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61" r:id="rId4"/>
    <p:sldId id="262" r:id="rId5"/>
    <p:sldId id="269" r:id="rId6"/>
    <p:sldId id="268" r:id="rId7"/>
    <p:sldId id="267" r:id="rId8"/>
    <p:sldId id="266" r:id="rId9"/>
    <p:sldId id="270" r:id="rId10"/>
    <p:sldId id="271" r:id="rId11"/>
    <p:sldId id="272" r:id="rId12"/>
    <p:sldId id="273" r:id="rId13"/>
    <p:sldId id="279" r:id="rId14"/>
    <p:sldId id="264" r:id="rId15"/>
    <p:sldId id="274" r:id="rId16"/>
    <p:sldId id="275" r:id="rId17"/>
    <p:sldId id="278" r:id="rId18"/>
    <p:sldId id="277" r:id="rId19"/>
    <p:sldId id="276" r:id="rId20"/>
    <p:sldId id="265"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634"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EF17C5-7489-413D-8241-974F8C3E9E94}" type="datetimeFigureOut">
              <a:rPr lang="fr-FR" smtClean="0"/>
              <a:pPr/>
              <a:t>16/10/2019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2E7787-6C0C-46C5-BB8B-20F0B237ADC8}"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57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8806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9DFA7E-7861-4857-98C5-4964774311B4}" type="slidenum">
              <a:rPr lang="fr-FR" smtClean="0"/>
              <a:pPr fontAlgn="base">
                <a:spcBef>
                  <a:spcPct val="0"/>
                </a:spcBef>
                <a:spcAft>
                  <a:spcPct val="0"/>
                </a:spcAft>
                <a:defRPr/>
              </a:pPr>
              <a:t>2</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BEF0FC9-C3CA-48DB-AD77-64BD72A77930}" type="datetime1">
              <a:rPr lang="fr-FR" smtClean="0"/>
              <a:pPr/>
              <a:t>16/10/2019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6E5707-FCD1-44F8-9DCA-6AAF99CF4B1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70B6662-613E-41F7-89A9-D67352B4F175}" type="datetime1">
              <a:rPr lang="fr-FR" smtClean="0"/>
              <a:pPr/>
              <a:t>16/10/2019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6E5707-FCD1-44F8-9DCA-6AAF99CF4B1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E59F287-9D6C-4FD6-B4E0-BCC108681B5D}" type="datetime1">
              <a:rPr lang="fr-FR" smtClean="0"/>
              <a:pPr/>
              <a:t>16/10/2019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6E5707-FCD1-44F8-9DCA-6AAF99CF4B1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5064E67-0C59-4466-B541-6FD78CF708C4}" type="datetime1">
              <a:rPr lang="fr-FR" smtClean="0"/>
              <a:pPr/>
              <a:t>16/10/2019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6E5707-FCD1-44F8-9DCA-6AAF99CF4B1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2A198F1-BC70-4C3D-AFBA-9C08ADE5EBF5}" type="datetime1">
              <a:rPr lang="fr-FR" smtClean="0"/>
              <a:pPr/>
              <a:t>16/10/2019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6E5707-FCD1-44F8-9DCA-6AAF99CF4B1E}"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7EBCA42-CFCE-47C7-917D-99BAF4C611F5}" type="datetime1">
              <a:rPr lang="fr-FR" smtClean="0"/>
              <a:pPr/>
              <a:t>16/10/2019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06E5707-FCD1-44F8-9DCA-6AAF99CF4B1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D6C7BA7-1DBC-4E28-9CDE-1D24767B7F58}" type="datetime1">
              <a:rPr lang="fr-FR" smtClean="0"/>
              <a:pPr/>
              <a:t>16/10/2019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06E5707-FCD1-44F8-9DCA-6AAF99CF4B1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AEBA10D-E318-4EE7-8E70-DD878CDF8861}" type="datetime1">
              <a:rPr lang="fr-FR" smtClean="0"/>
              <a:pPr/>
              <a:t>16/10/2019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06E5707-FCD1-44F8-9DCA-6AAF99CF4B1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DBF60A4-5C90-4C41-81FB-7439FA749703}" type="datetime1">
              <a:rPr lang="fr-FR" smtClean="0"/>
              <a:pPr/>
              <a:t>16/10/2019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06E5707-FCD1-44F8-9DCA-6AAF99CF4B1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E92DC67-6029-4279-B7DD-F7B4672191B1}" type="datetime1">
              <a:rPr lang="fr-FR" smtClean="0"/>
              <a:pPr/>
              <a:t>16/10/2019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06E5707-FCD1-44F8-9DCA-6AAF99CF4B1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A9E3EEC-3BBC-4763-82D4-717BC9CD2990}" type="datetime1">
              <a:rPr lang="fr-FR" smtClean="0"/>
              <a:pPr/>
              <a:t>16/10/2019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06E5707-FCD1-44F8-9DCA-6AAF99CF4B1E}"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49EDA-D313-4FCC-BF84-2A98BE159B9F}" type="datetime1">
              <a:rPr lang="fr-FR" smtClean="0"/>
              <a:pPr/>
              <a:t>16/10/2019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6E5707-FCD1-44F8-9DCA-6AAF99CF4B1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20.jpeg"/><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25.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2.jpeg"/><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jpeg"/><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jpeg"/><Relationship Id="rId5" Type="http://schemas.openxmlformats.org/officeDocument/2006/relationships/oleObject" Target="../embeddings/oleObject8.bin"/><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5.jpeg"/><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t1"/>
          <p:cNvGraphicFramePr>
            <a:graphicFrameLocks noChangeAspect="1"/>
          </p:cNvGraphicFramePr>
          <p:nvPr/>
        </p:nvGraphicFramePr>
        <p:xfrm>
          <a:off x="250825" y="260350"/>
          <a:ext cx="1225550" cy="865188"/>
        </p:xfrm>
        <a:graphic>
          <a:graphicData uri="http://schemas.openxmlformats.org/presentationml/2006/ole">
            <p:oleObj spid="_x0000_s1026" name="Picture" r:id="rId3" imgW="1076400" imgH="628560" progId="Word.Picture.8">
              <p:embed/>
            </p:oleObj>
          </a:graphicData>
        </a:graphic>
      </p:graphicFrame>
      <p:sp>
        <p:nvSpPr>
          <p:cNvPr id="6" name="Rectangle 7"/>
          <p:cNvSpPr>
            <a:spLocks noChangeArrowheads="1"/>
          </p:cNvSpPr>
          <p:nvPr/>
        </p:nvSpPr>
        <p:spPr bwMode="auto">
          <a:xfrm>
            <a:off x="1547813" y="404813"/>
            <a:ext cx="5903912" cy="431800"/>
          </a:xfrm>
          <a:prstGeom prst="rect">
            <a:avLst/>
          </a:prstGeom>
          <a:gradFill rotWithShape="1">
            <a:gsLst>
              <a:gs pos="0">
                <a:srgbClr val="666699"/>
              </a:gs>
              <a:gs pos="100000">
                <a:srgbClr val="DDDDDD"/>
              </a:gs>
            </a:gsLst>
            <a:lin ang="0" scaled="1"/>
          </a:gradFill>
          <a:ln w="9525">
            <a:noFill/>
            <a:miter lim="800000"/>
            <a:headEnd/>
            <a:tailEnd/>
          </a:ln>
        </p:spPr>
        <p:txBody>
          <a:bodyPr wrap="none" anchor="ctr"/>
          <a:lstStyle/>
          <a:p>
            <a:endParaRPr lang="fr-FR">
              <a:latin typeface="Calibri" pitchFamily="34" charset="0"/>
            </a:endParaRPr>
          </a:p>
        </p:txBody>
      </p:sp>
      <p:pic>
        <p:nvPicPr>
          <p:cNvPr id="7" name="Image 3"/>
          <p:cNvPicPr>
            <a:picLocks noChangeAspect="1" noChangeArrowheads="1"/>
          </p:cNvPicPr>
          <p:nvPr/>
        </p:nvPicPr>
        <p:blipFill>
          <a:blip r:embed="rId4" cstate="print"/>
          <a:srcRect/>
          <a:stretch>
            <a:fillRect/>
          </a:stretch>
        </p:blipFill>
        <p:spPr bwMode="auto">
          <a:xfrm>
            <a:off x="7451725" y="260350"/>
            <a:ext cx="1692275" cy="865188"/>
          </a:xfrm>
          <a:prstGeom prst="rect">
            <a:avLst/>
          </a:prstGeom>
          <a:noFill/>
          <a:ln w="9525">
            <a:noFill/>
            <a:miter lim="800000"/>
            <a:headEnd/>
            <a:tailEnd/>
          </a:ln>
        </p:spPr>
      </p:pic>
      <p:sp>
        <p:nvSpPr>
          <p:cNvPr id="8" name="ZoneTexte 7"/>
          <p:cNvSpPr txBox="1"/>
          <p:nvPr/>
        </p:nvSpPr>
        <p:spPr>
          <a:xfrm>
            <a:off x="0" y="3933056"/>
            <a:ext cx="9144000" cy="369332"/>
          </a:xfrm>
          <a:prstGeom prst="rect">
            <a:avLst/>
          </a:prstGeom>
          <a:noFill/>
        </p:spPr>
        <p:txBody>
          <a:bodyPr wrap="square" rtlCol="0">
            <a:spAutoFit/>
          </a:bodyPr>
          <a:lstStyle/>
          <a:p>
            <a:pPr algn="ctr"/>
            <a:r>
              <a:rPr lang="fr-FR" b="1" dirty="0" smtClean="0">
                <a:solidFill>
                  <a:schemeClr val="tx1">
                    <a:lumMod val="65000"/>
                    <a:lumOff val="35000"/>
                  </a:schemeClr>
                </a:solidFill>
                <a:latin typeface="Arial" pitchFamily="34" charset="0"/>
                <a:cs typeface="Arial" pitchFamily="34" charset="0"/>
              </a:rPr>
              <a:t>« La prise en charge concertée des situations d’incurie sur le territoire de l’Eure »</a:t>
            </a:r>
            <a:endParaRPr lang="fr-FR" b="1" dirty="0">
              <a:solidFill>
                <a:schemeClr val="tx1">
                  <a:lumMod val="65000"/>
                  <a:lumOff val="35000"/>
                </a:schemeClr>
              </a:solidFill>
              <a:latin typeface="Arial" pitchFamily="34" charset="0"/>
              <a:cs typeface="Arial" pitchFamily="34" charset="0"/>
            </a:endParaRPr>
          </a:p>
        </p:txBody>
      </p:sp>
      <p:sp>
        <p:nvSpPr>
          <p:cNvPr id="9" name="ZoneTexte 8"/>
          <p:cNvSpPr txBox="1"/>
          <p:nvPr/>
        </p:nvSpPr>
        <p:spPr>
          <a:xfrm>
            <a:off x="334693" y="1916832"/>
            <a:ext cx="8552341" cy="1384995"/>
          </a:xfrm>
          <a:prstGeom prst="rect">
            <a:avLst/>
          </a:prstGeom>
          <a:noFill/>
        </p:spPr>
        <p:txBody>
          <a:bodyPr wrap="none" rtlCol="0">
            <a:spAutoFit/>
          </a:bodyPr>
          <a:lstStyle/>
          <a:p>
            <a:pPr algn="ctr"/>
            <a:r>
              <a:rPr lang="fr-FR" sz="2800" b="1" i="1" dirty="0" smtClean="0">
                <a:solidFill>
                  <a:schemeClr val="accent1">
                    <a:lumMod val="75000"/>
                  </a:schemeClr>
                </a:solidFill>
                <a:latin typeface="Arial" pitchFamily="34" charset="0"/>
                <a:cs typeface="Arial" pitchFamily="34" charset="0"/>
              </a:rPr>
              <a:t>Réseau régional d’échanges techniques sur </a:t>
            </a:r>
          </a:p>
          <a:p>
            <a:pPr algn="ctr"/>
            <a:r>
              <a:rPr lang="fr-FR" sz="2800" b="1" i="1" dirty="0" smtClean="0">
                <a:solidFill>
                  <a:schemeClr val="accent1">
                    <a:lumMod val="75000"/>
                  </a:schemeClr>
                </a:solidFill>
                <a:latin typeface="Arial" pitchFamily="34" charset="0"/>
                <a:cs typeface="Arial" pitchFamily="34" charset="0"/>
              </a:rPr>
              <a:t>la Lutte contre l’Habitat Indigne de la Normandie </a:t>
            </a:r>
          </a:p>
          <a:p>
            <a:pPr algn="ctr"/>
            <a:r>
              <a:rPr lang="fr-FR" sz="2800" b="1" i="1" dirty="0" smtClean="0">
                <a:solidFill>
                  <a:schemeClr val="accent1">
                    <a:lumMod val="75000"/>
                  </a:schemeClr>
                </a:solidFill>
                <a:latin typeface="Arial" pitchFamily="34" charset="0"/>
                <a:cs typeface="Arial" pitchFamily="34" charset="0"/>
              </a:rPr>
              <a:t>  17 octobre 2019</a:t>
            </a:r>
            <a:endParaRPr lang="fr-FR" sz="2800" b="1" i="1" dirty="0">
              <a:solidFill>
                <a:schemeClr val="accent1">
                  <a:lumMod val="75000"/>
                </a:schemeClr>
              </a:solidFill>
              <a:latin typeface="Arial" pitchFamily="34" charset="0"/>
              <a:cs typeface="Arial" pitchFamily="34" charset="0"/>
            </a:endParaRPr>
          </a:p>
        </p:txBody>
      </p:sp>
      <p:sp>
        <p:nvSpPr>
          <p:cNvPr id="11" name="Espace réservé du numéro de diapositive 10"/>
          <p:cNvSpPr>
            <a:spLocks noGrp="1"/>
          </p:cNvSpPr>
          <p:nvPr>
            <p:ph type="sldNum" sz="quarter" idx="12"/>
          </p:nvPr>
        </p:nvSpPr>
        <p:spPr/>
        <p:txBody>
          <a:bodyPr/>
          <a:lstStyle/>
          <a:p>
            <a:fld id="{006E5707-FCD1-44F8-9DCA-6AAF99CF4B1E}" type="slidenum">
              <a:rPr lang="fr-FR" smtClean="0"/>
              <a:pPr/>
              <a:t>1</a:t>
            </a:fld>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DSP-DIRECTION-SANTE-PUBLIQUE\DSP-SANTE-ENVIRONNEMENT\UD-27\ENVINT-HABITAT\04 - HABITAT DEGRADE\INCURIE\DOSSIERS\ALIZAY\Photos 7, rue du 11 novembre\visite 19 février 2018\DSCN661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4077072"/>
            <a:ext cx="3275856" cy="2168860"/>
          </a:xfrm>
          <a:prstGeom prst="rect">
            <a:avLst/>
          </a:prstGeom>
          <a:noFill/>
          <a:extLst>
            <a:ext uri="{909E8E84-426E-40DD-AFC4-6F175D3DCCD1}">
              <a14:hiddenFill xmlns="" xmlns:a14="http://schemas.microsoft.com/office/drawing/2010/main">
                <a:solidFill>
                  <a:srgbClr val="FFFFFF"/>
                </a:solidFill>
              </a14:hiddenFill>
            </a:ext>
          </a:extLst>
        </p:spPr>
      </p:pic>
      <p:pic>
        <p:nvPicPr>
          <p:cNvPr id="5122" name="Picture 2" descr="M:\DSP-DIRECTION-SANTE-PUBLIQUE\DSP-SANTE-ENVIRONNEMENT\UD-27\ENVINT-HABITAT\04 - HABITAT DEGRADE\INCURIE\DOSSIERS\ALIZAY\Photos 7, rue du 11 novembre\visite 19 février 2018\DSCN6629.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15616" y="1196752"/>
            <a:ext cx="2103698" cy="2780928"/>
          </a:xfrm>
          <a:prstGeom prst="rect">
            <a:avLst/>
          </a:prstGeom>
          <a:noFill/>
          <a:extLst>
            <a:ext uri="{909E8E84-426E-40DD-AFC4-6F175D3DCCD1}">
              <a14:hiddenFill xmlns="" xmlns:a14="http://schemas.microsoft.com/office/drawing/2010/main">
                <a:solidFill>
                  <a:srgbClr val="FFFFFF"/>
                </a:solidFill>
              </a14:hiddenFill>
            </a:ext>
          </a:extLst>
        </p:spPr>
      </p:pic>
      <p:pic>
        <p:nvPicPr>
          <p:cNvPr id="5123" name="Picture 3" descr="M:\DSP-DIRECTION-SANTE-PUBLIQUE\DSP-SANTE-ENVIRONNEMENT\UD-27\ENVINT-HABITAT\04 - HABITAT DEGRADE\INCURIE\DOSSIERS\ALIZAY\Photos 7, rue du 11 novembre\visite 19 février 2018\DSCN6620.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292080" y="1052736"/>
            <a:ext cx="2304256" cy="293747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ZoneTexte 2"/>
          <p:cNvSpPr txBox="1"/>
          <p:nvPr/>
        </p:nvSpPr>
        <p:spPr>
          <a:xfrm>
            <a:off x="3203848" y="3212976"/>
            <a:ext cx="2016224" cy="307777"/>
          </a:xfrm>
          <a:prstGeom prst="rect">
            <a:avLst/>
          </a:prstGeom>
          <a:noFill/>
        </p:spPr>
        <p:txBody>
          <a:bodyPr wrap="square" rtlCol="0">
            <a:spAutoFit/>
          </a:bodyPr>
          <a:lstStyle/>
          <a:p>
            <a:pPr algn="ctr"/>
            <a:r>
              <a:rPr lang="fr-FR" sz="1400" dirty="0" smtClean="0">
                <a:latin typeface="Arial" pitchFamily="34" charset="0"/>
                <a:cs typeface="Arial" pitchFamily="34" charset="0"/>
              </a:rPr>
              <a:t>Meubles usagés</a:t>
            </a:r>
            <a:endParaRPr lang="fr-FR" sz="1400" dirty="0">
              <a:latin typeface="Arial" pitchFamily="34" charset="0"/>
              <a:cs typeface="Arial" pitchFamily="34" charset="0"/>
            </a:endParaRPr>
          </a:p>
        </p:txBody>
      </p:sp>
      <p:sp>
        <p:nvSpPr>
          <p:cNvPr id="4" name="ZoneTexte 3"/>
          <p:cNvSpPr txBox="1"/>
          <p:nvPr/>
        </p:nvSpPr>
        <p:spPr>
          <a:xfrm>
            <a:off x="3219314" y="1340768"/>
            <a:ext cx="2045753" cy="738664"/>
          </a:xfrm>
          <a:prstGeom prst="rect">
            <a:avLst/>
          </a:prstGeom>
          <a:noFill/>
        </p:spPr>
        <p:txBody>
          <a:bodyPr wrap="none" rtlCol="0">
            <a:spAutoFit/>
          </a:bodyPr>
          <a:lstStyle/>
          <a:p>
            <a:pPr algn="ctr"/>
            <a:r>
              <a:rPr lang="fr-FR" sz="1400" dirty="0" smtClean="0">
                <a:latin typeface="Arial" pitchFamily="34" charset="0"/>
                <a:cs typeface="Arial" pitchFamily="34" charset="0"/>
              </a:rPr>
              <a:t>Amoncellement </a:t>
            </a:r>
          </a:p>
          <a:p>
            <a:pPr algn="ctr"/>
            <a:r>
              <a:rPr lang="fr-FR" sz="1400" dirty="0" smtClean="0">
                <a:latin typeface="Arial" pitchFamily="34" charset="0"/>
                <a:cs typeface="Arial" pitchFamily="34" charset="0"/>
              </a:rPr>
              <a:t>de Boites de conserves</a:t>
            </a:r>
            <a:br>
              <a:rPr lang="fr-FR" sz="1400" dirty="0" smtClean="0">
                <a:latin typeface="Arial" pitchFamily="34" charset="0"/>
                <a:cs typeface="Arial" pitchFamily="34" charset="0"/>
              </a:rPr>
            </a:br>
            <a:r>
              <a:rPr lang="fr-FR" sz="1400" i="1" dirty="0" smtClean="0">
                <a:latin typeface="Arial" pitchFamily="34" charset="0"/>
                <a:cs typeface="Arial" pitchFamily="34" charset="0"/>
              </a:rPr>
              <a:t> (alimentation animale)</a:t>
            </a:r>
            <a:endParaRPr lang="fr-FR" sz="1400" i="1" dirty="0">
              <a:latin typeface="Arial" pitchFamily="34" charset="0"/>
              <a:cs typeface="Arial" pitchFamily="34" charset="0"/>
            </a:endParaRPr>
          </a:p>
        </p:txBody>
      </p:sp>
      <p:sp>
        <p:nvSpPr>
          <p:cNvPr id="5" name="ZoneTexte 4"/>
          <p:cNvSpPr txBox="1"/>
          <p:nvPr/>
        </p:nvSpPr>
        <p:spPr>
          <a:xfrm>
            <a:off x="539552" y="6334780"/>
            <a:ext cx="3079689" cy="523220"/>
          </a:xfrm>
          <a:prstGeom prst="rect">
            <a:avLst/>
          </a:prstGeom>
          <a:noFill/>
        </p:spPr>
        <p:txBody>
          <a:bodyPr wrap="none" rtlCol="0">
            <a:spAutoFit/>
          </a:bodyPr>
          <a:lstStyle/>
          <a:p>
            <a:pPr algn="ctr"/>
            <a:r>
              <a:rPr lang="fr-FR" sz="1400" dirty="0" smtClean="0">
                <a:latin typeface="Arial" pitchFamily="34" charset="0"/>
                <a:cs typeface="Arial" pitchFamily="34" charset="0"/>
              </a:rPr>
              <a:t>Installation électrique non sécurisée </a:t>
            </a:r>
          </a:p>
          <a:p>
            <a:pPr algn="ctr"/>
            <a:r>
              <a:rPr lang="fr-FR" sz="1400" dirty="0" smtClean="0">
                <a:latin typeface="Arial" pitchFamily="34" charset="0"/>
                <a:cs typeface="Arial" pitchFamily="34" charset="0"/>
              </a:rPr>
              <a:t>alimentant la caravane</a:t>
            </a:r>
            <a:endParaRPr lang="fr-FR" sz="1400" dirty="0">
              <a:latin typeface="Arial" pitchFamily="34" charset="0"/>
              <a:cs typeface="Arial" pitchFamily="34" charset="0"/>
            </a:endParaRPr>
          </a:p>
        </p:txBody>
      </p:sp>
      <p:pic>
        <p:nvPicPr>
          <p:cNvPr id="1026" name="Picture 2" descr="M:\DSP-DIRECTION-SANTE-PUBLIQUE\DSP-SANTE-ENVIRONNEMENT\UD-27\ENVINT-HABITAT\04 - HABITAT DEGRADE\INCURIE\DOSSIERS\ALIZAY\Photos 7, rue du 11 novembre\visite 19 février 2018\DSCN6624.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788024" y="4149080"/>
            <a:ext cx="3227851" cy="22048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ZoneTexte 5"/>
          <p:cNvSpPr txBox="1"/>
          <p:nvPr/>
        </p:nvSpPr>
        <p:spPr>
          <a:xfrm>
            <a:off x="4427984" y="6381328"/>
            <a:ext cx="4044697" cy="307777"/>
          </a:xfrm>
          <a:prstGeom prst="rect">
            <a:avLst/>
          </a:prstGeom>
          <a:noFill/>
        </p:spPr>
        <p:txBody>
          <a:bodyPr wrap="none" rtlCol="0">
            <a:spAutoFit/>
          </a:bodyPr>
          <a:lstStyle/>
          <a:p>
            <a:pPr algn="ctr"/>
            <a:r>
              <a:rPr lang="fr-FR" sz="1400" dirty="0" smtClean="0">
                <a:latin typeface="Arial" pitchFamily="34" charset="0"/>
                <a:cs typeface="Arial" pitchFamily="34" charset="0"/>
              </a:rPr>
              <a:t>Ensemble des murs plafonds sols endommagés </a:t>
            </a:r>
            <a:endParaRPr lang="fr-FR" sz="1400" dirty="0">
              <a:latin typeface="Arial" pitchFamily="34" charset="0"/>
              <a:cs typeface="Arial" pitchFamily="34" charset="0"/>
            </a:endParaRPr>
          </a:p>
        </p:txBody>
      </p:sp>
      <p:graphicFrame>
        <p:nvGraphicFramePr>
          <p:cNvPr id="27650" name="Objet1"/>
          <p:cNvGraphicFramePr>
            <a:graphicFrameLocks noChangeAspect="1"/>
          </p:cNvGraphicFramePr>
          <p:nvPr/>
        </p:nvGraphicFramePr>
        <p:xfrm>
          <a:off x="250825" y="260350"/>
          <a:ext cx="1225550" cy="865188"/>
        </p:xfrm>
        <a:graphic>
          <a:graphicData uri="http://schemas.openxmlformats.org/presentationml/2006/ole">
            <p:oleObj spid="_x0000_s27650" name="Picture" r:id="rId7" imgW="1076400" imgH="628560" progId="Word.Picture.8">
              <p:embed/>
            </p:oleObj>
          </a:graphicData>
        </a:graphic>
      </p:graphicFrame>
      <p:sp>
        <p:nvSpPr>
          <p:cNvPr id="11" name="Rectangle 7"/>
          <p:cNvSpPr>
            <a:spLocks noChangeArrowheads="1"/>
          </p:cNvSpPr>
          <p:nvPr/>
        </p:nvSpPr>
        <p:spPr bwMode="auto">
          <a:xfrm>
            <a:off x="1547813" y="404813"/>
            <a:ext cx="5903912" cy="431800"/>
          </a:xfrm>
          <a:prstGeom prst="rect">
            <a:avLst/>
          </a:prstGeom>
          <a:gradFill rotWithShape="1">
            <a:gsLst>
              <a:gs pos="0">
                <a:srgbClr val="666699"/>
              </a:gs>
              <a:gs pos="100000">
                <a:srgbClr val="DDDDDD"/>
              </a:gs>
            </a:gsLst>
            <a:lin ang="0" scaled="1"/>
          </a:gradFill>
          <a:ln w="9525">
            <a:noFill/>
            <a:miter lim="800000"/>
            <a:headEnd/>
            <a:tailEnd/>
          </a:ln>
        </p:spPr>
        <p:txBody>
          <a:bodyPr wrap="none" anchor="ctr"/>
          <a:lstStyle/>
          <a:p>
            <a:endParaRPr lang="fr-FR">
              <a:latin typeface="Calibri" pitchFamily="34" charset="0"/>
            </a:endParaRPr>
          </a:p>
        </p:txBody>
      </p:sp>
      <p:pic>
        <p:nvPicPr>
          <p:cNvPr id="12" name="Image 11"/>
          <p:cNvPicPr>
            <a:picLocks noChangeAspect="1" noChangeArrowheads="1"/>
          </p:cNvPicPr>
          <p:nvPr/>
        </p:nvPicPr>
        <p:blipFill>
          <a:blip r:embed="rId8" cstate="print"/>
          <a:srcRect/>
          <a:stretch>
            <a:fillRect/>
          </a:stretch>
        </p:blipFill>
        <p:spPr bwMode="auto">
          <a:xfrm>
            <a:off x="7451725" y="260350"/>
            <a:ext cx="1692275" cy="865188"/>
          </a:xfrm>
          <a:prstGeom prst="rect">
            <a:avLst/>
          </a:prstGeom>
          <a:noFill/>
          <a:ln w="9525">
            <a:noFill/>
            <a:miter lim="800000"/>
            <a:headEnd/>
            <a:tailEnd/>
          </a:ln>
        </p:spPr>
      </p:pic>
      <p:sp>
        <p:nvSpPr>
          <p:cNvPr id="13" name="Espace réservé du numéro de diapositive 12"/>
          <p:cNvSpPr>
            <a:spLocks noGrp="1"/>
          </p:cNvSpPr>
          <p:nvPr>
            <p:ph type="sldNum" sz="quarter" idx="12"/>
          </p:nvPr>
        </p:nvSpPr>
        <p:spPr/>
        <p:txBody>
          <a:bodyPr/>
          <a:lstStyle/>
          <a:p>
            <a:fld id="{006E5707-FCD1-44F8-9DCA-6AAF99CF4B1E}" type="slidenum">
              <a:rPr lang="fr-FR" smtClean="0"/>
              <a:pPr/>
              <a:t>10</a:t>
            </a:fld>
            <a:endParaRPr lang="fr-FR"/>
          </a:p>
        </p:txBody>
      </p:sp>
    </p:spTree>
    <p:extLst>
      <p:ext uri="{BB962C8B-B14F-4D97-AF65-F5344CB8AC3E}">
        <p14:creationId xmlns="" xmlns:p14="http://schemas.microsoft.com/office/powerpoint/2010/main" val="299776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323528" y="1412776"/>
            <a:ext cx="8640960" cy="4968551"/>
          </a:xfrm>
        </p:spPr>
        <p:txBody>
          <a:bodyPr>
            <a:normAutofit/>
          </a:bodyPr>
          <a:lstStyle/>
          <a:p>
            <a:pPr algn="just"/>
            <a:r>
              <a:rPr lang="fr-FR" sz="1600" dirty="0" smtClean="0">
                <a:solidFill>
                  <a:schemeClr val="tx1">
                    <a:lumMod val="65000"/>
                    <a:lumOff val="35000"/>
                  </a:schemeClr>
                </a:solidFill>
                <a:latin typeface="Arial" panose="020B0604020202020204" pitchFamily="34" charset="0"/>
                <a:cs typeface="Arial" panose="020B0604020202020204" pitchFamily="34" charset="0"/>
              </a:rPr>
              <a:t>Engagement d’une procédure L 1311-4 du Code de la santé publique </a:t>
            </a:r>
            <a:r>
              <a:rPr lang="fr-FR" sz="1600" i="1" dirty="0" smtClean="0">
                <a:solidFill>
                  <a:schemeClr val="tx1">
                    <a:lumMod val="65000"/>
                    <a:lumOff val="35000"/>
                  </a:schemeClr>
                </a:solidFill>
                <a:latin typeface="Arial" panose="020B0604020202020204" pitchFamily="34" charset="0"/>
                <a:cs typeface="Arial" panose="020B0604020202020204" pitchFamily="34" charset="0"/>
              </a:rPr>
              <a:t>(danger sanitaire ponctuel) </a:t>
            </a:r>
            <a:r>
              <a:rPr lang="fr-FR" sz="1600" dirty="0" smtClean="0">
                <a:solidFill>
                  <a:schemeClr val="tx1">
                    <a:lumMod val="65000"/>
                    <a:lumOff val="35000"/>
                  </a:schemeClr>
                </a:solidFill>
                <a:latin typeface="Arial" panose="020B0604020202020204" pitchFamily="34" charset="0"/>
                <a:cs typeface="Arial" panose="020B0604020202020204" pitchFamily="34" charset="0"/>
              </a:rPr>
              <a:t>par la prise d’un arrêté préfectoral </a:t>
            </a:r>
            <a:r>
              <a:rPr lang="fr-FR" sz="1600" b="1" dirty="0" smtClean="0">
                <a:solidFill>
                  <a:schemeClr val="tx1">
                    <a:lumMod val="65000"/>
                    <a:lumOff val="35000"/>
                  </a:schemeClr>
                </a:solidFill>
                <a:latin typeface="Arial" panose="020B0604020202020204" pitchFamily="34" charset="0"/>
                <a:cs typeface="Arial" panose="020B0604020202020204" pitchFamily="34" charset="0"/>
              </a:rPr>
              <a:t>en date du 11 juillet 2018 </a:t>
            </a:r>
            <a:r>
              <a:rPr lang="fr-FR" sz="1600" dirty="0" smtClean="0">
                <a:solidFill>
                  <a:schemeClr val="tx1">
                    <a:lumMod val="65000"/>
                    <a:lumOff val="35000"/>
                  </a:schemeClr>
                </a:solidFill>
                <a:latin typeface="Arial" panose="020B0604020202020204" pitchFamily="34" charset="0"/>
                <a:cs typeface="Arial" panose="020B0604020202020204" pitchFamily="34" charset="0"/>
              </a:rPr>
              <a:t>mettant en demeure l’occupante de réaliser des mesures de désencombrement, de nettoyage du logement et de la parcelle ainsi que de la mise en sécurité de l’installation électrique alimentant la caravane qu’elle occupe, et ce dans un délai de 1 mois.</a:t>
            </a:r>
          </a:p>
          <a:p>
            <a:pPr algn="just"/>
            <a:endParaRPr lang="fr-FR" sz="900" dirty="0" smtClean="0">
              <a:solidFill>
                <a:schemeClr val="tx1">
                  <a:lumMod val="65000"/>
                  <a:lumOff val="35000"/>
                </a:schemeClr>
              </a:solidFill>
              <a:latin typeface="Arial" panose="020B0604020202020204" pitchFamily="34" charset="0"/>
              <a:cs typeface="Arial" panose="020B0604020202020204" pitchFamily="34" charset="0"/>
            </a:endParaRPr>
          </a:p>
          <a:p>
            <a:pPr algn="just"/>
            <a:r>
              <a:rPr lang="fr-FR" sz="1600" dirty="0" smtClean="0">
                <a:solidFill>
                  <a:schemeClr val="tx1">
                    <a:lumMod val="65000"/>
                    <a:lumOff val="35000"/>
                  </a:schemeClr>
                </a:solidFill>
                <a:latin typeface="Arial" panose="020B0604020202020204" pitchFamily="34" charset="0"/>
                <a:cs typeface="Arial" panose="020B0604020202020204" pitchFamily="34" charset="0"/>
              </a:rPr>
              <a:t>2 enquêtes sanitaires réalisées les </a:t>
            </a:r>
            <a:r>
              <a:rPr lang="fr-FR" sz="1600" b="1" dirty="0" smtClean="0">
                <a:solidFill>
                  <a:schemeClr val="tx1">
                    <a:lumMod val="65000"/>
                    <a:lumOff val="35000"/>
                  </a:schemeClr>
                </a:solidFill>
                <a:latin typeface="Arial" panose="020B0604020202020204" pitchFamily="34" charset="0"/>
                <a:cs typeface="Arial" panose="020B0604020202020204" pitchFamily="34" charset="0"/>
              </a:rPr>
              <a:t>24 août et 5 octobre 2018 </a:t>
            </a:r>
            <a:r>
              <a:rPr lang="fr-FR" sz="1600" dirty="0" smtClean="0">
                <a:solidFill>
                  <a:schemeClr val="tx1">
                    <a:lumMod val="65000"/>
                    <a:lumOff val="35000"/>
                  </a:schemeClr>
                </a:solidFill>
                <a:latin typeface="Arial" panose="020B0604020202020204" pitchFamily="34" charset="0"/>
                <a:cs typeface="Arial" panose="020B0604020202020204" pitchFamily="34" charset="0"/>
              </a:rPr>
              <a:t>n’ont pas permis de constater l’exécution de ces mesures.</a:t>
            </a:r>
          </a:p>
          <a:p>
            <a:pPr algn="just"/>
            <a:endParaRPr lang="fr-FR" sz="900" dirty="0" smtClean="0">
              <a:solidFill>
                <a:schemeClr val="tx1">
                  <a:lumMod val="65000"/>
                  <a:lumOff val="35000"/>
                </a:schemeClr>
              </a:solidFill>
              <a:latin typeface="Arial" panose="020B0604020202020204" pitchFamily="34" charset="0"/>
              <a:cs typeface="Arial" panose="020B0604020202020204" pitchFamily="34" charset="0"/>
            </a:endParaRPr>
          </a:p>
          <a:p>
            <a:pPr algn="just"/>
            <a:r>
              <a:rPr lang="fr-FR" sz="1600" dirty="0" smtClean="0">
                <a:solidFill>
                  <a:schemeClr val="tx1">
                    <a:lumMod val="65000"/>
                    <a:lumOff val="35000"/>
                  </a:schemeClr>
                </a:solidFill>
                <a:latin typeface="Arial" panose="020B0604020202020204" pitchFamily="34" charset="0"/>
                <a:cs typeface="Arial" panose="020B0604020202020204" pitchFamily="34" charset="0"/>
              </a:rPr>
              <a:t>Par courrier du</a:t>
            </a:r>
            <a:r>
              <a:rPr lang="fr-FR" sz="1600" b="1" dirty="0" smtClean="0">
                <a:solidFill>
                  <a:schemeClr val="tx1">
                    <a:lumMod val="65000"/>
                    <a:lumOff val="35000"/>
                  </a:schemeClr>
                </a:solidFill>
                <a:latin typeface="Arial" panose="020B0604020202020204" pitchFamily="34" charset="0"/>
                <a:cs typeface="Arial" panose="020B0604020202020204" pitchFamily="34" charset="0"/>
              </a:rPr>
              <a:t> 19 novembre 2018</a:t>
            </a:r>
            <a:r>
              <a:rPr lang="fr-FR" sz="1600" dirty="0" smtClean="0">
                <a:solidFill>
                  <a:schemeClr val="tx1">
                    <a:lumMod val="65000"/>
                    <a:lumOff val="35000"/>
                  </a:schemeClr>
                </a:solidFill>
                <a:latin typeface="Arial" panose="020B0604020202020204" pitchFamily="34" charset="0"/>
                <a:cs typeface="Arial" panose="020B0604020202020204" pitchFamily="34" charset="0"/>
              </a:rPr>
              <a:t>, le Préfet de l’Eure a sollicité le Maire pour procéder aux travaux d’office.</a:t>
            </a:r>
          </a:p>
          <a:p>
            <a:pPr algn="just"/>
            <a:endParaRPr lang="fr-FR" sz="900" dirty="0" smtClean="0">
              <a:solidFill>
                <a:schemeClr val="tx1">
                  <a:lumMod val="65000"/>
                  <a:lumOff val="35000"/>
                </a:schemeClr>
              </a:solidFill>
              <a:latin typeface="Arial" panose="020B0604020202020204" pitchFamily="34" charset="0"/>
              <a:cs typeface="Arial" panose="020B0604020202020204" pitchFamily="34" charset="0"/>
            </a:endParaRPr>
          </a:p>
          <a:p>
            <a:pPr algn="just"/>
            <a:r>
              <a:rPr lang="fr-FR" sz="1600" b="1" dirty="0" smtClean="0">
                <a:solidFill>
                  <a:schemeClr val="tx1">
                    <a:lumMod val="65000"/>
                    <a:lumOff val="35000"/>
                  </a:schemeClr>
                </a:solidFill>
                <a:latin typeface="Arial" panose="020B0604020202020204" pitchFamily="34" charset="0"/>
                <a:cs typeface="Arial" panose="020B0604020202020204" pitchFamily="34" charset="0"/>
              </a:rPr>
              <a:t>Le 7 janvier 2019 une synthèse est organisée par le CLHD </a:t>
            </a:r>
            <a:r>
              <a:rPr lang="fr-FR" sz="1600" dirty="0" smtClean="0">
                <a:solidFill>
                  <a:schemeClr val="tx1">
                    <a:lumMod val="65000"/>
                    <a:lumOff val="35000"/>
                  </a:schemeClr>
                </a:solidFill>
                <a:latin typeface="Arial" panose="020B0604020202020204" pitchFamily="34" charset="0"/>
                <a:cs typeface="Arial" panose="020B0604020202020204" pitchFamily="34" charset="0"/>
              </a:rPr>
              <a:t>en présence  de la DDCS, la Mairie (DG et CCAS), la DDTM, l’ARS, du CLIC et du service social.</a:t>
            </a:r>
          </a:p>
          <a:p>
            <a:pPr algn="just">
              <a:buNone/>
            </a:pPr>
            <a:endParaRPr lang="fr-FR" sz="900"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lgn="just">
              <a:buNone/>
            </a:pPr>
            <a:r>
              <a:rPr lang="fr-FR" sz="1600" dirty="0" smtClean="0">
                <a:solidFill>
                  <a:schemeClr val="tx1">
                    <a:lumMod val="65000"/>
                    <a:lumOff val="35000"/>
                  </a:schemeClr>
                </a:solidFill>
                <a:latin typeface="Arial" panose="020B0604020202020204" pitchFamily="34" charset="0"/>
                <a:cs typeface="Arial" panose="020B0604020202020204" pitchFamily="34" charset="0"/>
              </a:rPr>
              <a:t>       Il en ressort : </a:t>
            </a:r>
          </a:p>
          <a:p>
            <a:pPr marL="0" indent="0" algn="just">
              <a:buNone/>
            </a:pPr>
            <a:r>
              <a:rPr lang="fr-FR" sz="1600" dirty="0" smtClean="0">
                <a:solidFill>
                  <a:schemeClr val="tx1">
                    <a:lumMod val="65000"/>
                    <a:lumOff val="35000"/>
                  </a:schemeClr>
                </a:solidFill>
                <a:latin typeface="Arial" panose="020B0604020202020204" pitchFamily="34" charset="0"/>
                <a:cs typeface="Arial" panose="020B0604020202020204" pitchFamily="34" charset="0"/>
                <a:sym typeface="Wingdings"/>
              </a:rPr>
              <a:t>     	   que le service social va se rapprocher d’ADISSA pour voir si un médecin 	 	      pourrait  rencontrer  Mme et mettre en place une ASLL,</a:t>
            </a:r>
          </a:p>
          <a:p>
            <a:pPr marL="0" indent="0" algn="just">
              <a:buNone/>
            </a:pPr>
            <a:r>
              <a:rPr lang="fr-FR" sz="1600" dirty="0" smtClean="0">
                <a:solidFill>
                  <a:schemeClr val="tx1">
                    <a:lumMod val="65000"/>
                    <a:lumOff val="35000"/>
                  </a:schemeClr>
                </a:solidFill>
                <a:latin typeface="Arial" panose="020B0604020202020204" pitchFamily="34" charset="0"/>
                <a:cs typeface="Arial" panose="020B0604020202020204" pitchFamily="34" charset="0"/>
                <a:sym typeface="Wingdings"/>
              </a:rPr>
              <a:t>    	   que la Mairie va faire en sorte que l’arrêté préfectoral soit appliqué.</a:t>
            </a:r>
          </a:p>
          <a:p>
            <a:pPr marL="0" indent="0" algn="just">
              <a:buNone/>
            </a:pPr>
            <a:endParaRPr lang="fr-FR" sz="900" dirty="0" smtClean="0">
              <a:solidFill>
                <a:schemeClr val="tx1">
                  <a:lumMod val="65000"/>
                  <a:lumOff val="35000"/>
                </a:schemeClr>
              </a:solidFill>
              <a:latin typeface="Arial" panose="020B0604020202020204" pitchFamily="34" charset="0"/>
              <a:cs typeface="Arial" panose="020B0604020202020204" pitchFamily="34" charset="0"/>
            </a:endParaRPr>
          </a:p>
          <a:p>
            <a:pPr lvl="0" algn="just"/>
            <a:endParaRPr lang="fr-FR" sz="1600" dirty="0">
              <a:solidFill>
                <a:schemeClr val="tx1">
                  <a:lumMod val="65000"/>
                  <a:lumOff val="35000"/>
                </a:schemeClr>
              </a:solidFill>
              <a:latin typeface="Arial" panose="020B0604020202020204" pitchFamily="34" charset="0"/>
              <a:cs typeface="Arial" panose="020B0604020202020204" pitchFamily="34" charset="0"/>
            </a:endParaRPr>
          </a:p>
        </p:txBody>
      </p:sp>
      <p:graphicFrame>
        <p:nvGraphicFramePr>
          <p:cNvPr id="28674" name="Objet1"/>
          <p:cNvGraphicFramePr>
            <a:graphicFrameLocks noChangeAspect="1"/>
          </p:cNvGraphicFramePr>
          <p:nvPr/>
        </p:nvGraphicFramePr>
        <p:xfrm>
          <a:off x="250825" y="260350"/>
          <a:ext cx="1225550" cy="865188"/>
        </p:xfrm>
        <a:graphic>
          <a:graphicData uri="http://schemas.openxmlformats.org/presentationml/2006/ole">
            <p:oleObj spid="_x0000_s28674" name="Picture" r:id="rId3" imgW="1076400" imgH="628560" progId="Word.Picture.8">
              <p:embed/>
            </p:oleObj>
          </a:graphicData>
        </a:graphic>
      </p:graphicFrame>
      <p:sp>
        <p:nvSpPr>
          <p:cNvPr id="5" name="Rectangle 7"/>
          <p:cNvSpPr>
            <a:spLocks noChangeArrowheads="1"/>
          </p:cNvSpPr>
          <p:nvPr/>
        </p:nvSpPr>
        <p:spPr bwMode="auto">
          <a:xfrm>
            <a:off x="1547813" y="404813"/>
            <a:ext cx="5903912" cy="431800"/>
          </a:xfrm>
          <a:prstGeom prst="rect">
            <a:avLst/>
          </a:prstGeom>
          <a:gradFill rotWithShape="1">
            <a:gsLst>
              <a:gs pos="0">
                <a:srgbClr val="666699"/>
              </a:gs>
              <a:gs pos="100000">
                <a:srgbClr val="DDDDDD"/>
              </a:gs>
            </a:gsLst>
            <a:lin ang="0" scaled="1"/>
          </a:gradFill>
          <a:ln w="9525">
            <a:noFill/>
            <a:miter lim="800000"/>
            <a:headEnd/>
            <a:tailEnd/>
          </a:ln>
        </p:spPr>
        <p:txBody>
          <a:bodyPr wrap="none" anchor="ctr"/>
          <a:lstStyle/>
          <a:p>
            <a:endParaRPr lang="fr-FR">
              <a:latin typeface="Calibri" pitchFamily="34" charset="0"/>
            </a:endParaRPr>
          </a:p>
        </p:txBody>
      </p:sp>
      <p:pic>
        <p:nvPicPr>
          <p:cNvPr id="6" name="Image 5"/>
          <p:cNvPicPr>
            <a:picLocks noChangeAspect="1" noChangeArrowheads="1"/>
          </p:cNvPicPr>
          <p:nvPr/>
        </p:nvPicPr>
        <p:blipFill>
          <a:blip r:embed="rId4" cstate="print"/>
          <a:srcRect/>
          <a:stretch>
            <a:fillRect/>
          </a:stretch>
        </p:blipFill>
        <p:spPr bwMode="auto">
          <a:xfrm>
            <a:off x="7451725" y="260350"/>
            <a:ext cx="1692275" cy="865188"/>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fld id="{006E5707-FCD1-44F8-9DCA-6AAF99CF4B1E}" type="slidenum">
              <a:rPr lang="fr-FR" smtClean="0"/>
              <a:pPr/>
              <a:t>11</a:t>
            </a:fld>
            <a:endParaRPr lang="fr-FR"/>
          </a:p>
        </p:txBody>
      </p:sp>
    </p:spTree>
    <p:extLst>
      <p:ext uri="{BB962C8B-B14F-4D97-AF65-F5344CB8AC3E}">
        <p14:creationId xmlns="" xmlns:p14="http://schemas.microsoft.com/office/powerpoint/2010/main" val="554863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323528" y="2060848"/>
            <a:ext cx="8640960" cy="3024336"/>
          </a:xfrm>
        </p:spPr>
        <p:txBody>
          <a:bodyPr>
            <a:normAutofit/>
          </a:bodyPr>
          <a:lstStyle/>
          <a:p>
            <a:pPr lvl="0" algn="just"/>
            <a:r>
              <a:rPr lang="fr-FR" sz="1600" b="1" dirty="0" smtClean="0">
                <a:solidFill>
                  <a:schemeClr val="tx1">
                    <a:lumMod val="65000"/>
                    <a:lumOff val="35000"/>
                  </a:schemeClr>
                </a:solidFill>
                <a:latin typeface="Arial" panose="020B0604020202020204" pitchFamily="34" charset="0"/>
                <a:cs typeface="Arial" panose="020B0604020202020204" pitchFamily="34" charset="0"/>
              </a:rPr>
              <a:t>Le 17 juin 2019 une synthèse est organisée par le CLHD </a:t>
            </a:r>
            <a:r>
              <a:rPr lang="fr-FR" sz="1600" dirty="0" smtClean="0">
                <a:solidFill>
                  <a:schemeClr val="tx1">
                    <a:lumMod val="65000"/>
                    <a:lumOff val="35000"/>
                  </a:schemeClr>
                </a:solidFill>
                <a:latin typeface="Arial" panose="020B0604020202020204" pitchFamily="34" charset="0"/>
                <a:cs typeface="Arial" panose="020B0604020202020204" pitchFamily="34" charset="0"/>
              </a:rPr>
              <a:t>en présence  de la  Mairie (</a:t>
            </a:r>
            <a:r>
              <a:rPr lang="fr-FR" sz="1600" i="1" dirty="0" smtClean="0">
                <a:solidFill>
                  <a:schemeClr val="tx1">
                    <a:lumMod val="65000"/>
                    <a:lumOff val="35000"/>
                  </a:schemeClr>
                </a:solidFill>
                <a:latin typeface="Arial" panose="020B0604020202020204" pitchFamily="34" charset="0"/>
                <a:cs typeface="Arial" panose="020B0604020202020204" pitchFamily="34" charset="0"/>
              </a:rPr>
              <a:t>DG et CCAS), </a:t>
            </a:r>
            <a:r>
              <a:rPr lang="fr-FR" sz="1600" dirty="0" smtClean="0">
                <a:solidFill>
                  <a:schemeClr val="tx1">
                    <a:lumMod val="65000"/>
                    <a:lumOff val="35000"/>
                  </a:schemeClr>
                </a:solidFill>
                <a:latin typeface="Arial" panose="020B0604020202020204" pitchFamily="34" charset="0"/>
                <a:cs typeface="Arial" panose="020B0604020202020204" pitchFamily="34" charset="0"/>
              </a:rPr>
              <a:t>la DDTM, l’ARS, du service social et d’ADISSA.</a:t>
            </a:r>
          </a:p>
          <a:p>
            <a:pPr algn="just"/>
            <a:endParaRPr lang="fr-FR" sz="900" dirty="0" smtClean="0">
              <a:solidFill>
                <a:schemeClr val="tx1">
                  <a:lumMod val="65000"/>
                  <a:lumOff val="35000"/>
                </a:schemeClr>
              </a:solidFill>
              <a:latin typeface="Arial" panose="020B0604020202020204" pitchFamily="34" charset="0"/>
              <a:cs typeface="Arial" panose="020B0604020202020204" pitchFamily="34" charset="0"/>
            </a:endParaRPr>
          </a:p>
          <a:p>
            <a:pPr algn="just"/>
            <a:r>
              <a:rPr lang="fr-FR" sz="1600" dirty="0" smtClean="0">
                <a:solidFill>
                  <a:schemeClr val="tx1">
                    <a:lumMod val="65000"/>
                    <a:lumOff val="35000"/>
                  </a:schemeClr>
                </a:solidFill>
                <a:latin typeface="Arial" panose="020B0604020202020204" pitchFamily="34" charset="0"/>
                <a:cs typeface="Arial" panose="020B0604020202020204" pitchFamily="34" charset="0"/>
              </a:rPr>
              <a:t>En réponse du </a:t>
            </a:r>
            <a:r>
              <a:rPr lang="fr-FR" sz="1600" b="1" dirty="0" smtClean="0">
                <a:solidFill>
                  <a:schemeClr val="tx1">
                    <a:lumMod val="65000"/>
                    <a:lumOff val="35000"/>
                  </a:schemeClr>
                </a:solidFill>
                <a:latin typeface="Arial" panose="020B0604020202020204" pitchFamily="34" charset="0"/>
                <a:cs typeface="Arial" panose="020B0604020202020204" pitchFamily="34" charset="0"/>
              </a:rPr>
              <a:t>28 juin 2019</a:t>
            </a:r>
            <a:r>
              <a:rPr lang="fr-FR" sz="1600" dirty="0" smtClean="0">
                <a:solidFill>
                  <a:schemeClr val="tx1">
                    <a:lumMod val="65000"/>
                    <a:lumOff val="35000"/>
                  </a:schemeClr>
                </a:solidFill>
                <a:latin typeface="Arial" panose="020B0604020202020204" pitchFamily="34" charset="0"/>
                <a:cs typeface="Arial" panose="020B0604020202020204" pitchFamily="34" charset="0"/>
              </a:rPr>
              <a:t>, le Maire confirme que l’occupante ne réalisera pas les mesures exigées et que la commune ne s’estime pas en capacité financière de les  exécuter d’office aux frais de l’usufruitière.</a:t>
            </a:r>
          </a:p>
          <a:p>
            <a:pPr algn="just">
              <a:buNone/>
            </a:pPr>
            <a:endParaRPr lang="fr-FR" sz="900" dirty="0" smtClean="0">
              <a:solidFill>
                <a:schemeClr val="tx1">
                  <a:lumMod val="65000"/>
                  <a:lumOff val="35000"/>
                </a:schemeClr>
              </a:solidFill>
              <a:latin typeface="Arial" panose="020B0604020202020204" pitchFamily="34" charset="0"/>
              <a:cs typeface="Arial" panose="020B0604020202020204" pitchFamily="34" charset="0"/>
            </a:endParaRPr>
          </a:p>
          <a:p>
            <a:pPr lvl="0" algn="just"/>
            <a:r>
              <a:rPr lang="fr-FR" sz="1600" b="1" dirty="0" smtClean="0">
                <a:solidFill>
                  <a:schemeClr val="tx1">
                    <a:lumMod val="65000"/>
                    <a:lumOff val="35000"/>
                  </a:schemeClr>
                </a:solidFill>
                <a:latin typeface="Arial" panose="020B0604020202020204" pitchFamily="34" charset="0"/>
                <a:cs typeface="Arial" panose="020B0604020202020204" pitchFamily="34" charset="0"/>
              </a:rPr>
              <a:t>Le 10 juillet 2019 </a:t>
            </a:r>
            <a:r>
              <a:rPr lang="fr-FR" sz="1600" dirty="0" smtClean="0">
                <a:solidFill>
                  <a:schemeClr val="tx1">
                    <a:lumMod val="65000"/>
                    <a:lumOff val="35000"/>
                  </a:schemeClr>
                </a:solidFill>
                <a:latin typeface="Arial" panose="020B0604020202020204" pitchFamily="34" charset="0"/>
                <a:cs typeface="Arial" panose="020B0604020202020204" pitchFamily="34" charset="0"/>
              </a:rPr>
              <a:t>le CLHD, en présence du service social, rencontre Mme pour  l’informer des suites de sa situation.</a:t>
            </a:r>
          </a:p>
          <a:p>
            <a:pPr lvl="0" algn="just">
              <a:buNone/>
            </a:pPr>
            <a:endParaRPr lang="fr-FR" sz="800" dirty="0" smtClean="0">
              <a:solidFill>
                <a:schemeClr val="tx1">
                  <a:lumMod val="65000"/>
                  <a:lumOff val="35000"/>
                </a:schemeClr>
              </a:solidFill>
              <a:latin typeface="Arial" panose="020B0604020202020204" pitchFamily="34" charset="0"/>
              <a:cs typeface="Arial" panose="020B0604020202020204" pitchFamily="34" charset="0"/>
            </a:endParaRPr>
          </a:p>
          <a:p>
            <a:pPr algn="just"/>
            <a:r>
              <a:rPr lang="fr-FR" sz="1600" dirty="0" smtClean="0">
                <a:solidFill>
                  <a:schemeClr val="tx1">
                    <a:lumMod val="65000"/>
                    <a:lumOff val="35000"/>
                  </a:schemeClr>
                </a:solidFill>
                <a:latin typeface="Arial" panose="020B0604020202020204" pitchFamily="34" charset="0"/>
                <a:cs typeface="Arial" panose="020B0604020202020204" pitchFamily="34" charset="0"/>
              </a:rPr>
              <a:t> L’ARS sollicite la DDTM par courrier du </a:t>
            </a:r>
            <a:r>
              <a:rPr lang="fr-FR" sz="1600" b="1" dirty="0" smtClean="0">
                <a:solidFill>
                  <a:schemeClr val="tx1">
                    <a:lumMod val="65000"/>
                    <a:lumOff val="35000"/>
                  </a:schemeClr>
                </a:solidFill>
                <a:latin typeface="Arial" panose="020B0604020202020204" pitchFamily="34" charset="0"/>
                <a:cs typeface="Arial" panose="020B0604020202020204" pitchFamily="34" charset="0"/>
              </a:rPr>
              <a:t>12 septembre 2019 </a:t>
            </a:r>
            <a:r>
              <a:rPr lang="fr-FR" sz="1600" dirty="0" smtClean="0">
                <a:solidFill>
                  <a:schemeClr val="tx1">
                    <a:lumMod val="65000"/>
                    <a:lumOff val="35000"/>
                  </a:schemeClr>
                </a:solidFill>
                <a:latin typeface="Arial" panose="020B0604020202020204" pitchFamily="34" charset="0"/>
                <a:cs typeface="Arial" panose="020B0604020202020204" pitchFamily="34" charset="0"/>
              </a:rPr>
              <a:t>pour engager les travaux d’office.</a:t>
            </a:r>
          </a:p>
          <a:p>
            <a:pPr algn="just"/>
            <a:endParaRPr lang="fr-FR" sz="900" dirty="0" smtClean="0">
              <a:solidFill>
                <a:schemeClr val="tx1">
                  <a:lumMod val="65000"/>
                  <a:lumOff val="35000"/>
                </a:schemeClr>
              </a:solidFill>
              <a:latin typeface="Arial" panose="020B0604020202020204" pitchFamily="34" charset="0"/>
              <a:cs typeface="Arial" panose="020B0604020202020204" pitchFamily="34" charset="0"/>
            </a:endParaRPr>
          </a:p>
          <a:p>
            <a:pPr lvl="0" algn="just">
              <a:buNone/>
            </a:pPr>
            <a:endParaRPr lang="fr-FR" sz="1600" dirty="0">
              <a:solidFill>
                <a:schemeClr val="tx1">
                  <a:lumMod val="65000"/>
                  <a:lumOff val="35000"/>
                </a:schemeClr>
              </a:solidFill>
              <a:latin typeface="Arial" panose="020B0604020202020204" pitchFamily="34" charset="0"/>
              <a:cs typeface="Arial" panose="020B0604020202020204" pitchFamily="34" charset="0"/>
            </a:endParaRPr>
          </a:p>
        </p:txBody>
      </p:sp>
      <p:graphicFrame>
        <p:nvGraphicFramePr>
          <p:cNvPr id="28674" name="Objet1"/>
          <p:cNvGraphicFramePr>
            <a:graphicFrameLocks noChangeAspect="1"/>
          </p:cNvGraphicFramePr>
          <p:nvPr/>
        </p:nvGraphicFramePr>
        <p:xfrm>
          <a:off x="250825" y="260350"/>
          <a:ext cx="1225550" cy="865188"/>
        </p:xfrm>
        <a:graphic>
          <a:graphicData uri="http://schemas.openxmlformats.org/presentationml/2006/ole">
            <p:oleObj spid="_x0000_s31746" name="Picture" r:id="rId3" imgW="1076400" imgH="628560" progId="Word.Picture.8">
              <p:embed/>
            </p:oleObj>
          </a:graphicData>
        </a:graphic>
      </p:graphicFrame>
      <p:sp>
        <p:nvSpPr>
          <p:cNvPr id="5" name="Rectangle 7"/>
          <p:cNvSpPr>
            <a:spLocks noChangeArrowheads="1"/>
          </p:cNvSpPr>
          <p:nvPr/>
        </p:nvSpPr>
        <p:spPr bwMode="auto">
          <a:xfrm>
            <a:off x="1547813" y="404813"/>
            <a:ext cx="5903912" cy="431800"/>
          </a:xfrm>
          <a:prstGeom prst="rect">
            <a:avLst/>
          </a:prstGeom>
          <a:gradFill rotWithShape="1">
            <a:gsLst>
              <a:gs pos="0">
                <a:srgbClr val="666699"/>
              </a:gs>
              <a:gs pos="100000">
                <a:srgbClr val="DDDDDD"/>
              </a:gs>
            </a:gsLst>
            <a:lin ang="0" scaled="1"/>
          </a:gradFill>
          <a:ln w="9525">
            <a:noFill/>
            <a:miter lim="800000"/>
            <a:headEnd/>
            <a:tailEnd/>
          </a:ln>
        </p:spPr>
        <p:txBody>
          <a:bodyPr wrap="none" anchor="ctr"/>
          <a:lstStyle/>
          <a:p>
            <a:endParaRPr lang="fr-FR">
              <a:latin typeface="Calibri" pitchFamily="34" charset="0"/>
            </a:endParaRPr>
          </a:p>
        </p:txBody>
      </p:sp>
      <p:pic>
        <p:nvPicPr>
          <p:cNvPr id="6" name="Image 5"/>
          <p:cNvPicPr>
            <a:picLocks noChangeAspect="1" noChangeArrowheads="1"/>
          </p:cNvPicPr>
          <p:nvPr/>
        </p:nvPicPr>
        <p:blipFill>
          <a:blip r:embed="rId4" cstate="print"/>
          <a:srcRect/>
          <a:stretch>
            <a:fillRect/>
          </a:stretch>
        </p:blipFill>
        <p:spPr bwMode="auto">
          <a:xfrm>
            <a:off x="7451725" y="260350"/>
            <a:ext cx="1692275" cy="865188"/>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fld id="{006E5707-FCD1-44F8-9DCA-6AAF99CF4B1E}" type="slidenum">
              <a:rPr lang="fr-FR" smtClean="0"/>
              <a:pPr/>
              <a:t>12</a:t>
            </a:fld>
            <a:endParaRPr lang="fr-FR"/>
          </a:p>
        </p:txBody>
      </p:sp>
    </p:spTree>
    <p:extLst>
      <p:ext uri="{BB962C8B-B14F-4D97-AF65-F5344CB8AC3E}">
        <p14:creationId xmlns="" xmlns:p14="http://schemas.microsoft.com/office/powerpoint/2010/main" val="554863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691680" y="1268760"/>
            <a:ext cx="5735866" cy="523220"/>
          </a:xfrm>
          <a:prstGeom prst="rect">
            <a:avLst/>
          </a:prstGeom>
          <a:noFill/>
        </p:spPr>
        <p:txBody>
          <a:bodyPr wrap="none" rtlCol="0">
            <a:spAutoFit/>
          </a:bodyPr>
          <a:lstStyle/>
          <a:p>
            <a:r>
              <a:rPr lang="fr-FR" sz="2800" b="1" dirty="0" smtClean="0">
                <a:solidFill>
                  <a:schemeClr val="accent1">
                    <a:lumMod val="75000"/>
                  </a:schemeClr>
                </a:solidFill>
                <a:latin typeface="Arial" panose="020B0604020202020204" pitchFamily="34" charset="0"/>
                <a:cs typeface="Arial" panose="020B0604020202020204" pitchFamily="34" charset="0"/>
              </a:rPr>
              <a:t>Situation d’incurie de Madame </a:t>
            </a:r>
            <a:r>
              <a:rPr lang="fr-FR" sz="2800" b="1" dirty="0" smtClean="0">
                <a:solidFill>
                  <a:schemeClr val="accent1">
                    <a:lumMod val="75000"/>
                  </a:schemeClr>
                </a:solidFill>
                <a:latin typeface="Arial" panose="020B0604020202020204" pitchFamily="34" charset="0"/>
                <a:cs typeface="Arial" panose="020B0604020202020204" pitchFamily="34" charset="0"/>
              </a:rPr>
              <a:t>B</a:t>
            </a:r>
            <a:endParaRPr lang="fr-FR" sz="2800" b="1"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22530" name="Objet1"/>
          <p:cNvGraphicFramePr>
            <a:graphicFrameLocks noChangeAspect="1"/>
          </p:cNvGraphicFramePr>
          <p:nvPr/>
        </p:nvGraphicFramePr>
        <p:xfrm>
          <a:off x="250825" y="260350"/>
          <a:ext cx="1225550" cy="865188"/>
        </p:xfrm>
        <a:graphic>
          <a:graphicData uri="http://schemas.openxmlformats.org/presentationml/2006/ole">
            <p:oleObj spid="_x0000_s39938" name="Picture" r:id="rId3" imgW="1076400" imgH="628560" progId="Word.Picture.8">
              <p:embed/>
            </p:oleObj>
          </a:graphicData>
        </a:graphic>
      </p:graphicFrame>
      <p:sp>
        <p:nvSpPr>
          <p:cNvPr id="6" name="Rectangle 7"/>
          <p:cNvSpPr>
            <a:spLocks noChangeArrowheads="1"/>
          </p:cNvSpPr>
          <p:nvPr/>
        </p:nvSpPr>
        <p:spPr bwMode="auto">
          <a:xfrm>
            <a:off x="1547813" y="404813"/>
            <a:ext cx="5903912" cy="431800"/>
          </a:xfrm>
          <a:prstGeom prst="rect">
            <a:avLst/>
          </a:prstGeom>
          <a:gradFill rotWithShape="1">
            <a:gsLst>
              <a:gs pos="0">
                <a:srgbClr val="666699"/>
              </a:gs>
              <a:gs pos="100000">
                <a:srgbClr val="DDDDDD"/>
              </a:gs>
            </a:gsLst>
            <a:lin ang="0" scaled="1"/>
          </a:gradFill>
          <a:ln w="9525">
            <a:noFill/>
            <a:miter lim="800000"/>
            <a:headEnd/>
            <a:tailEnd/>
          </a:ln>
        </p:spPr>
        <p:txBody>
          <a:bodyPr wrap="none" anchor="ctr"/>
          <a:lstStyle/>
          <a:p>
            <a:endParaRPr lang="fr-FR">
              <a:latin typeface="Calibri" pitchFamily="34" charset="0"/>
            </a:endParaRPr>
          </a:p>
        </p:txBody>
      </p:sp>
      <p:pic>
        <p:nvPicPr>
          <p:cNvPr id="7" name="Image 6"/>
          <p:cNvPicPr>
            <a:picLocks noChangeAspect="1" noChangeArrowheads="1"/>
          </p:cNvPicPr>
          <p:nvPr/>
        </p:nvPicPr>
        <p:blipFill>
          <a:blip r:embed="rId4" cstate="print"/>
          <a:srcRect/>
          <a:stretch>
            <a:fillRect/>
          </a:stretch>
        </p:blipFill>
        <p:spPr bwMode="auto">
          <a:xfrm>
            <a:off x="7451725" y="260350"/>
            <a:ext cx="1692275" cy="865188"/>
          </a:xfrm>
          <a:prstGeom prst="rect">
            <a:avLst/>
          </a:prstGeom>
          <a:noFill/>
          <a:ln w="9525">
            <a:noFill/>
            <a:miter lim="800000"/>
            <a:headEnd/>
            <a:tailEnd/>
          </a:ln>
        </p:spPr>
      </p:pic>
      <p:sp>
        <p:nvSpPr>
          <p:cNvPr id="8" name="Espace réservé du numéro de diapositive 7"/>
          <p:cNvSpPr>
            <a:spLocks noGrp="1"/>
          </p:cNvSpPr>
          <p:nvPr>
            <p:ph type="sldNum" sz="quarter" idx="12"/>
          </p:nvPr>
        </p:nvSpPr>
        <p:spPr/>
        <p:txBody>
          <a:bodyPr/>
          <a:lstStyle/>
          <a:p>
            <a:fld id="{006E5707-FCD1-44F8-9DCA-6AAF99CF4B1E}" type="slidenum">
              <a:rPr lang="fr-FR" smtClean="0"/>
              <a:pPr/>
              <a:t>13</a:t>
            </a:fld>
            <a:endParaRPr lang="fr-FR"/>
          </a:p>
        </p:txBody>
      </p:sp>
      <p:pic>
        <p:nvPicPr>
          <p:cNvPr id="39939" name="Picture 3"/>
          <p:cNvPicPr>
            <a:picLocks noChangeAspect="1" noChangeArrowheads="1"/>
          </p:cNvPicPr>
          <p:nvPr/>
        </p:nvPicPr>
        <p:blipFill>
          <a:blip r:embed="rId5" cstate="print"/>
          <a:srcRect/>
          <a:stretch>
            <a:fillRect/>
          </a:stretch>
        </p:blipFill>
        <p:spPr bwMode="auto">
          <a:xfrm rot="5400000">
            <a:off x="2339752" y="1268760"/>
            <a:ext cx="4248472" cy="5688632"/>
          </a:xfrm>
          <a:prstGeom prst="rect">
            <a:avLst/>
          </a:prstGeom>
          <a:noFill/>
          <a:ln w="9525">
            <a:noFill/>
            <a:miter lim="800000"/>
            <a:headEnd/>
            <a:tailEnd/>
          </a:ln>
        </p:spPr>
      </p:pic>
    </p:spTree>
    <p:extLst>
      <p:ext uri="{BB962C8B-B14F-4D97-AF65-F5344CB8AC3E}">
        <p14:creationId xmlns="" xmlns:p14="http://schemas.microsoft.com/office/powerpoint/2010/main" val="3520246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t1"/>
          <p:cNvGraphicFramePr>
            <a:graphicFrameLocks noChangeAspect="1"/>
          </p:cNvGraphicFramePr>
          <p:nvPr/>
        </p:nvGraphicFramePr>
        <p:xfrm>
          <a:off x="250825" y="260350"/>
          <a:ext cx="1225550" cy="865188"/>
        </p:xfrm>
        <a:graphic>
          <a:graphicData uri="http://schemas.openxmlformats.org/presentationml/2006/ole">
            <p:oleObj spid="_x0000_s8194" name="Picture" r:id="rId3" imgW="1076400" imgH="628560" progId="Word.Picture.8">
              <p:embed/>
            </p:oleObj>
          </a:graphicData>
        </a:graphic>
      </p:graphicFrame>
      <p:sp>
        <p:nvSpPr>
          <p:cNvPr id="3" name="Rectangle 7"/>
          <p:cNvSpPr>
            <a:spLocks noChangeArrowheads="1"/>
          </p:cNvSpPr>
          <p:nvPr/>
        </p:nvSpPr>
        <p:spPr bwMode="auto">
          <a:xfrm>
            <a:off x="1547813" y="404813"/>
            <a:ext cx="5903912" cy="431800"/>
          </a:xfrm>
          <a:prstGeom prst="rect">
            <a:avLst/>
          </a:prstGeom>
          <a:gradFill rotWithShape="1">
            <a:gsLst>
              <a:gs pos="0">
                <a:srgbClr val="666699"/>
              </a:gs>
              <a:gs pos="100000">
                <a:srgbClr val="DDDDDD"/>
              </a:gs>
            </a:gsLst>
            <a:lin ang="0" scaled="1"/>
          </a:gradFill>
          <a:ln w="9525">
            <a:noFill/>
            <a:miter lim="800000"/>
            <a:headEnd/>
            <a:tailEnd/>
          </a:ln>
        </p:spPr>
        <p:txBody>
          <a:bodyPr wrap="none" anchor="ctr"/>
          <a:lstStyle/>
          <a:p>
            <a:endParaRPr lang="fr-FR">
              <a:latin typeface="Calibri" pitchFamily="34" charset="0"/>
            </a:endParaRPr>
          </a:p>
        </p:txBody>
      </p:sp>
      <p:pic>
        <p:nvPicPr>
          <p:cNvPr id="4" name="Image 3"/>
          <p:cNvPicPr>
            <a:picLocks noChangeAspect="1" noChangeArrowheads="1"/>
          </p:cNvPicPr>
          <p:nvPr/>
        </p:nvPicPr>
        <p:blipFill>
          <a:blip r:embed="rId4" cstate="print"/>
          <a:srcRect/>
          <a:stretch>
            <a:fillRect/>
          </a:stretch>
        </p:blipFill>
        <p:spPr bwMode="auto">
          <a:xfrm>
            <a:off x="7451725" y="260350"/>
            <a:ext cx="1692275" cy="865188"/>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fld id="{006E5707-FCD1-44F8-9DCA-6AAF99CF4B1E}" type="slidenum">
              <a:rPr lang="fr-FR" smtClean="0"/>
              <a:pPr/>
              <a:t>14</a:t>
            </a:fld>
            <a:endParaRPr lang="fr-FR"/>
          </a:p>
        </p:txBody>
      </p:sp>
      <p:sp>
        <p:nvSpPr>
          <p:cNvPr id="8" name="Rectangle 7"/>
          <p:cNvSpPr/>
          <p:nvPr/>
        </p:nvSpPr>
        <p:spPr>
          <a:xfrm>
            <a:off x="467544" y="1916832"/>
            <a:ext cx="8280920" cy="830997"/>
          </a:xfrm>
          <a:prstGeom prst="rect">
            <a:avLst/>
          </a:prstGeom>
        </p:spPr>
        <p:txBody>
          <a:bodyPr wrap="square">
            <a:spAutoFit/>
          </a:bodyPr>
          <a:lstStyle/>
          <a:p>
            <a:pPr lvl="0" algn="just"/>
            <a:r>
              <a:rPr lang="fr-FR" sz="1600" b="1" dirty="0" smtClean="0">
                <a:solidFill>
                  <a:schemeClr val="tx1">
                    <a:lumMod val="65000"/>
                    <a:lumOff val="35000"/>
                  </a:schemeClr>
                </a:solidFill>
                <a:latin typeface="Arial" panose="020B0604020202020204" pitchFamily="34" charset="0"/>
                <a:cs typeface="Arial" panose="020B0604020202020204" pitchFamily="34" charset="0"/>
              </a:rPr>
              <a:t>    </a:t>
            </a:r>
            <a:endParaRPr lang="fr-FR" sz="800" dirty="0" smtClean="0">
              <a:solidFill>
                <a:schemeClr val="tx1">
                  <a:lumMod val="65000"/>
                  <a:lumOff val="35000"/>
                </a:schemeClr>
              </a:solidFill>
              <a:latin typeface="Arial" panose="020B0604020202020204" pitchFamily="34" charset="0"/>
              <a:cs typeface="Arial" panose="020B0604020202020204" pitchFamily="34" charset="0"/>
            </a:endParaRPr>
          </a:p>
          <a:p>
            <a:pPr algn="just"/>
            <a:r>
              <a:rPr lang="fr-FR" sz="1600" dirty="0" smtClean="0">
                <a:solidFill>
                  <a:schemeClr val="tx1">
                    <a:lumMod val="65000"/>
                    <a:lumOff val="35000"/>
                  </a:schemeClr>
                </a:solidFill>
                <a:latin typeface="Arial" panose="020B0604020202020204" pitchFamily="34" charset="0"/>
                <a:cs typeface="Arial" panose="020B0604020202020204" pitchFamily="34" charset="0"/>
              </a:rPr>
              <a:t>    </a:t>
            </a:r>
            <a:endParaRPr lang="fr-FR" sz="800" dirty="0" smtClean="0">
              <a:solidFill>
                <a:schemeClr val="tx1">
                  <a:lumMod val="65000"/>
                  <a:lumOff val="35000"/>
                </a:schemeClr>
              </a:solidFill>
              <a:latin typeface="Arial" panose="020B0604020202020204" pitchFamily="34" charset="0"/>
              <a:cs typeface="Arial" panose="020B0604020202020204" pitchFamily="34" charset="0"/>
            </a:endParaRPr>
          </a:p>
          <a:p>
            <a:pPr lvl="0" algn="just"/>
            <a:r>
              <a:rPr lang="fr-FR" sz="1600" b="1" dirty="0" smtClean="0">
                <a:solidFill>
                  <a:schemeClr val="tx1">
                    <a:lumMod val="65000"/>
                    <a:lumOff val="35000"/>
                  </a:schemeClr>
                </a:solidFill>
                <a:latin typeface="Arial" panose="020B0604020202020204" pitchFamily="34" charset="0"/>
                <a:cs typeface="Arial" panose="020B0604020202020204" pitchFamily="34" charset="0"/>
              </a:rPr>
              <a:t>     </a:t>
            </a:r>
            <a:endParaRPr lang="fr-FR" sz="8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ZoneTexte 9"/>
          <p:cNvSpPr txBox="1"/>
          <p:nvPr/>
        </p:nvSpPr>
        <p:spPr>
          <a:xfrm>
            <a:off x="294674" y="2420888"/>
            <a:ext cx="8773556" cy="2800767"/>
          </a:xfrm>
          <a:prstGeom prst="rect">
            <a:avLst/>
          </a:prstGeom>
          <a:noFill/>
        </p:spPr>
        <p:txBody>
          <a:bodyPr wrap="none" rtlCol="0">
            <a:spAutoFit/>
          </a:bodyPr>
          <a:lstStyle/>
          <a:p>
            <a:pPr algn="just"/>
            <a:r>
              <a:rPr lang="fr-FR" sz="1600" b="1" dirty="0" smtClean="0">
                <a:solidFill>
                  <a:schemeClr val="tx1">
                    <a:lumMod val="65000"/>
                    <a:lumOff val="35000"/>
                  </a:schemeClr>
                </a:solidFill>
                <a:latin typeface="Arial" pitchFamily="34" charset="0"/>
                <a:cs typeface="Arial" pitchFamily="34" charset="0"/>
              </a:rPr>
              <a:t>Janvier 2016</a:t>
            </a:r>
          </a:p>
          <a:p>
            <a:pPr algn="just">
              <a:buFont typeface="Arial" pitchFamily="34" charset="0"/>
              <a:buChar char="•"/>
            </a:pPr>
            <a:r>
              <a:rPr lang="fr-FR" sz="1600" b="1" dirty="0" smtClean="0">
                <a:solidFill>
                  <a:schemeClr val="tx1">
                    <a:lumMod val="65000"/>
                    <a:lumOff val="35000"/>
                  </a:schemeClr>
                </a:solidFill>
                <a:latin typeface="Arial" pitchFamily="34" charset="0"/>
                <a:cs typeface="Arial" pitchFamily="34" charset="0"/>
              </a:rPr>
              <a:t> </a:t>
            </a:r>
            <a:r>
              <a:rPr lang="fr-FR" sz="1600" dirty="0" smtClean="0">
                <a:solidFill>
                  <a:schemeClr val="tx1">
                    <a:lumMod val="65000"/>
                    <a:lumOff val="35000"/>
                  </a:schemeClr>
                </a:solidFill>
                <a:latin typeface="Arial" pitchFamily="34" charset="0"/>
                <a:cs typeface="Arial" pitchFamily="34" charset="0"/>
              </a:rPr>
              <a:t>Signalement fait par la mairie auprès du comité Local d’Habitat Dégradé d’Evreux</a:t>
            </a:r>
          </a:p>
          <a:p>
            <a:pPr algn="just"/>
            <a:r>
              <a:rPr lang="fr-FR" sz="1600" i="1" dirty="0" smtClean="0">
                <a:solidFill>
                  <a:schemeClr val="tx1">
                    <a:lumMod val="65000"/>
                    <a:lumOff val="35000"/>
                  </a:schemeClr>
                </a:solidFill>
                <a:latin typeface="Arial" pitchFamily="34" charset="0"/>
                <a:cs typeface="Arial" pitchFamily="34" charset="0"/>
              </a:rPr>
              <a:t>  (instance opérationnelle du PDLHI) </a:t>
            </a:r>
            <a:r>
              <a:rPr lang="fr-FR" sz="1600" dirty="0" smtClean="0">
                <a:solidFill>
                  <a:schemeClr val="tx1">
                    <a:lumMod val="65000"/>
                    <a:lumOff val="35000"/>
                  </a:schemeClr>
                </a:solidFill>
                <a:latin typeface="Arial" pitchFamily="34" charset="0"/>
                <a:cs typeface="Arial" pitchFamily="34" charset="0"/>
              </a:rPr>
              <a:t>suite à des plaintes du voisinage.</a:t>
            </a:r>
          </a:p>
          <a:p>
            <a:pPr algn="just"/>
            <a:endParaRPr lang="fr-FR" sz="800" dirty="0" smtClean="0">
              <a:solidFill>
                <a:schemeClr val="tx1">
                  <a:lumMod val="65000"/>
                  <a:lumOff val="35000"/>
                </a:schemeClr>
              </a:solidFill>
              <a:latin typeface="Arial" pitchFamily="34" charset="0"/>
              <a:cs typeface="Arial" pitchFamily="34" charset="0"/>
            </a:endParaRPr>
          </a:p>
          <a:p>
            <a:pPr algn="just">
              <a:buFont typeface="Arial" pitchFamily="34" charset="0"/>
              <a:buChar char="•"/>
            </a:pPr>
            <a:r>
              <a:rPr lang="fr-FR" sz="1600" dirty="0" smtClean="0">
                <a:solidFill>
                  <a:schemeClr val="tx1">
                    <a:lumMod val="65000"/>
                    <a:lumOff val="35000"/>
                  </a:schemeClr>
                </a:solidFill>
                <a:latin typeface="Arial" pitchFamily="34" charset="0"/>
                <a:cs typeface="Arial" pitchFamily="34" charset="0"/>
              </a:rPr>
              <a:t> Plaintes des occupants des appartements voisins auprès du bailleur </a:t>
            </a:r>
            <a:r>
              <a:rPr lang="fr-FR" sz="1600" i="1" dirty="0" smtClean="0">
                <a:solidFill>
                  <a:schemeClr val="tx1">
                    <a:lumMod val="65000"/>
                    <a:lumOff val="35000"/>
                  </a:schemeClr>
                </a:solidFill>
                <a:latin typeface="Arial" pitchFamily="34" charset="0"/>
                <a:cs typeface="Arial" pitchFamily="34" charset="0"/>
              </a:rPr>
              <a:t>(odeurs nauséabondes).</a:t>
            </a:r>
          </a:p>
          <a:p>
            <a:pPr algn="just"/>
            <a:endParaRPr lang="fr-FR" sz="800" i="1" dirty="0" smtClean="0">
              <a:solidFill>
                <a:schemeClr val="tx1">
                  <a:lumMod val="65000"/>
                  <a:lumOff val="35000"/>
                </a:schemeClr>
              </a:solidFill>
              <a:latin typeface="Arial" pitchFamily="34" charset="0"/>
              <a:cs typeface="Arial" pitchFamily="34" charset="0"/>
            </a:endParaRPr>
          </a:p>
          <a:p>
            <a:pPr algn="just">
              <a:buFont typeface="Arial" pitchFamily="34" charset="0"/>
              <a:buChar char="•"/>
            </a:pPr>
            <a:r>
              <a:rPr lang="fr-FR" sz="1600" dirty="0" smtClean="0">
                <a:solidFill>
                  <a:schemeClr val="tx1">
                    <a:lumMod val="65000"/>
                    <a:lumOff val="35000"/>
                  </a:schemeClr>
                </a:solidFill>
                <a:latin typeface="Arial" pitchFamily="34" charset="0"/>
                <a:cs typeface="Arial" pitchFamily="34" charset="0"/>
              </a:rPr>
              <a:t> Mme B, 48 ans, locataire d’un appartement dans le parc social, vivrait dans des conditions</a:t>
            </a:r>
          </a:p>
          <a:p>
            <a:pPr algn="just"/>
            <a:r>
              <a:rPr lang="fr-FR" sz="1600" dirty="0" smtClean="0">
                <a:solidFill>
                  <a:schemeClr val="tx1">
                    <a:lumMod val="65000"/>
                    <a:lumOff val="35000"/>
                  </a:schemeClr>
                </a:solidFill>
                <a:latin typeface="Arial" pitchFamily="34" charset="0"/>
                <a:cs typeface="Arial" pitchFamily="34" charset="0"/>
              </a:rPr>
              <a:t>  d’hygiène inquiétantes et refuserait d’ouvrir sa porte aux prestataires envoyés par son </a:t>
            </a:r>
          </a:p>
          <a:p>
            <a:pPr algn="just"/>
            <a:r>
              <a:rPr lang="fr-FR" sz="1600" dirty="0" smtClean="0">
                <a:solidFill>
                  <a:schemeClr val="tx1">
                    <a:lumMod val="65000"/>
                    <a:lumOff val="35000"/>
                  </a:schemeClr>
                </a:solidFill>
                <a:latin typeface="Arial" pitchFamily="34" charset="0"/>
                <a:cs typeface="Arial" pitchFamily="34" charset="0"/>
              </a:rPr>
              <a:t>  bailleur pour remédier aux problèmes connus </a:t>
            </a:r>
            <a:r>
              <a:rPr lang="fr-FR" sz="1600" i="1" dirty="0" smtClean="0">
                <a:solidFill>
                  <a:schemeClr val="tx1">
                    <a:lumMod val="65000"/>
                    <a:lumOff val="35000"/>
                  </a:schemeClr>
                </a:solidFill>
                <a:latin typeface="Arial" pitchFamily="34" charset="0"/>
                <a:cs typeface="Arial" pitchFamily="34" charset="0"/>
              </a:rPr>
              <a:t>(fuites dans les toilettes et la salle de bain).</a:t>
            </a:r>
          </a:p>
          <a:p>
            <a:pPr algn="just"/>
            <a:endParaRPr lang="fr-FR" sz="1600" i="1" dirty="0" smtClean="0">
              <a:solidFill>
                <a:schemeClr val="tx1">
                  <a:lumMod val="65000"/>
                  <a:lumOff val="35000"/>
                </a:schemeClr>
              </a:solidFill>
              <a:latin typeface="Arial" pitchFamily="34" charset="0"/>
              <a:cs typeface="Arial" pitchFamily="34" charset="0"/>
            </a:endParaRPr>
          </a:p>
          <a:p>
            <a:pPr algn="just"/>
            <a:r>
              <a:rPr lang="fr-FR" sz="1600" b="1" dirty="0" smtClean="0">
                <a:solidFill>
                  <a:schemeClr val="tx1">
                    <a:lumMod val="65000"/>
                    <a:lumOff val="35000"/>
                  </a:schemeClr>
                </a:solidFill>
                <a:latin typeface="Arial" pitchFamily="34" charset="0"/>
                <a:cs typeface="Arial" pitchFamily="34" charset="0"/>
              </a:rPr>
              <a:t>Mars 2016</a:t>
            </a:r>
          </a:p>
          <a:p>
            <a:pPr algn="just">
              <a:buFont typeface="Arial" pitchFamily="34" charset="0"/>
              <a:buChar char="•"/>
            </a:pPr>
            <a:r>
              <a:rPr lang="fr-FR" sz="1600" dirty="0" smtClean="0">
                <a:solidFill>
                  <a:schemeClr val="tx1">
                    <a:lumMod val="65000"/>
                    <a:lumOff val="35000"/>
                  </a:schemeClr>
                </a:solidFill>
                <a:latin typeface="Arial" pitchFamily="34" charset="0"/>
                <a:cs typeface="Arial" pitchFamily="34" charset="0"/>
              </a:rPr>
              <a:t> Le service social du Département propose de réaliser une évaluation sociale.</a:t>
            </a:r>
            <a:endParaRPr lang="fr-FR" sz="1600" dirty="0">
              <a:solidFill>
                <a:schemeClr val="tx1">
                  <a:lumMod val="65000"/>
                  <a:lumOff val="35000"/>
                </a:schemeClr>
              </a:solidFill>
              <a:latin typeface="Arial" pitchFamily="34" charset="0"/>
              <a:cs typeface="Arial" pitchFamily="34" charset="0"/>
            </a:endParaRPr>
          </a:p>
        </p:txBody>
      </p:sp>
      <p:sp>
        <p:nvSpPr>
          <p:cNvPr id="11" name="ZoneTexte 10"/>
          <p:cNvSpPr txBox="1"/>
          <p:nvPr/>
        </p:nvSpPr>
        <p:spPr>
          <a:xfrm>
            <a:off x="1043608" y="1340768"/>
            <a:ext cx="7016280" cy="830997"/>
          </a:xfrm>
          <a:prstGeom prst="rect">
            <a:avLst/>
          </a:prstGeom>
          <a:noFill/>
        </p:spPr>
        <p:txBody>
          <a:bodyPr wrap="none" rtlCol="0">
            <a:spAutoFit/>
          </a:bodyPr>
          <a:lstStyle/>
          <a:p>
            <a:pPr algn="ctr"/>
            <a:r>
              <a:rPr lang="fr-FR" sz="2400" b="1" dirty="0" smtClean="0">
                <a:solidFill>
                  <a:schemeClr val="accent1">
                    <a:lumMod val="75000"/>
                  </a:schemeClr>
                </a:solidFill>
                <a:latin typeface="Arial" pitchFamily="34" charset="0"/>
                <a:cs typeface="Arial" pitchFamily="34" charset="0"/>
              </a:rPr>
              <a:t>CHRONOLOGIE D’UNE SITUATION D’INCURIE </a:t>
            </a:r>
          </a:p>
          <a:p>
            <a:pPr algn="ctr"/>
            <a:r>
              <a:rPr lang="fr-FR" sz="2400" b="1" dirty="0" smtClean="0">
                <a:solidFill>
                  <a:schemeClr val="accent1">
                    <a:lumMod val="75000"/>
                  </a:schemeClr>
                </a:solidFill>
                <a:latin typeface="Arial" pitchFamily="34" charset="0"/>
                <a:cs typeface="Arial" pitchFamily="34" charset="0"/>
              </a:rPr>
              <a:t>SUIVIE DEPUIS 4 ANS  </a:t>
            </a:r>
            <a:endParaRPr lang="fr-FR" sz="2400" b="1" dirty="0">
              <a:solidFill>
                <a:schemeClr val="accent1">
                  <a:lumMod val="75000"/>
                </a:schemeClr>
              </a:solidFill>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t1"/>
          <p:cNvGraphicFramePr>
            <a:graphicFrameLocks noChangeAspect="1"/>
          </p:cNvGraphicFramePr>
          <p:nvPr/>
        </p:nvGraphicFramePr>
        <p:xfrm>
          <a:off x="250825" y="260350"/>
          <a:ext cx="1225550" cy="865188"/>
        </p:xfrm>
        <a:graphic>
          <a:graphicData uri="http://schemas.openxmlformats.org/presentationml/2006/ole">
            <p:oleObj spid="_x0000_s34818" name="Picture" r:id="rId3" imgW="1076400" imgH="628560" progId="Word.Picture.8">
              <p:embed/>
            </p:oleObj>
          </a:graphicData>
        </a:graphic>
      </p:graphicFrame>
      <p:sp>
        <p:nvSpPr>
          <p:cNvPr id="3" name="Rectangle 7"/>
          <p:cNvSpPr>
            <a:spLocks noChangeArrowheads="1"/>
          </p:cNvSpPr>
          <p:nvPr/>
        </p:nvSpPr>
        <p:spPr bwMode="auto">
          <a:xfrm>
            <a:off x="1547813" y="404813"/>
            <a:ext cx="5903912" cy="431800"/>
          </a:xfrm>
          <a:prstGeom prst="rect">
            <a:avLst/>
          </a:prstGeom>
          <a:gradFill rotWithShape="1">
            <a:gsLst>
              <a:gs pos="0">
                <a:srgbClr val="666699"/>
              </a:gs>
              <a:gs pos="100000">
                <a:srgbClr val="DDDDDD"/>
              </a:gs>
            </a:gsLst>
            <a:lin ang="0" scaled="1"/>
          </a:gradFill>
          <a:ln w="9525">
            <a:noFill/>
            <a:miter lim="800000"/>
            <a:headEnd/>
            <a:tailEnd/>
          </a:ln>
        </p:spPr>
        <p:txBody>
          <a:bodyPr wrap="none" anchor="ctr"/>
          <a:lstStyle/>
          <a:p>
            <a:endParaRPr lang="fr-FR">
              <a:latin typeface="Calibri" pitchFamily="34" charset="0"/>
            </a:endParaRPr>
          </a:p>
        </p:txBody>
      </p:sp>
      <p:pic>
        <p:nvPicPr>
          <p:cNvPr id="4" name="Image 3"/>
          <p:cNvPicPr>
            <a:picLocks noChangeAspect="1" noChangeArrowheads="1"/>
          </p:cNvPicPr>
          <p:nvPr/>
        </p:nvPicPr>
        <p:blipFill>
          <a:blip r:embed="rId4" cstate="print"/>
          <a:srcRect/>
          <a:stretch>
            <a:fillRect/>
          </a:stretch>
        </p:blipFill>
        <p:spPr bwMode="auto">
          <a:xfrm>
            <a:off x="7451725" y="260350"/>
            <a:ext cx="1692275" cy="865188"/>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fld id="{006E5707-FCD1-44F8-9DCA-6AAF99CF4B1E}" type="slidenum">
              <a:rPr lang="fr-FR" smtClean="0"/>
              <a:pPr/>
              <a:t>15</a:t>
            </a:fld>
            <a:endParaRPr lang="fr-FR"/>
          </a:p>
        </p:txBody>
      </p:sp>
      <p:sp>
        <p:nvSpPr>
          <p:cNvPr id="8" name="Rectangle 7"/>
          <p:cNvSpPr/>
          <p:nvPr/>
        </p:nvSpPr>
        <p:spPr>
          <a:xfrm>
            <a:off x="467544" y="1916832"/>
            <a:ext cx="8280920" cy="830997"/>
          </a:xfrm>
          <a:prstGeom prst="rect">
            <a:avLst/>
          </a:prstGeom>
        </p:spPr>
        <p:txBody>
          <a:bodyPr wrap="square">
            <a:spAutoFit/>
          </a:bodyPr>
          <a:lstStyle/>
          <a:p>
            <a:pPr lvl="0" algn="just"/>
            <a:r>
              <a:rPr lang="fr-FR" sz="1600" b="1" dirty="0" smtClean="0">
                <a:solidFill>
                  <a:schemeClr val="tx1">
                    <a:lumMod val="65000"/>
                    <a:lumOff val="35000"/>
                  </a:schemeClr>
                </a:solidFill>
                <a:latin typeface="Arial" panose="020B0604020202020204" pitchFamily="34" charset="0"/>
                <a:cs typeface="Arial" panose="020B0604020202020204" pitchFamily="34" charset="0"/>
              </a:rPr>
              <a:t>    </a:t>
            </a:r>
            <a:endParaRPr lang="fr-FR" sz="800" dirty="0" smtClean="0">
              <a:solidFill>
                <a:schemeClr val="tx1">
                  <a:lumMod val="65000"/>
                  <a:lumOff val="35000"/>
                </a:schemeClr>
              </a:solidFill>
              <a:latin typeface="Arial" panose="020B0604020202020204" pitchFamily="34" charset="0"/>
              <a:cs typeface="Arial" panose="020B0604020202020204" pitchFamily="34" charset="0"/>
            </a:endParaRPr>
          </a:p>
          <a:p>
            <a:pPr algn="just"/>
            <a:r>
              <a:rPr lang="fr-FR" sz="1600" dirty="0" smtClean="0">
                <a:solidFill>
                  <a:schemeClr val="tx1">
                    <a:lumMod val="65000"/>
                    <a:lumOff val="35000"/>
                  </a:schemeClr>
                </a:solidFill>
                <a:latin typeface="Arial" panose="020B0604020202020204" pitchFamily="34" charset="0"/>
                <a:cs typeface="Arial" panose="020B0604020202020204" pitchFamily="34" charset="0"/>
              </a:rPr>
              <a:t>    </a:t>
            </a:r>
            <a:endParaRPr lang="fr-FR" sz="800" dirty="0" smtClean="0">
              <a:solidFill>
                <a:schemeClr val="tx1">
                  <a:lumMod val="65000"/>
                  <a:lumOff val="35000"/>
                </a:schemeClr>
              </a:solidFill>
              <a:latin typeface="Arial" panose="020B0604020202020204" pitchFamily="34" charset="0"/>
              <a:cs typeface="Arial" panose="020B0604020202020204" pitchFamily="34" charset="0"/>
            </a:endParaRPr>
          </a:p>
          <a:p>
            <a:pPr lvl="0" algn="just"/>
            <a:r>
              <a:rPr lang="fr-FR" sz="1600" b="1" dirty="0" smtClean="0">
                <a:solidFill>
                  <a:schemeClr val="tx1">
                    <a:lumMod val="65000"/>
                    <a:lumOff val="35000"/>
                  </a:schemeClr>
                </a:solidFill>
                <a:latin typeface="Arial" panose="020B0604020202020204" pitchFamily="34" charset="0"/>
                <a:cs typeface="Arial" panose="020B0604020202020204" pitchFamily="34" charset="0"/>
              </a:rPr>
              <a:t>     </a:t>
            </a:r>
            <a:endParaRPr lang="fr-FR" sz="8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ZoneTexte 9"/>
          <p:cNvSpPr txBox="1"/>
          <p:nvPr/>
        </p:nvSpPr>
        <p:spPr>
          <a:xfrm>
            <a:off x="251520" y="1700808"/>
            <a:ext cx="8496944" cy="4154984"/>
          </a:xfrm>
          <a:prstGeom prst="rect">
            <a:avLst/>
          </a:prstGeom>
          <a:noFill/>
        </p:spPr>
        <p:txBody>
          <a:bodyPr wrap="square" rtlCol="0">
            <a:spAutoFit/>
          </a:bodyPr>
          <a:lstStyle/>
          <a:p>
            <a:pPr algn="just"/>
            <a:r>
              <a:rPr lang="fr-FR" sz="1600" b="1" dirty="0" smtClean="0">
                <a:solidFill>
                  <a:schemeClr val="tx1">
                    <a:lumMod val="65000"/>
                    <a:lumOff val="35000"/>
                  </a:schemeClr>
                </a:solidFill>
                <a:latin typeface="Arial" pitchFamily="34" charset="0"/>
                <a:cs typeface="Arial" pitchFamily="34" charset="0"/>
              </a:rPr>
              <a:t>Mai 2016</a:t>
            </a:r>
          </a:p>
          <a:p>
            <a:pPr algn="just">
              <a:buFont typeface="Arial" pitchFamily="34" charset="0"/>
              <a:buChar char="•"/>
            </a:pPr>
            <a:r>
              <a:rPr lang="fr-FR" sz="1600" dirty="0" smtClean="0">
                <a:solidFill>
                  <a:schemeClr val="tx1">
                    <a:lumMod val="65000"/>
                    <a:lumOff val="35000"/>
                  </a:schemeClr>
                </a:solidFill>
                <a:latin typeface="Arial" pitchFamily="34" charset="0"/>
                <a:cs typeface="Arial" pitchFamily="34" charset="0"/>
              </a:rPr>
              <a:t> Le CCAS très impliqué, a réussi à instaurer une relation de confiance. Il visite Mme B tous    </a:t>
            </a:r>
          </a:p>
          <a:p>
            <a:pPr algn="just"/>
            <a:r>
              <a:rPr lang="fr-FR" sz="1600" dirty="0" smtClean="0">
                <a:solidFill>
                  <a:schemeClr val="tx1">
                    <a:lumMod val="65000"/>
                    <a:lumOff val="35000"/>
                  </a:schemeClr>
                </a:solidFill>
                <a:latin typeface="Arial" pitchFamily="34" charset="0"/>
                <a:cs typeface="Arial" pitchFamily="34" charset="0"/>
              </a:rPr>
              <a:t>  les 15 jours et est entré en contact avec le psychiatre libéral qui la suit.</a:t>
            </a:r>
          </a:p>
          <a:p>
            <a:pPr algn="just"/>
            <a:endParaRPr lang="fr-FR" sz="800" dirty="0" smtClean="0">
              <a:solidFill>
                <a:schemeClr val="tx1">
                  <a:lumMod val="65000"/>
                  <a:lumOff val="35000"/>
                </a:schemeClr>
              </a:solidFill>
              <a:latin typeface="Arial" pitchFamily="34" charset="0"/>
              <a:cs typeface="Arial" pitchFamily="34" charset="0"/>
            </a:endParaRPr>
          </a:p>
          <a:p>
            <a:pPr algn="just">
              <a:buFont typeface="Arial" pitchFamily="34" charset="0"/>
              <a:buChar char="•"/>
            </a:pPr>
            <a:r>
              <a:rPr lang="fr-FR" sz="1600" dirty="0" smtClean="0">
                <a:solidFill>
                  <a:schemeClr val="tx1">
                    <a:lumMod val="65000"/>
                    <a:lumOff val="35000"/>
                  </a:schemeClr>
                </a:solidFill>
                <a:latin typeface="Arial" pitchFamily="34" charset="0"/>
                <a:cs typeface="Arial" pitchFamily="34" charset="0"/>
              </a:rPr>
              <a:t> Le service social du département peut, de ce fait, accéder au logement. Il est très dégradé</a:t>
            </a:r>
          </a:p>
          <a:p>
            <a:pPr algn="just"/>
            <a:r>
              <a:rPr lang="fr-FR" sz="1600" i="1" dirty="0" smtClean="0">
                <a:solidFill>
                  <a:schemeClr val="tx1">
                    <a:lumMod val="65000"/>
                    <a:lumOff val="35000"/>
                  </a:schemeClr>
                </a:solidFill>
                <a:latin typeface="Arial" pitchFamily="34" charset="0"/>
                <a:cs typeface="Arial" pitchFamily="34" charset="0"/>
              </a:rPr>
              <a:t> </a:t>
            </a:r>
            <a:r>
              <a:rPr lang="fr-FR" sz="1600" i="1" dirty="0" smtClean="0">
                <a:solidFill>
                  <a:schemeClr val="tx1">
                    <a:lumMod val="65000"/>
                    <a:lumOff val="35000"/>
                  </a:schemeClr>
                </a:solidFill>
                <a:latin typeface="Arial" pitchFamily="34" charset="0"/>
                <a:cs typeface="Arial" pitchFamily="34" charset="0"/>
              </a:rPr>
              <a:t> (accumulation de déchets, humidité, moisissures, présence de nombreux chat).</a:t>
            </a:r>
          </a:p>
          <a:p>
            <a:pPr algn="just"/>
            <a:endParaRPr lang="fr-FR" sz="1600" dirty="0" smtClean="0">
              <a:solidFill>
                <a:schemeClr val="tx1">
                  <a:lumMod val="65000"/>
                  <a:lumOff val="35000"/>
                </a:schemeClr>
              </a:solidFill>
              <a:latin typeface="Arial" pitchFamily="34" charset="0"/>
              <a:cs typeface="Arial" pitchFamily="34" charset="0"/>
            </a:endParaRPr>
          </a:p>
          <a:p>
            <a:pPr algn="just"/>
            <a:r>
              <a:rPr lang="fr-FR" sz="1600" b="1" dirty="0" smtClean="0">
                <a:solidFill>
                  <a:schemeClr val="tx1">
                    <a:lumMod val="65000"/>
                    <a:lumOff val="35000"/>
                  </a:schemeClr>
                </a:solidFill>
                <a:latin typeface="Arial" pitchFamily="34" charset="0"/>
                <a:cs typeface="Arial" pitchFamily="34" charset="0"/>
              </a:rPr>
              <a:t>Septembre 2016</a:t>
            </a:r>
          </a:p>
          <a:p>
            <a:pPr algn="just">
              <a:buFont typeface="Arial" pitchFamily="34" charset="0"/>
              <a:buChar char="•"/>
            </a:pPr>
            <a:r>
              <a:rPr lang="fr-FR" sz="1600" dirty="0" smtClean="0">
                <a:solidFill>
                  <a:schemeClr val="tx1">
                    <a:lumMod val="65000"/>
                    <a:lumOff val="35000"/>
                  </a:schemeClr>
                </a:solidFill>
                <a:latin typeface="Arial" pitchFamily="34" charset="0"/>
                <a:cs typeface="Arial" pitchFamily="34" charset="0"/>
              </a:rPr>
              <a:t> </a:t>
            </a:r>
            <a:r>
              <a:rPr lang="fr-FR" sz="1600" dirty="0" smtClean="0">
                <a:solidFill>
                  <a:schemeClr val="tx1">
                    <a:lumMod val="65000"/>
                    <a:lumOff val="35000"/>
                  </a:schemeClr>
                </a:solidFill>
                <a:latin typeface="Arial" pitchFamily="34" charset="0"/>
                <a:cs typeface="Arial" pitchFamily="34" charset="0"/>
              </a:rPr>
              <a:t>Mme B accepte d’être aidée pour l’entretien de son logement.</a:t>
            </a:r>
          </a:p>
          <a:p>
            <a:pPr algn="just"/>
            <a:r>
              <a:rPr lang="fr-FR" sz="1600" dirty="0" smtClean="0">
                <a:solidFill>
                  <a:schemeClr val="tx1">
                    <a:lumMod val="65000"/>
                    <a:lumOff val="35000"/>
                  </a:schemeClr>
                </a:solidFill>
                <a:latin typeface="Arial" pitchFamily="34" charset="0"/>
                <a:cs typeface="Arial" pitchFamily="34" charset="0"/>
              </a:rPr>
              <a:t>  Un accompagnement à la vie sociale et quotidienne est acté. Il sera assuré par une    </a:t>
            </a:r>
          </a:p>
          <a:p>
            <a:pPr algn="just"/>
            <a:r>
              <a:rPr lang="fr-FR" sz="1600" dirty="0" smtClean="0">
                <a:solidFill>
                  <a:schemeClr val="tx1">
                    <a:lumMod val="65000"/>
                    <a:lumOff val="35000"/>
                  </a:schemeClr>
                </a:solidFill>
                <a:latin typeface="Arial" pitchFamily="34" charset="0"/>
                <a:cs typeface="Arial" pitchFamily="34" charset="0"/>
              </a:rPr>
              <a:t> </a:t>
            </a:r>
            <a:r>
              <a:rPr lang="fr-FR" sz="1600" dirty="0" smtClean="0">
                <a:solidFill>
                  <a:schemeClr val="tx1">
                    <a:lumMod val="65000"/>
                    <a:lumOff val="35000"/>
                  </a:schemeClr>
                </a:solidFill>
                <a:latin typeface="Arial" pitchFamily="34" charset="0"/>
                <a:cs typeface="Arial" pitchFamily="34" charset="0"/>
              </a:rPr>
              <a:t> association</a:t>
            </a:r>
            <a:r>
              <a:rPr lang="fr-FR" sz="1600" i="1" dirty="0" smtClean="0">
                <a:solidFill>
                  <a:schemeClr val="tx1">
                    <a:lumMod val="65000"/>
                    <a:lumOff val="35000"/>
                  </a:schemeClr>
                </a:solidFill>
                <a:latin typeface="Arial" pitchFamily="34" charset="0"/>
                <a:cs typeface="Arial" pitchFamily="34" charset="0"/>
              </a:rPr>
              <a:t>(La Ronce).</a:t>
            </a:r>
          </a:p>
          <a:p>
            <a:pPr algn="just"/>
            <a:endParaRPr lang="fr-FR" sz="1600" dirty="0" smtClean="0">
              <a:solidFill>
                <a:schemeClr val="tx1">
                  <a:lumMod val="65000"/>
                  <a:lumOff val="35000"/>
                </a:schemeClr>
              </a:solidFill>
              <a:latin typeface="Arial" pitchFamily="34" charset="0"/>
              <a:cs typeface="Arial" pitchFamily="34" charset="0"/>
            </a:endParaRPr>
          </a:p>
          <a:p>
            <a:pPr algn="just"/>
            <a:r>
              <a:rPr lang="fr-FR" sz="1600" b="1" dirty="0" smtClean="0">
                <a:solidFill>
                  <a:schemeClr val="tx1">
                    <a:lumMod val="65000"/>
                    <a:lumOff val="35000"/>
                  </a:schemeClr>
                </a:solidFill>
                <a:latin typeface="Arial" pitchFamily="34" charset="0"/>
                <a:cs typeface="Arial" pitchFamily="34" charset="0"/>
              </a:rPr>
              <a:t>Janvier 2017</a:t>
            </a:r>
          </a:p>
          <a:p>
            <a:pPr algn="just">
              <a:buFont typeface="Arial" pitchFamily="34" charset="0"/>
              <a:buChar char="•"/>
            </a:pPr>
            <a:r>
              <a:rPr lang="fr-FR" sz="1600" dirty="0" smtClean="0">
                <a:solidFill>
                  <a:schemeClr val="tx1">
                    <a:lumMod val="65000"/>
                    <a:lumOff val="35000"/>
                  </a:schemeClr>
                </a:solidFill>
                <a:latin typeface="Arial" pitchFamily="34" charset="0"/>
                <a:cs typeface="Arial" pitchFamily="34" charset="0"/>
              </a:rPr>
              <a:t> Le SAVS est effectif.</a:t>
            </a:r>
          </a:p>
          <a:p>
            <a:pPr algn="just"/>
            <a:endParaRPr lang="fr-FR" sz="800" dirty="0" smtClean="0">
              <a:solidFill>
                <a:schemeClr val="tx1">
                  <a:lumMod val="65000"/>
                  <a:lumOff val="35000"/>
                </a:schemeClr>
              </a:solidFill>
              <a:latin typeface="Arial" pitchFamily="34" charset="0"/>
              <a:cs typeface="Arial" pitchFamily="34" charset="0"/>
            </a:endParaRPr>
          </a:p>
          <a:p>
            <a:pPr algn="just">
              <a:buFont typeface="Arial" pitchFamily="34" charset="0"/>
              <a:buChar char="•"/>
            </a:pPr>
            <a:r>
              <a:rPr lang="fr-FR" sz="1600" dirty="0" smtClean="0">
                <a:solidFill>
                  <a:schemeClr val="tx1">
                    <a:lumMod val="65000"/>
                    <a:lumOff val="35000"/>
                  </a:schemeClr>
                </a:solidFill>
                <a:latin typeface="Arial" pitchFamily="34" charset="0"/>
                <a:cs typeface="Arial" pitchFamily="34" charset="0"/>
              </a:rPr>
              <a:t> Le CCAS constate cependant une dégradation de la situation </a:t>
            </a:r>
            <a:r>
              <a:rPr lang="fr-FR" sz="1600" i="1" dirty="0" smtClean="0">
                <a:solidFill>
                  <a:schemeClr val="tx1">
                    <a:lumMod val="65000"/>
                    <a:lumOff val="35000"/>
                  </a:schemeClr>
                </a:solidFill>
                <a:latin typeface="Arial" pitchFamily="34" charset="0"/>
                <a:cs typeface="Arial" pitchFamily="34" charset="0"/>
              </a:rPr>
              <a:t>(accumulation de déchets   </a:t>
            </a:r>
          </a:p>
          <a:p>
            <a:pPr algn="just"/>
            <a:r>
              <a:rPr lang="fr-FR" sz="1600" i="1" dirty="0" smtClean="0">
                <a:solidFill>
                  <a:schemeClr val="tx1">
                    <a:lumMod val="65000"/>
                    <a:lumOff val="35000"/>
                  </a:schemeClr>
                </a:solidFill>
                <a:latin typeface="Arial" pitchFamily="34" charset="0"/>
                <a:cs typeface="Arial" pitchFamily="34" charset="0"/>
              </a:rPr>
              <a:t> </a:t>
            </a:r>
            <a:r>
              <a:rPr lang="fr-FR" sz="1600" i="1" dirty="0" smtClean="0">
                <a:solidFill>
                  <a:schemeClr val="tx1">
                    <a:lumMod val="65000"/>
                    <a:lumOff val="35000"/>
                  </a:schemeClr>
                </a:solidFill>
                <a:latin typeface="Arial" pitchFamily="34" charset="0"/>
                <a:cs typeface="Arial" pitchFamily="34" charset="0"/>
              </a:rPr>
              <a:t> dans le logement et aggravation de la dette locative)</a:t>
            </a:r>
            <a:endParaRPr lang="fr-FR" sz="1600" i="1" dirty="0">
              <a:solidFill>
                <a:schemeClr val="tx1">
                  <a:lumMod val="65000"/>
                  <a:lumOff val="35000"/>
                </a:schemeClr>
              </a:solidFill>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t1"/>
          <p:cNvGraphicFramePr>
            <a:graphicFrameLocks noChangeAspect="1"/>
          </p:cNvGraphicFramePr>
          <p:nvPr/>
        </p:nvGraphicFramePr>
        <p:xfrm>
          <a:off x="250825" y="260350"/>
          <a:ext cx="1225550" cy="865188"/>
        </p:xfrm>
        <a:graphic>
          <a:graphicData uri="http://schemas.openxmlformats.org/presentationml/2006/ole">
            <p:oleObj spid="_x0000_s35842" name="Picture" r:id="rId3" imgW="1076400" imgH="628560" progId="Word.Picture.8">
              <p:embed/>
            </p:oleObj>
          </a:graphicData>
        </a:graphic>
      </p:graphicFrame>
      <p:sp>
        <p:nvSpPr>
          <p:cNvPr id="3" name="Rectangle 7"/>
          <p:cNvSpPr>
            <a:spLocks noChangeArrowheads="1"/>
          </p:cNvSpPr>
          <p:nvPr/>
        </p:nvSpPr>
        <p:spPr bwMode="auto">
          <a:xfrm>
            <a:off x="1547813" y="404813"/>
            <a:ext cx="5903912" cy="431800"/>
          </a:xfrm>
          <a:prstGeom prst="rect">
            <a:avLst/>
          </a:prstGeom>
          <a:gradFill rotWithShape="1">
            <a:gsLst>
              <a:gs pos="0">
                <a:srgbClr val="666699"/>
              </a:gs>
              <a:gs pos="100000">
                <a:srgbClr val="DDDDDD"/>
              </a:gs>
            </a:gsLst>
            <a:lin ang="0" scaled="1"/>
          </a:gradFill>
          <a:ln w="9525">
            <a:noFill/>
            <a:miter lim="800000"/>
            <a:headEnd/>
            <a:tailEnd/>
          </a:ln>
        </p:spPr>
        <p:txBody>
          <a:bodyPr wrap="none" anchor="ctr"/>
          <a:lstStyle/>
          <a:p>
            <a:endParaRPr lang="fr-FR">
              <a:latin typeface="Calibri" pitchFamily="34" charset="0"/>
            </a:endParaRPr>
          </a:p>
        </p:txBody>
      </p:sp>
      <p:pic>
        <p:nvPicPr>
          <p:cNvPr id="4" name="Image 3"/>
          <p:cNvPicPr>
            <a:picLocks noChangeAspect="1" noChangeArrowheads="1"/>
          </p:cNvPicPr>
          <p:nvPr/>
        </p:nvPicPr>
        <p:blipFill>
          <a:blip r:embed="rId4" cstate="print"/>
          <a:srcRect/>
          <a:stretch>
            <a:fillRect/>
          </a:stretch>
        </p:blipFill>
        <p:spPr bwMode="auto">
          <a:xfrm>
            <a:off x="7451725" y="260350"/>
            <a:ext cx="1692275" cy="865188"/>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fld id="{006E5707-FCD1-44F8-9DCA-6AAF99CF4B1E}" type="slidenum">
              <a:rPr lang="fr-FR" smtClean="0"/>
              <a:pPr/>
              <a:t>16</a:t>
            </a:fld>
            <a:endParaRPr lang="fr-FR"/>
          </a:p>
        </p:txBody>
      </p:sp>
      <p:sp>
        <p:nvSpPr>
          <p:cNvPr id="8" name="Rectangle 7"/>
          <p:cNvSpPr/>
          <p:nvPr/>
        </p:nvSpPr>
        <p:spPr>
          <a:xfrm>
            <a:off x="467544" y="1916832"/>
            <a:ext cx="8280920" cy="830997"/>
          </a:xfrm>
          <a:prstGeom prst="rect">
            <a:avLst/>
          </a:prstGeom>
        </p:spPr>
        <p:txBody>
          <a:bodyPr wrap="square">
            <a:spAutoFit/>
          </a:bodyPr>
          <a:lstStyle/>
          <a:p>
            <a:pPr lvl="0" algn="just"/>
            <a:r>
              <a:rPr lang="fr-FR" sz="1600" b="1" dirty="0" smtClean="0">
                <a:solidFill>
                  <a:schemeClr val="tx1">
                    <a:lumMod val="65000"/>
                    <a:lumOff val="35000"/>
                  </a:schemeClr>
                </a:solidFill>
                <a:latin typeface="Arial" panose="020B0604020202020204" pitchFamily="34" charset="0"/>
                <a:cs typeface="Arial" panose="020B0604020202020204" pitchFamily="34" charset="0"/>
              </a:rPr>
              <a:t>    </a:t>
            </a:r>
            <a:endParaRPr lang="fr-FR" sz="800" dirty="0" smtClean="0">
              <a:solidFill>
                <a:schemeClr val="tx1">
                  <a:lumMod val="65000"/>
                  <a:lumOff val="35000"/>
                </a:schemeClr>
              </a:solidFill>
              <a:latin typeface="Arial" panose="020B0604020202020204" pitchFamily="34" charset="0"/>
              <a:cs typeface="Arial" panose="020B0604020202020204" pitchFamily="34" charset="0"/>
            </a:endParaRPr>
          </a:p>
          <a:p>
            <a:pPr algn="just"/>
            <a:r>
              <a:rPr lang="fr-FR" sz="1600" dirty="0" smtClean="0">
                <a:solidFill>
                  <a:schemeClr val="tx1">
                    <a:lumMod val="65000"/>
                    <a:lumOff val="35000"/>
                  </a:schemeClr>
                </a:solidFill>
                <a:latin typeface="Arial" panose="020B0604020202020204" pitchFamily="34" charset="0"/>
                <a:cs typeface="Arial" panose="020B0604020202020204" pitchFamily="34" charset="0"/>
              </a:rPr>
              <a:t>    </a:t>
            </a:r>
            <a:endParaRPr lang="fr-FR" sz="800" dirty="0" smtClean="0">
              <a:solidFill>
                <a:schemeClr val="tx1">
                  <a:lumMod val="65000"/>
                  <a:lumOff val="35000"/>
                </a:schemeClr>
              </a:solidFill>
              <a:latin typeface="Arial" panose="020B0604020202020204" pitchFamily="34" charset="0"/>
              <a:cs typeface="Arial" panose="020B0604020202020204" pitchFamily="34" charset="0"/>
            </a:endParaRPr>
          </a:p>
          <a:p>
            <a:pPr lvl="0" algn="just"/>
            <a:r>
              <a:rPr lang="fr-FR" sz="1600" b="1" dirty="0" smtClean="0">
                <a:solidFill>
                  <a:schemeClr val="tx1">
                    <a:lumMod val="65000"/>
                    <a:lumOff val="35000"/>
                  </a:schemeClr>
                </a:solidFill>
                <a:latin typeface="Arial" panose="020B0604020202020204" pitchFamily="34" charset="0"/>
                <a:cs typeface="Arial" panose="020B0604020202020204" pitchFamily="34" charset="0"/>
              </a:rPr>
              <a:t>     </a:t>
            </a:r>
            <a:endParaRPr lang="fr-FR" sz="8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ZoneTexte 9"/>
          <p:cNvSpPr txBox="1"/>
          <p:nvPr/>
        </p:nvSpPr>
        <p:spPr>
          <a:xfrm>
            <a:off x="251520" y="1412776"/>
            <a:ext cx="8734281" cy="4524315"/>
          </a:xfrm>
          <a:prstGeom prst="rect">
            <a:avLst/>
          </a:prstGeom>
          <a:noFill/>
        </p:spPr>
        <p:txBody>
          <a:bodyPr wrap="square" rtlCol="0">
            <a:spAutoFit/>
          </a:bodyPr>
          <a:lstStyle/>
          <a:p>
            <a:pPr algn="just"/>
            <a:r>
              <a:rPr lang="fr-FR" sz="1600" b="1" dirty="0" smtClean="0">
                <a:solidFill>
                  <a:schemeClr val="tx1">
                    <a:lumMod val="65000"/>
                    <a:lumOff val="35000"/>
                  </a:schemeClr>
                </a:solidFill>
                <a:latin typeface="Arial" pitchFamily="34" charset="0"/>
                <a:cs typeface="Arial" pitchFamily="34" charset="0"/>
              </a:rPr>
              <a:t>Mars 2017</a:t>
            </a:r>
          </a:p>
          <a:p>
            <a:pPr algn="just">
              <a:buFont typeface="Arial" pitchFamily="34" charset="0"/>
              <a:buChar char="•"/>
            </a:pPr>
            <a:r>
              <a:rPr lang="fr-FR" sz="1600" dirty="0" smtClean="0">
                <a:solidFill>
                  <a:schemeClr val="tx1">
                    <a:lumMod val="65000"/>
                    <a:lumOff val="35000"/>
                  </a:schemeClr>
                </a:solidFill>
                <a:latin typeface="Arial" pitchFamily="34" charset="0"/>
                <a:cs typeface="Arial" pitchFamily="34" charset="0"/>
              </a:rPr>
              <a:t> Les voisins interpellent à nouveau le Maire.</a:t>
            </a:r>
          </a:p>
          <a:p>
            <a:pPr algn="just"/>
            <a:endParaRPr lang="fr-FR" sz="800" dirty="0" smtClean="0">
              <a:solidFill>
                <a:schemeClr val="tx1">
                  <a:lumMod val="65000"/>
                  <a:lumOff val="35000"/>
                </a:schemeClr>
              </a:solidFill>
              <a:latin typeface="Arial" pitchFamily="34" charset="0"/>
              <a:cs typeface="Arial" pitchFamily="34" charset="0"/>
            </a:endParaRPr>
          </a:p>
          <a:p>
            <a:pPr algn="just">
              <a:buFont typeface="Arial" pitchFamily="34" charset="0"/>
              <a:buChar char="•"/>
            </a:pPr>
            <a:r>
              <a:rPr lang="fr-FR" sz="1600" dirty="0" smtClean="0">
                <a:solidFill>
                  <a:schemeClr val="tx1">
                    <a:lumMod val="65000"/>
                    <a:lumOff val="35000"/>
                  </a:schemeClr>
                </a:solidFill>
                <a:latin typeface="Arial" pitchFamily="34" charset="0"/>
                <a:cs typeface="Arial" pitchFamily="34" charset="0"/>
              </a:rPr>
              <a:t> Le bailleur, qui assiste ponctuellement aux réunions du CLHD, signale que l’échéancier </a:t>
            </a:r>
          </a:p>
          <a:p>
            <a:pPr algn="just"/>
            <a:r>
              <a:rPr lang="fr-FR" sz="1600" dirty="0" smtClean="0">
                <a:solidFill>
                  <a:schemeClr val="tx1">
                    <a:lumMod val="65000"/>
                    <a:lumOff val="35000"/>
                  </a:schemeClr>
                </a:solidFill>
                <a:latin typeface="Arial" pitchFamily="34" charset="0"/>
                <a:cs typeface="Arial" pitchFamily="34" charset="0"/>
              </a:rPr>
              <a:t>  d’échelonnement de la dette n’est plus respecté et demande, sous peine d’engagement</a:t>
            </a:r>
          </a:p>
          <a:p>
            <a:pPr algn="just"/>
            <a:r>
              <a:rPr lang="fr-FR" sz="1600" dirty="0" smtClean="0">
                <a:solidFill>
                  <a:schemeClr val="tx1">
                    <a:lumMod val="65000"/>
                    <a:lumOff val="35000"/>
                  </a:schemeClr>
                </a:solidFill>
                <a:latin typeface="Arial" pitchFamily="34" charset="0"/>
                <a:cs typeface="Arial" pitchFamily="34" charset="0"/>
              </a:rPr>
              <a:t>  d’une procédure d’expulsion, que la mise sous tutelle ou curatelle soit entreprise</a:t>
            </a:r>
          </a:p>
          <a:p>
            <a:pPr algn="just"/>
            <a:endParaRPr lang="fr-FR" sz="1600" dirty="0" smtClean="0">
              <a:solidFill>
                <a:schemeClr val="tx1">
                  <a:lumMod val="65000"/>
                  <a:lumOff val="35000"/>
                </a:schemeClr>
              </a:solidFill>
              <a:latin typeface="Arial" pitchFamily="34" charset="0"/>
              <a:cs typeface="Arial" pitchFamily="34" charset="0"/>
            </a:endParaRPr>
          </a:p>
          <a:p>
            <a:pPr algn="just"/>
            <a:r>
              <a:rPr lang="fr-FR" sz="1600" b="1" dirty="0" smtClean="0">
                <a:solidFill>
                  <a:schemeClr val="tx1">
                    <a:lumMod val="65000"/>
                    <a:lumOff val="35000"/>
                  </a:schemeClr>
                </a:solidFill>
                <a:latin typeface="Arial" pitchFamily="34" charset="0"/>
                <a:cs typeface="Arial" pitchFamily="34" charset="0"/>
              </a:rPr>
              <a:t>Mai 2017</a:t>
            </a:r>
          </a:p>
          <a:p>
            <a:pPr algn="just">
              <a:buFont typeface="Arial" pitchFamily="34" charset="0"/>
              <a:buChar char="•"/>
            </a:pPr>
            <a:r>
              <a:rPr lang="fr-FR" sz="1600" dirty="0" smtClean="0">
                <a:solidFill>
                  <a:schemeClr val="tx1">
                    <a:lumMod val="65000"/>
                    <a:lumOff val="35000"/>
                  </a:schemeClr>
                </a:solidFill>
                <a:latin typeface="Arial" pitchFamily="34" charset="0"/>
                <a:cs typeface="Arial" pitchFamily="34" charset="0"/>
              </a:rPr>
              <a:t> La situation continue de se dégrader. Mme B est moins coopérante, elle ne veut plus de visite </a:t>
            </a:r>
          </a:p>
          <a:p>
            <a:pPr algn="just"/>
            <a:r>
              <a:rPr lang="fr-FR" sz="1600" dirty="0" smtClean="0">
                <a:solidFill>
                  <a:schemeClr val="tx1">
                    <a:lumMod val="65000"/>
                    <a:lumOff val="35000"/>
                  </a:schemeClr>
                </a:solidFill>
                <a:latin typeface="Arial" pitchFamily="34" charset="0"/>
                <a:cs typeface="Arial" pitchFamily="34" charset="0"/>
              </a:rPr>
              <a:t>   à domicile.</a:t>
            </a:r>
          </a:p>
          <a:p>
            <a:pPr algn="just"/>
            <a:endParaRPr lang="fr-FR" sz="800" dirty="0" smtClean="0">
              <a:solidFill>
                <a:schemeClr val="tx1">
                  <a:lumMod val="65000"/>
                  <a:lumOff val="35000"/>
                </a:schemeClr>
              </a:solidFill>
              <a:latin typeface="Arial" pitchFamily="34" charset="0"/>
              <a:cs typeface="Arial" pitchFamily="34" charset="0"/>
            </a:endParaRPr>
          </a:p>
          <a:p>
            <a:pPr algn="just">
              <a:buFont typeface="Arial" pitchFamily="34" charset="0"/>
              <a:buChar char="•"/>
            </a:pPr>
            <a:r>
              <a:rPr lang="fr-FR" sz="1600" dirty="0" smtClean="0">
                <a:solidFill>
                  <a:schemeClr val="tx1">
                    <a:lumMod val="65000"/>
                    <a:lumOff val="35000"/>
                  </a:schemeClr>
                </a:solidFill>
                <a:latin typeface="Arial" pitchFamily="34" charset="0"/>
                <a:cs typeface="Arial" pitchFamily="34" charset="0"/>
              </a:rPr>
              <a:t> Un nettoyage du logement par une société apparaît indispensable.</a:t>
            </a:r>
          </a:p>
          <a:p>
            <a:pPr algn="just"/>
            <a:endParaRPr lang="fr-FR" sz="1600" dirty="0" smtClean="0">
              <a:solidFill>
                <a:schemeClr val="tx1">
                  <a:lumMod val="65000"/>
                  <a:lumOff val="35000"/>
                </a:schemeClr>
              </a:solidFill>
              <a:latin typeface="Arial" pitchFamily="34" charset="0"/>
              <a:cs typeface="Arial" pitchFamily="34" charset="0"/>
            </a:endParaRPr>
          </a:p>
          <a:p>
            <a:pPr algn="just"/>
            <a:r>
              <a:rPr lang="fr-FR" sz="1600" b="1" dirty="0" smtClean="0">
                <a:solidFill>
                  <a:schemeClr val="tx1">
                    <a:lumMod val="65000"/>
                    <a:lumOff val="35000"/>
                  </a:schemeClr>
                </a:solidFill>
                <a:latin typeface="Arial" pitchFamily="34" charset="0"/>
                <a:cs typeface="Arial" pitchFamily="34" charset="0"/>
              </a:rPr>
              <a:t>Septembre 2017</a:t>
            </a:r>
          </a:p>
          <a:p>
            <a:pPr algn="just">
              <a:buFont typeface="Arial" pitchFamily="34" charset="0"/>
              <a:buChar char="•"/>
            </a:pPr>
            <a:r>
              <a:rPr lang="fr-FR" sz="1600" dirty="0" smtClean="0">
                <a:solidFill>
                  <a:schemeClr val="tx1">
                    <a:lumMod val="65000"/>
                    <a:lumOff val="35000"/>
                  </a:schemeClr>
                </a:solidFill>
                <a:latin typeface="Arial" pitchFamily="34" charset="0"/>
                <a:cs typeface="Arial" pitchFamily="34" charset="0"/>
              </a:rPr>
              <a:t> Le bailleur signale que les voisins ne veulent plus payer leur loyer et menacent de consigner </a:t>
            </a:r>
          </a:p>
          <a:p>
            <a:pPr algn="just"/>
            <a:r>
              <a:rPr lang="fr-FR" sz="1600" dirty="0" smtClean="0">
                <a:solidFill>
                  <a:schemeClr val="tx1">
                    <a:lumMod val="65000"/>
                    <a:lumOff val="35000"/>
                  </a:schemeClr>
                </a:solidFill>
                <a:latin typeface="Arial" pitchFamily="34" charset="0"/>
                <a:cs typeface="Arial" pitchFamily="34" charset="0"/>
              </a:rPr>
              <a:t> </a:t>
            </a:r>
            <a:r>
              <a:rPr lang="fr-FR" sz="1600" dirty="0" smtClean="0">
                <a:solidFill>
                  <a:schemeClr val="tx1">
                    <a:lumMod val="65000"/>
                    <a:lumOff val="35000"/>
                  </a:schemeClr>
                </a:solidFill>
                <a:latin typeface="Arial" pitchFamily="34" charset="0"/>
                <a:cs typeface="Arial" pitchFamily="34" charset="0"/>
              </a:rPr>
              <a:t> son montant sur un compte de la CDC.</a:t>
            </a:r>
          </a:p>
          <a:p>
            <a:pPr algn="just"/>
            <a:endParaRPr lang="fr-FR" sz="800" dirty="0" smtClean="0">
              <a:solidFill>
                <a:schemeClr val="tx1">
                  <a:lumMod val="65000"/>
                  <a:lumOff val="35000"/>
                </a:schemeClr>
              </a:solidFill>
              <a:latin typeface="Arial" pitchFamily="34" charset="0"/>
              <a:cs typeface="Arial" pitchFamily="34" charset="0"/>
            </a:endParaRPr>
          </a:p>
          <a:p>
            <a:pPr algn="just">
              <a:buFont typeface="Arial" pitchFamily="34" charset="0"/>
              <a:buChar char="•"/>
            </a:pPr>
            <a:r>
              <a:rPr lang="fr-FR" sz="1600" dirty="0" smtClean="0">
                <a:solidFill>
                  <a:schemeClr val="tx1">
                    <a:lumMod val="65000"/>
                    <a:lumOff val="35000"/>
                  </a:schemeClr>
                </a:solidFill>
                <a:latin typeface="Arial" pitchFamily="34" charset="0"/>
                <a:cs typeface="Arial" pitchFamily="34" charset="0"/>
              </a:rPr>
              <a:t> Le nettoyage du logement est réalisé par une association : 69 heures de travail. Le CCAS et   </a:t>
            </a:r>
          </a:p>
          <a:p>
            <a:pPr algn="just"/>
            <a:r>
              <a:rPr lang="fr-FR" sz="1600" dirty="0" smtClean="0">
                <a:solidFill>
                  <a:schemeClr val="tx1">
                    <a:lumMod val="65000"/>
                    <a:lumOff val="35000"/>
                  </a:schemeClr>
                </a:solidFill>
                <a:latin typeface="Arial" pitchFamily="34" charset="0"/>
                <a:cs typeface="Arial" pitchFamily="34" charset="0"/>
              </a:rPr>
              <a:t> </a:t>
            </a:r>
            <a:r>
              <a:rPr lang="fr-FR" sz="1600" dirty="0" smtClean="0">
                <a:solidFill>
                  <a:schemeClr val="tx1">
                    <a:lumMod val="65000"/>
                    <a:lumOff val="35000"/>
                  </a:schemeClr>
                </a:solidFill>
                <a:latin typeface="Arial" pitchFamily="34" charset="0"/>
                <a:cs typeface="Arial" pitchFamily="34" charset="0"/>
              </a:rPr>
              <a:t> le CD participent au financement.</a:t>
            </a:r>
            <a:endParaRPr lang="fr-FR" sz="1600" dirty="0">
              <a:solidFill>
                <a:schemeClr val="tx1">
                  <a:lumMod val="65000"/>
                  <a:lumOff val="35000"/>
                </a:schemeClr>
              </a:solidFill>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t1"/>
          <p:cNvGraphicFramePr>
            <a:graphicFrameLocks noChangeAspect="1"/>
          </p:cNvGraphicFramePr>
          <p:nvPr/>
        </p:nvGraphicFramePr>
        <p:xfrm>
          <a:off x="250825" y="260350"/>
          <a:ext cx="1225550" cy="865188"/>
        </p:xfrm>
        <a:graphic>
          <a:graphicData uri="http://schemas.openxmlformats.org/presentationml/2006/ole">
            <p:oleObj spid="_x0000_s38914" name="Picture" r:id="rId3" imgW="1076400" imgH="628560" progId="Word.Picture.8">
              <p:embed/>
            </p:oleObj>
          </a:graphicData>
        </a:graphic>
      </p:graphicFrame>
      <p:sp>
        <p:nvSpPr>
          <p:cNvPr id="3" name="Rectangle 7"/>
          <p:cNvSpPr>
            <a:spLocks noChangeArrowheads="1"/>
          </p:cNvSpPr>
          <p:nvPr/>
        </p:nvSpPr>
        <p:spPr bwMode="auto">
          <a:xfrm>
            <a:off x="1547813" y="404813"/>
            <a:ext cx="5903912" cy="431800"/>
          </a:xfrm>
          <a:prstGeom prst="rect">
            <a:avLst/>
          </a:prstGeom>
          <a:gradFill rotWithShape="1">
            <a:gsLst>
              <a:gs pos="0">
                <a:srgbClr val="666699"/>
              </a:gs>
              <a:gs pos="100000">
                <a:srgbClr val="DDDDDD"/>
              </a:gs>
            </a:gsLst>
            <a:lin ang="0" scaled="1"/>
          </a:gradFill>
          <a:ln w="9525">
            <a:noFill/>
            <a:miter lim="800000"/>
            <a:headEnd/>
            <a:tailEnd/>
          </a:ln>
        </p:spPr>
        <p:txBody>
          <a:bodyPr wrap="none" anchor="ctr"/>
          <a:lstStyle/>
          <a:p>
            <a:endParaRPr lang="fr-FR">
              <a:latin typeface="Calibri" pitchFamily="34" charset="0"/>
            </a:endParaRPr>
          </a:p>
        </p:txBody>
      </p:sp>
      <p:pic>
        <p:nvPicPr>
          <p:cNvPr id="4" name="Image 3"/>
          <p:cNvPicPr>
            <a:picLocks noChangeAspect="1" noChangeArrowheads="1"/>
          </p:cNvPicPr>
          <p:nvPr/>
        </p:nvPicPr>
        <p:blipFill>
          <a:blip r:embed="rId4" cstate="print"/>
          <a:srcRect/>
          <a:stretch>
            <a:fillRect/>
          </a:stretch>
        </p:blipFill>
        <p:spPr bwMode="auto">
          <a:xfrm>
            <a:off x="7451725" y="260350"/>
            <a:ext cx="1692275" cy="865188"/>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fld id="{006E5707-FCD1-44F8-9DCA-6AAF99CF4B1E}" type="slidenum">
              <a:rPr lang="fr-FR" smtClean="0"/>
              <a:pPr/>
              <a:t>17</a:t>
            </a:fld>
            <a:endParaRPr lang="fr-FR"/>
          </a:p>
        </p:txBody>
      </p:sp>
      <p:sp>
        <p:nvSpPr>
          <p:cNvPr id="8" name="Rectangle 7"/>
          <p:cNvSpPr/>
          <p:nvPr/>
        </p:nvSpPr>
        <p:spPr>
          <a:xfrm>
            <a:off x="467544" y="1916832"/>
            <a:ext cx="8280920" cy="830997"/>
          </a:xfrm>
          <a:prstGeom prst="rect">
            <a:avLst/>
          </a:prstGeom>
        </p:spPr>
        <p:txBody>
          <a:bodyPr wrap="square">
            <a:spAutoFit/>
          </a:bodyPr>
          <a:lstStyle/>
          <a:p>
            <a:pPr lvl="0" algn="just"/>
            <a:r>
              <a:rPr lang="fr-FR" sz="1600" b="1" dirty="0" smtClean="0">
                <a:solidFill>
                  <a:schemeClr val="tx1">
                    <a:lumMod val="65000"/>
                    <a:lumOff val="35000"/>
                  </a:schemeClr>
                </a:solidFill>
                <a:latin typeface="Arial" panose="020B0604020202020204" pitchFamily="34" charset="0"/>
                <a:cs typeface="Arial" panose="020B0604020202020204" pitchFamily="34" charset="0"/>
              </a:rPr>
              <a:t>    </a:t>
            </a:r>
            <a:endParaRPr lang="fr-FR" sz="800" dirty="0" smtClean="0">
              <a:solidFill>
                <a:schemeClr val="tx1">
                  <a:lumMod val="65000"/>
                  <a:lumOff val="35000"/>
                </a:schemeClr>
              </a:solidFill>
              <a:latin typeface="Arial" panose="020B0604020202020204" pitchFamily="34" charset="0"/>
              <a:cs typeface="Arial" panose="020B0604020202020204" pitchFamily="34" charset="0"/>
            </a:endParaRPr>
          </a:p>
          <a:p>
            <a:pPr algn="just"/>
            <a:r>
              <a:rPr lang="fr-FR" sz="1600" dirty="0" smtClean="0">
                <a:solidFill>
                  <a:schemeClr val="tx1">
                    <a:lumMod val="65000"/>
                    <a:lumOff val="35000"/>
                  </a:schemeClr>
                </a:solidFill>
                <a:latin typeface="Arial" panose="020B0604020202020204" pitchFamily="34" charset="0"/>
                <a:cs typeface="Arial" panose="020B0604020202020204" pitchFamily="34" charset="0"/>
              </a:rPr>
              <a:t>    </a:t>
            </a:r>
            <a:endParaRPr lang="fr-FR" sz="800" dirty="0" smtClean="0">
              <a:solidFill>
                <a:schemeClr val="tx1">
                  <a:lumMod val="65000"/>
                  <a:lumOff val="35000"/>
                </a:schemeClr>
              </a:solidFill>
              <a:latin typeface="Arial" panose="020B0604020202020204" pitchFamily="34" charset="0"/>
              <a:cs typeface="Arial" panose="020B0604020202020204" pitchFamily="34" charset="0"/>
            </a:endParaRPr>
          </a:p>
          <a:p>
            <a:pPr lvl="0" algn="just"/>
            <a:r>
              <a:rPr lang="fr-FR" sz="1600" b="1" dirty="0" smtClean="0">
                <a:solidFill>
                  <a:schemeClr val="tx1">
                    <a:lumMod val="65000"/>
                    <a:lumOff val="35000"/>
                  </a:schemeClr>
                </a:solidFill>
                <a:latin typeface="Arial" panose="020B0604020202020204" pitchFamily="34" charset="0"/>
                <a:cs typeface="Arial" panose="020B0604020202020204" pitchFamily="34" charset="0"/>
              </a:rPr>
              <a:t>     </a:t>
            </a:r>
            <a:endParaRPr lang="fr-FR" sz="8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ZoneTexte 9"/>
          <p:cNvSpPr txBox="1"/>
          <p:nvPr/>
        </p:nvSpPr>
        <p:spPr>
          <a:xfrm>
            <a:off x="251520" y="1628800"/>
            <a:ext cx="8712968" cy="3662541"/>
          </a:xfrm>
          <a:prstGeom prst="rect">
            <a:avLst/>
          </a:prstGeom>
          <a:noFill/>
        </p:spPr>
        <p:txBody>
          <a:bodyPr wrap="square" rtlCol="0">
            <a:spAutoFit/>
          </a:bodyPr>
          <a:lstStyle/>
          <a:p>
            <a:pPr algn="just"/>
            <a:r>
              <a:rPr lang="fr-FR" sz="1600" b="1" dirty="0" smtClean="0">
                <a:solidFill>
                  <a:schemeClr val="tx1">
                    <a:lumMod val="65000"/>
                    <a:lumOff val="35000"/>
                  </a:schemeClr>
                </a:solidFill>
                <a:latin typeface="Arial" pitchFamily="34" charset="0"/>
                <a:cs typeface="Arial" pitchFamily="34" charset="0"/>
              </a:rPr>
              <a:t>Janvier 2018</a:t>
            </a:r>
          </a:p>
          <a:p>
            <a:pPr algn="just">
              <a:buFont typeface="Arial" pitchFamily="34" charset="0"/>
              <a:buChar char="•"/>
            </a:pPr>
            <a:r>
              <a:rPr lang="fr-FR" sz="1600" dirty="0" smtClean="0">
                <a:solidFill>
                  <a:schemeClr val="tx1">
                    <a:lumMod val="65000"/>
                    <a:lumOff val="35000"/>
                  </a:schemeClr>
                </a:solidFill>
                <a:latin typeface="Arial" pitchFamily="34" charset="0"/>
                <a:cs typeface="Arial" pitchFamily="34" charset="0"/>
              </a:rPr>
              <a:t> Le SAVS estime que la mise sous sauvegarde de justice est indispensable </a:t>
            </a:r>
            <a:r>
              <a:rPr lang="fr-FR" sz="1600" i="1" dirty="0" smtClean="0">
                <a:solidFill>
                  <a:schemeClr val="tx1">
                    <a:lumMod val="65000"/>
                    <a:lumOff val="35000"/>
                  </a:schemeClr>
                </a:solidFill>
                <a:latin typeface="Arial" pitchFamily="34" charset="0"/>
                <a:cs typeface="Arial" pitchFamily="34" charset="0"/>
              </a:rPr>
              <a:t>(gestion du </a:t>
            </a:r>
          </a:p>
          <a:p>
            <a:pPr algn="just"/>
            <a:r>
              <a:rPr lang="fr-FR" sz="1600" i="1" dirty="0" smtClean="0">
                <a:solidFill>
                  <a:schemeClr val="tx1">
                    <a:lumMod val="65000"/>
                    <a:lumOff val="35000"/>
                  </a:schemeClr>
                </a:solidFill>
                <a:latin typeface="Arial" pitchFamily="34" charset="0"/>
                <a:cs typeface="Arial" pitchFamily="34" charset="0"/>
              </a:rPr>
              <a:t>  Budget et paiement du loyer)</a:t>
            </a:r>
          </a:p>
          <a:p>
            <a:pPr algn="just"/>
            <a:endParaRPr lang="fr-FR" sz="1600" dirty="0" smtClean="0">
              <a:solidFill>
                <a:schemeClr val="tx1">
                  <a:lumMod val="65000"/>
                  <a:lumOff val="35000"/>
                </a:schemeClr>
              </a:solidFill>
              <a:latin typeface="Arial" pitchFamily="34" charset="0"/>
              <a:cs typeface="Arial" pitchFamily="34" charset="0"/>
            </a:endParaRPr>
          </a:p>
          <a:p>
            <a:pPr algn="just"/>
            <a:r>
              <a:rPr lang="fr-FR" sz="1600" b="1" dirty="0" smtClean="0">
                <a:solidFill>
                  <a:schemeClr val="tx1">
                    <a:lumMod val="65000"/>
                    <a:lumOff val="35000"/>
                  </a:schemeClr>
                </a:solidFill>
                <a:latin typeface="Arial" pitchFamily="34" charset="0"/>
                <a:cs typeface="Arial" pitchFamily="34" charset="0"/>
              </a:rPr>
              <a:t>Mars 2018</a:t>
            </a:r>
          </a:p>
          <a:p>
            <a:pPr algn="just">
              <a:buFont typeface="Arial" pitchFamily="34" charset="0"/>
              <a:buChar char="•"/>
            </a:pPr>
            <a:r>
              <a:rPr lang="fr-FR" sz="1600" dirty="0" smtClean="0">
                <a:solidFill>
                  <a:schemeClr val="tx1">
                    <a:lumMod val="65000"/>
                    <a:lumOff val="35000"/>
                  </a:schemeClr>
                </a:solidFill>
                <a:latin typeface="Arial" pitchFamily="34" charset="0"/>
                <a:cs typeface="Arial" pitchFamily="34" charset="0"/>
              </a:rPr>
              <a:t> Mme B n’est plus opposée à la mise sous sauvegarde de justice.</a:t>
            </a:r>
          </a:p>
          <a:p>
            <a:pPr algn="just"/>
            <a:r>
              <a:rPr lang="fr-FR" sz="1600" dirty="0" smtClean="0">
                <a:solidFill>
                  <a:schemeClr val="tx1">
                    <a:lumMod val="65000"/>
                    <a:lumOff val="35000"/>
                  </a:schemeClr>
                </a:solidFill>
                <a:latin typeface="Arial" pitchFamily="34" charset="0"/>
                <a:cs typeface="Arial" pitchFamily="34" charset="0"/>
              </a:rPr>
              <a:t>  Elle est toujours suivie par une psychiatre et aussi par le psychologue du SAVS.</a:t>
            </a:r>
          </a:p>
          <a:p>
            <a:pPr algn="just"/>
            <a:endParaRPr lang="fr-FR" sz="800" dirty="0" smtClean="0">
              <a:solidFill>
                <a:schemeClr val="tx1">
                  <a:lumMod val="65000"/>
                  <a:lumOff val="35000"/>
                </a:schemeClr>
              </a:solidFill>
              <a:latin typeface="Arial" pitchFamily="34" charset="0"/>
              <a:cs typeface="Arial" pitchFamily="34" charset="0"/>
            </a:endParaRPr>
          </a:p>
          <a:p>
            <a:pPr algn="just">
              <a:buFont typeface="Arial" pitchFamily="34" charset="0"/>
              <a:buChar char="•"/>
            </a:pPr>
            <a:r>
              <a:rPr lang="fr-FR" sz="1600" dirty="0" smtClean="0">
                <a:solidFill>
                  <a:schemeClr val="tx1">
                    <a:lumMod val="65000"/>
                    <a:lumOff val="35000"/>
                  </a:schemeClr>
                </a:solidFill>
                <a:latin typeface="Arial" pitchFamily="34" charset="0"/>
                <a:cs typeface="Arial" pitchFamily="34" charset="0"/>
              </a:rPr>
              <a:t> L’état du logement reste préoccupant : les fuites ne sont toujours pas réparées, le plombier </a:t>
            </a:r>
          </a:p>
          <a:p>
            <a:pPr algn="just"/>
            <a:r>
              <a:rPr lang="fr-FR" sz="1600" dirty="0" smtClean="0">
                <a:solidFill>
                  <a:schemeClr val="tx1">
                    <a:lumMod val="65000"/>
                    <a:lumOff val="35000"/>
                  </a:schemeClr>
                </a:solidFill>
                <a:latin typeface="Arial" pitchFamily="34" charset="0"/>
                <a:cs typeface="Arial" pitchFamily="34" charset="0"/>
              </a:rPr>
              <a:t> </a:t>
            </a:r>
            <a:r>
              <a:rPr lang="fr-FR" sz="1600" dirty="0" smtClean="0">
                <a:solidFill>
                  <a:schemeClr val="tx1">
                    <a:lumMod val="65000"/>
                    <a:lumOff val="35000"/>
                  </a:schemeClr>
                </a:solidFill>
                <a:latin typeface="Arial" pitchFamily="34" charset="0"/>
                <a:cs typeface="Arial" pitchFamily="34" charset="0"/>
              </a:rPr>
              <a:t> mandaté par le bailleur ayant fait valoir son droit de retrait.</a:t>
            </a:r>
          </a:p>
          <a:p>
            <a:pPr algn="just"/>
            <a:endParaRPr lang="fr-FR" sz="1600" dirty="0" smtClean="0">
              <a:solidFill>
                <a:schemeClr val="tx1">
                  <a:lumMod val="65000"/>
                  <a:lumOff val="35000"/>
                </a:schemeClr>
              </a:solidFill>
              <a:latin typeface="Arial" pitchFamily="34" charset="0"/>
              <a:cs typeface="Arial" pitchFamily="34" charset="0"/>
            </a:endParaRPr>
          </a:p>
          <a:p>
            <a:pPr algn="just"/>
            <a:r>
              <a:rPr lang="fr-FR" sz="1600" b="1" dirty="0" smtClean="0">
                <a:solidFill>
                  <a:schemeClr val="tx1">
                    <a:lumMod val="65000"/>
                    <a:lumOff val="35000"/>
                  </a:schemeClr>
                </a:solidFill>
                <a:latin typeface="Arial" pitchFamily="34" charset="0"/>
                <a:cs typeface="Arial" pitchFamily="34" charset="0"/>
              </a:rPr>
              <a:t>Mai 2018</a:t>
            </a:r>
          </a:p>
          <a:p>
            <a:pPr algn="just">
              <a:buFont typeface="Arial" pitchFamily="34" charset="0"/>
              <a:buChar char="•"/>
            </a:pPr>
            <a:r>
              <a:rPr lang="fr-FR" sz="1600" dirty="0" smtClean="0">
                <a:solidFill>
                  <a:schemeClr val="tx1">
                    <a:lumMod val="65000"/>
                    <a:lumOff val="35000"/>
                  </a:schemeClr>
                </a:solidFill>
                <a:latin typeface="Arial" pitchFamily="34" charset="0"/>
                <a:cs typeface="Arial" pitchFamily="34" charset="0"/>
              </a:rPr>
              <a:t> Mme B, maintenant suivie par le psychiatre du CMP, est très coopérante avec les aidants.</a:t>
            </a:r>
          </a:p>
          <a:p>
            <a:pPr algn="just"/>
            <a:endParaRPr lang="fr-FR" sz="800" dirty="0" smtClean="0">
              <a:solidFill>
                <a:schemeClr val="tx1">
                  <a:lumMod val="65000"/>
                  <a:lumOff val="35000"/>
                </a:schemeClr>
              </a:solidFill>
              <a:latin typeface="Arial" pitchFamily="34" charset="0"/>
              <a:cs typeface="Arial" pitchFamily="34" charset="0"/>
            </a:endParaRPr>
          </a:p>
          <a:p>
            <a:pPr algn="just">
              <a:buFont typeface="Arial" pitchFamily="34" charset="0"/>
              <a:buChar char="•"/>
            </a:pPr>
            <a:r>
              <a:rPr lang="fr-FR" sz="1600" dirty="0" smtClean="0">
                <a:solidFill>
                  <a:schemeClr val="tx1">
                    <a:lumMod val="65000"/>
                    <a:lumOff val="35000"/>
                  </a:schemeClr>
                </a:solidFill>
                <a:latin typeface="Arial" pitchFamily="34" charset="0"/>
                <a:cs typeface="Arial" pitchFamily="34" charset="0"/>
              </a:rPr>
              <a:t> L’audience devant le juge des tutelle est fixée au moins de juin.</a:t>
            </a:r>
            <a:endParaRPr lang="fr-FR" sz="1600" dirty="0">
              <a:solidFill>
                <a:schemeClr val="tx1">
                  <a:lumMod val="65000"/>
                  <a:lumOff val="35000"/>
                </a:schemeClr>
              </a:solidFill>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t1"/>
          <p:cNvGraphicFramePr>
            <a:graphicFrameLocks noChangeAspect="1"/>
          </p:cNvGraphicFramePr>
          <p:nvPr/>
        </p:nvGraphicFramePr>
        <p:xfrm>
          <a:off x="250825" y="260350"/>
          <a:ext cx="1225550" cy="865188"/>
        </p:xfrm>
        <a:graphic>
          <a:graphicData uri="http://schemas.openxmlformats.org/presentationml/2006/ole">
            <p:oleObj spid="_x0000_s37890" name="Picture" r:id="rId3" imgW="1076400" imgH="628560" progId="Word.Picture.8">
              <p:embed/>
            </p:oleObj>
          </a:graphicData>
        </a:graphic>
      </p:graphicFrame>
      <p:sp>
        <p:nvSpPr>
          <p:cNvPr id="3" name="Rectangle 7"/>
          <p:cNvSpPr>
            <a:spLocks noChangeArrowheads="1"/>
          </p:cNvSpPr>
          <p:nvPr/>
        </p:nvSpPr>
        <p:spPr bwMode="auto">
          <a:xfrm>
            <a:off x="1547813" y="404813"/>
            <a:ext cx="5903912" cy="431800"/>
          </a:xfrm>
          <a:prstGeom prst="rect">
            <a:avLst/>
          </a:prstGeom>
          <a:gradFill rotWithShape="1">
            <a:gsLst>
              <a:gs pos="0">
                <a:srgbClr val="666699"/>
              </a:gs>
              <a:gs pos="100000">
                <a:srgbClr val="DDDDDD"/>
              </a:gs>
            </a:gsLst>
            <a:lin ang="0" scaled="1"/>
          </a:gradFill>
          <a:ln w="9525">
            <a:noFill/>
            <a:miter lim="800000"/>
            <a:headEnd/>
            <a:tailEnd/>
          </a:ln>
        </p:spPr>
        <p:txBody>
          <a:bodyPr wrap="none" anchor="ctr"/>
          <a:lstStyle/>
          <a:p>
            <a:endParaRPr lang="fr-FR">
              <a:latin typeface="Calibri" pitchFamily="34" charset="0"/>
            </a:endParaRPr>
          </a:p>
        </p:txBody>
      </p:sp>
      <p:pic>
        <p:nvPicPr>
          <p:cNvPr id="4" name="Image 3"/>
          <p:cNvPicPr>
            <a:picLocks noChangeAspect="1" noChangeArrowheads="1"/>
          </p:cNvPicPr>
          <p:nvPr/>
        </p:nvPicPr>
        <p:blipFill>
          <a:blip r:embed="rId4" cstate="print"/>
          <a:srcRect/>
          <a:stretch>
            <a:fillRect/>
          </a:stretch>
        </p:blipFill>
        <p:spPr bwMode="auto">
          <a:xfrm>
            <a:off x="7451725" y="260350"/>
            <a:ext cx="1692275" cy="865188"/>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fld id="{006E5707-FCD1-44F8-9DCA-6AAF99CF4B1E}" type="slidenum">
              <a:rPr lang="fr-FR" smtClean="0"/>
              <a:pPr/>
              <a:t>18</a:t>
            </a:fld>
            <a:endParaRPr lang="fr-FR"/>
          </a:p>
        </p:txBody>
      </p:sp>
      <p:sp>
        <p:nvSpPr>
          <p:cNvPr id="8" name="Rectangle 7"/>
          <p:cNvSpPr/>
          <p:nvPr/>
        </p:nvSpPr>
        <p:spPr>
          <a:xfrm>
            <a:off x="467544" y="1916832"/>
            <a:ext cx="8280920" cy="830997"/>
          </a:xfrm>
          <a:prstGeom prst="rect">
            <a:avLst/>
          </a:prstGeom>
        </p:spPr>
        <p:txBody>
          <a:bodyPr wrap="square">
            <a:spAutoFit/>
          </a:bodyPr>
          <a:lstStyle/>
          <a:p>
            <a:pPr lvl="0" algn="just"/>
            <a:r>
              <a:rPr lang="fr-FR" sz="1600" b="1" dirty="0" smtClean="0">
                <a:solidFill>
                  <a:schemeClr val="tx1">
                    <a:lumMod val="65000"/>
                    <a:lumOff val="35000"/>
                  </a:schemeClr>
                </a:solidFill>
                <a:latin typeface="Arial" panose="020B0604020202020204" pitchFamily="34" charset="0"/>
                <a:cs typeface="Arial" panose="020B0604020202020204" pitchFamily="34" charset="0"/>
              </a:rPr>
              <a:t>    </a:t>
            </a:r>
            <a:endParaRPr lang="fr-FR" sz="800" dirty="0" smtClean="0">
              <a:solidFill>
                <a:schemeClr val="tx1">
                  <a:lumMod val="65000"/>
                  <a:lumOff val="35000"/>
                </a:schemeClr>
              </a:solidFill>
              <a:latin typeface="Arial" panose="020B0604020202020204" pitchFamily="34" charset="0"/>
              <a:cs typeface="Arial" panose="020B0604020202020204" pitchFamily="34" charset="0"/>
            </a:endParaRPr>
          </a:p>
          <a:p>
            <a:pPr algn="just"/>
            <a:r>
              <a:rPr lang="fr-FR" sz="1600" dirty="0" smtClean="0">
                <a:solidFill>
                  <a:schemeClr val="tx1">
                    <a:lumMod val="65000"/>
                    <a:lumOff val="35000"/>
                  </a:schemeClr>
                </a:solidFill>
                <a:latin typeface="Arial" panose="020B0604020202020204" pitchFamily="34" charset="0"/>
                <a:cs typeface="Arial" panose="020B0604020202020204" pitchFamily="34" charset="0"/>
              </a:rPr>
              <a:t>    </a:t>
            </a:r>
            <a:endParaRPr lang="fr-FR" sz="800" dirty="0" smtClean="0">
              <a:solidFill>
                <a:schemeClr val="tx1">
                  <a:lumMod val="65000"/>
                  <a:lumOff val="35000"/>
                </a:schemeClr>
              </a:solidFill>
              <a:latin typeface="Arial" panose="020B0604020202020204" pitchFamily="34" charset="0"/>
              <a:cs typeface="Arial" panose="020B0604020202020204" pitchFamily="34" charset="0"/>
            </a:endParaRPr>
          </a:p>
          <a:p>
            <a:pPr lvl="0" algn="just"/>
            <a:r>
              <a:rPr lang="fr-FR" sz="1600" b="1" dirty="0" smtClean="0">
                <a:solidFill>
                  <a:schemeClr val="tx1">
                    <a:lumMod val="65000"/>
                    <a:lumOff val="35000"/>
                  </a:schemeClr>
                </a:solidFill>
                <a:latin typeface="Arial" panose="020B0604020202020204" pitchFamily="34" charset="0"/>
                <a:cs typeface="Arial" panose="020B0604020202020204" pitchFamily="34" charset="0"/>
              </a:rPr>
              <a:t>     </a:t>
            </a:r>
            <a:endParaRPr lang="fr-FR" sz="8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ZoneTexte 9"/>
          <p:cNvSpPr txBox="1"/>
          <p:nvPr/>
        </p:nvSpPr>
        <p:spPr>
          <a:xfrm>
            <a:off x="323528" y="1700808"/>
            <a:ext cx="8640960" cy="3908762"/>
          </a:xfrm>
          <a:prstGeom prst="rect">
            <a:avLst/>
          </a:prstGeom>
          <a:noFill/>
        </p:spPr>
        <p:txBody>
          <a:bodyPr wrap="square" rtlCol="0">
            <a:spAutoFit/>
          </a:bodyPr>
          <a:lstStyle/>
          <a:p>
            <a:r>
              <a:rPr lang="fr-FR" sz="1600" b="1" dirty="0" smtClean="0">
                <a:solidFill>
                  <a:schemeClr val="tx1">
                    <a:lumMod val="65000"/>
                    <a:lumOff val="35000"/>
                  </a:schemeClr>
                </a:solidFill>
                <a:latin typeface="Arial" pitchFamily="34" charset="0"/>
                <a:cs typeface="Arial" pitchFamily="34" charset="0"/>
              </a:rPr>
              <a:t>Septembre 2018</a:t>
            </a:r>
          </a:p>
          <a:p>
            <a:pPr>
              <a:buFont typeface="Arial" pitchFamily="34" charset="0"/>
              <a:buChar char="•"/>
            </a:pPr>
            <a:r>
              <a:rPr lang="fr-FR" sz="1600" dirty="0" smtClean="0">
                <a:solidFill>
                  <a:schemeClr val="tx1">
                    <a:lumMod val="65000"/>
                    <a:lumOff val="35000"/>
                  </a:schemeClr>
                </a:solidFill>
                <a:latin typeface="Arial" pitchFamily="34" charset="0"/>
                <a:cs typeface="Arial" pitchFamily="34" charset="0"/>
              </a:rPr>
              <a:t> La curatrice n’est toujours pas nommée.</a:t>
            </a:r>
          </a:p>
          <a:p>
            <a:endParaRPr lang="fr-FR" sz="800" dirty="0" smtClean="0">
              <a:solidFill>
                <a:schemeClr val="tx1">
                  <a:lumMod val="65000"/>
                  <a:lumOff val="35000"/>
                </a:schemeClr>
              </a:solidFill>
              <a:latin typeface="Arial" pitchFamily="34" charset="0"/>
              <a:cs typeface="Arial" pitchFamily="34" charset="0"/>
            </a:endParaRPr>
          </a:p>
          <a:p>
            <a:pPr>
              <a:buFont typeface="Arial" pitchFamily="34" charset="0"/>
              <a:buChar char="•"/>
            </a:pPr>
            <a:r>
              <a:rPr lang="fr-FR" sz="1600" dirty="0" smtClean="0">
                <a:solidFill>
                  <a:schemeClr val="tx1">
                    <a:lumMod val="65000"/>
                    <a:lumOff val="35000"/>
                  </a:schemeClr>
                </a:solidFill>
                <a:latin typeface="Arial" pitchFamily="34" charset="0"/>
                <a:cs typeface="Arial" pitchFamily="34" charset="0"/>
              </a:rPr>
              <a:t> Le CCAS indique que la situation est difficile avec les voisins </a:t>
            </a:r>
            <a:r>
              <a:rPr lang="fr-FR" sz="1600" i="1" dirty="0" smtClean="0">
                <a:solidFill>
                  <a:schemeClr val="tx1">
                    <a:lumMod val="65000"/>
                    <a:lumOff val="35000"/>
                  </a:schemeClr>
                </a:solidFill>
                <a:latin typeface="Arial" pitchFamily="34" charset="0"/>
                <a:cs typeface="Arial" pitchFamily="34" charset="0"/>
              </a:rPr>
              <a:t>(qui s’en prennent au intervenants)</a:t>
            </a:r>
            <a:r>
              <a:rPr lang="fr-FR" sz="1600" dirty="0" smtClean="0">
                <a:solidFill>
                  <a:schemeClr val="tx1">
                    <a:lumMod val="65000"/>
                    <a:lumOff val="35000"/>
                  </a:schemeClr>
                </a:solidFill>
                <a:latin typeface="Arial" pitchFamily="34" charset="0"/>
                <a:cs typeface="Arial" pitchFamily="34" charset="0"/>
              </a:rPr>
              <a:t> et que Mme B esquive les RV.</a:t>
            </a:r>
          </a:p>
          <a:p>
            <a:endParaRPr lang="fr-FR" sz="1600" dirty="0" smtClean="0">
              <a:solidFill>
                <a:schemeClr val="tx1">
                  <a:lumMod val="65000"/>
                  <a:lumOff val="35000"/>
                </a:schemeClr>
              </a:solidFill>
              <a:latin typeface="Arial" pitchFamily="34" charset="0"/>
              <a:cs typeface="Arial" pitchFamily="34" charset="0"/>
            </a:endParaRPr>
          </a:p>
          <a:p>
            <a:r>
              <a:rPr lang="fr-FR" sz="1600" b="1" dirty="0" smtClean="0">
                <a:solidFill>
                  <a:schemeClr val="tx1">
                    <a:lumMod val="65000"/>
                    <a:lumOff val="35000"/>
                  </a:schemeClr>
                </a:solidFill>
                <a:latin typeface="Arial" pitchFamily="34" charset="0"/>
                <a:cs typeface="Arial" pitchFamily="34" charset="0"/>
              </a:rPr>
              <a:t>Novembre 2018</a:t>
            </a:r>
          </a:p>
          <a:p>
            <a:pPr>
              <a:buFont typeface="Arial" pitchFamily="34" charset="0"/>
              <a:buChar char="•"/>
            </a:pPr>
            <a:r>
              <a:rPr lang="fr-FR" sz="1600" dirty="0" smtClean="0">
                <a:solidFill>
                  <a:schemeClr val="tx1">
                    <a:lumMod val="65000"/>
                    <a:lumOff val="35000"/>
                  </a:schemeClr>
                </a:solidFill>
                <a:latin typeface="Arial" pitchFamily="34" charset="0"/>
                <a:cs typeface="Arial" pitchFamily="34" charset="0"/>
              </a:rPr>
              <a:t> La curatrice, nouvellement nommée, assiste à la réunion du CLHD.</a:t>
            </a:r>
          </a:p>
          <a:p>
            <a:endParaRPr lang="fr-FR" sz="800" dirty="0" smtClean="0">
              <a:solidFill>
                <a:schemeClr val="tx1">
                  <a:lumMod val="65000"/>
                  <a:lumOff val="35000"/>
                </a:schemeClr>
              </a:solidFill>
              <a:latin typeface="Arial" pitchFamily="34" charset="0"/>
              <a:cs typeface="Arial" pitchFamily="34" charset="0"/>
            </a:endParaRPr>
          </a:p>
          <a:p>
            <a:pPr>
              <a:buFont typeface="Arial" pitchFamily="34" charset="0"/>
              <a:buChar char="•"/>
            </a:pPr>
            <a:r>
              <a:rPr lang="fr-FR" sz="1600" dirty="0" smtClean="0">
                <a:solidFill>
                  <a:schemeClr val="tx1">
                    <a:lumMod val="65000"/>
                    <a:lumOff val="35000"/>
                  </a:schemeClr>
                </a:solidFill>
                <a:latin typeface="Arial" pitchFamily="34" charset="0"/>
                <a:cs typeface="Arial" pitchFamily="34" charset="0"/>
              </a:rPr>
              <a:t> Elle indique qu’elle va veiller au paiement du loyer et au remboursement de la  dette locative  </a:t>
            </a:r>
          </a:p>
          <a:p>
            <a:r>
              <a:rPr lang="fr-FR" sz="1600" dirty="0" smtClean="0">
                <a:solidFill>
                  <a:schemeClr val="tx1">
                    <a:lumMod val="65000"/>
                    <a:lumOff val="35000"/>
                  </a:schemeClr>
                </a:solidFill>
                <a:latin typeface="Arial" pitchFamily="34" charset="0"/>
                <a:cs typeface="Arial" pitchFamily="34" charset="0"/>
              </a:rPr>
              <a:t> </a:t>
            </a:r>
            <a:r>
              <a:rPr lang="fr-FR" sz="1600" dirty="0" smtClean="0">
                <a:solidFill>
                  <a:schemeClr val="tx1">
                    <a:lumMod val="65000"/>
                    <a:lumOff val="35000"/>
                  </a:schemeClr>
                </a:solidFill>
                <a:latin typeface="Arial" pitchFamily="34" charset="0"/>
                <a:cs typeface="Arial" pitchFamily="34" charset="0"/>
              </a:rPr>
              <a:t> et aussi s’attacher à rendre possible l’intervention du plombier.</a:t>
            </a:r>
          </a:p>
          <a:p>
            <a:endParaRPr lang="fr-FR" sz="800" dirty="0" smtClean="0">
              <a:solidFill>
                <a:schemeClr val="tx1">
                  <a:lumMod val="65000"/>
                  <a:lumOff val="35000"/>
                </a:schemeClr>
              </a:solidFill>
              <a:latin typeface="Arial" pitchFamily="34" charset="0"/>
              <a:cs typeface="Arial" pitchFamily="34" charset="0"/>
            </a:endParaRPr>
          </a:p>
          <a:p>
            <a:pPr>
              <a:buFont typeface="Arial" pitchFamily="34" charset="0"/>
              <a:buChar char="•"/>
            </a:pPr>
            <a:r>
              <a:rPr lang="fr-FR" sz="1600" dirty="0" smtClean="0">
                <a:solidFill>
                  <a:schemeClr val="tx1">
                    <a:lumMod val="65000"/>
                    <a:lumOff val="35000"/>
                  </a:schemeClr>
                </a:solidFill>
                <a:latin typeface="Arial" pitchFamily="34" charset="0"/>
                <a:cs typeface="Arial" pitchFamily="34" charset="0"/>
              </a:rPr>
              <a:t> </a:t>
            </a:r>
            <a:r>
              <a:rPr lang="fr-FR" sz="1600" dirty="0" smtClean="0">
                <a:solidFill>
                  <a:schemeClr val="tx1">
                    <a:lumMod val="65000"/>
                    <a:lumOff val="35000"/>
                  </a:schemeClr>
                </a:solidFill>
                <a:latin typeface="Arial" pitchFamily="34" charset="0"/>
                <a:cs typeface="Arial" pitchFamily="34" charset="0"/>
              </a:rPr>
              <a:t>Le bailleur souhaite en effet poursuivre la procédure d’expulsion estimant, au delà de la  </a:t>
            </a:r>
          </a:p>
          <a:p>
            <a:r>
              <a:rPr lang="fr-FR" sz="1600" dirty="0" smtClean="0">
                <a:solidFill>
                  <a:schemeClr val="tx1">
                    <a:lumMod val="65000"/>
                    <a:lumOff val="35000"/>
                  </a:schemeClr>
                </a:solidFill>
                <a:latin typeface="Arial" pitchFamily="34" charset="0"/>
                <a:cs typeface="Arial" pitchFamily="34" charset="0"/>
              </a:rPr>
              <a:t> </a:t>
            </a:r>
            <a:r>
              <a:rPr lang="fr-FR" sz="1600" dirty="0" smtClean="0">
                <a:solidFill>
                  <a:schemeClr val="tx1">
                    <a:lumMod val="65000"/>
                    <a:lumOff val="35000"/>
                  </a:schemeClr>
                </a:solidFill>
                <a:latin typeface="Arial" pitchFamily="34" charset="0"/>
                <a:cs typeface="Arial" pitchFamily="34" charset="0"/>
              </a:rPr>
              <a:t> dette, que Mme B n’a pas sa place dans un logement autonome et devrait être accueillie </a:t>
            </a:r>
          </a:p>
          <a:p>
            <a:r>
              <a:rPr lang="fr-FR" sz="1600" dirty="0" smtClean="0">
                <a:solidFill>
                  <a:schemeClr val="tx1">
                    <a:lumMod val="65000"/>
                    <a:lumOff val="35000"/>
                  </a:schemeClr>
                </a:solidFill>
                <a:latin typeface="Arial" pitchFamily="34" charset="0"/>
                <a:cs typeface="Arial" pitchFamily="34" charset="0"/>
              </a:rPr>
              <a:t> </a:t>
            </a:r>
            <a:r>
              <a:rPr lang="fr-FR" sz="1600" dirty="0" smtClean="0">
                <a:solidFill>
                  <a:schemeClr val="tx1">
                    <a:lumMod val="65000"/>
                    <a:lumOff val="35000"/>
                  </a:schemeClr>
                </a:solidFill>
                <a:latin typeface="Arial" pitchFamily="34" charset="0"/>
                <a:cs typeface="Arial" pitchFamily="34" charset="0"/>
              </a:rPr>
              <a:t> dans une structure adaptée à sa situation.</a:t>
            </a:r>
          </a:p>
          <a:p>
            <a:endParaRPr lang="fr-FR" sz="800" dirty="0" smtClean="0">
              <a:solidFill>
                <a:schemeClr val="tx1">
                  <a:lumMod val="65000"/>
                  <a:lumOff val="35000"/>
                </a:schemeClr>
              </a:solidFill>
              <a:latin typeface="Arial" pitchFamily="34" charset="0"/>
              <a:cs typeface="Arial" pitchFamily="34" charset="0"/>
            </a:endParaRPr>
          </a:p>
          <a:p>
            <a:pPr>
              <a:buFont typeface="Arial" pitchFamily="34" charset="0"/>
              <a:buChar char="•"/>
            </a:pPr>
            <a:r>
              <a:rPr lang="fr-FR" sz="1600" dirty="0" smtClean="0">
                <a:solidFill>
                  <a:schemeClr val="tx1">
                    <a:lumMod val="65000"/>
                    <a:lumOff val="35000"/>
                  </a:schemeClr>
                </a:solidFill>
                <a:latin typeface="Arial" pitchFamily="34" charset="0"/>
                <a:cs typeface="Arial" pitchFamily="34" charset="0"/>
              </a:rPr>
              <a:t> La curatrice fait valoir que rien ne peut se faire sans l’accord de Mme B.</a:t>
            </a:r>
            <a:endParaRPr lang="fr-FR" sz="1600" dirty="0">
              <a:solidFill>
                <a:schemeClr val="tx1">
                  <a:lumMod val="65000"/>
                  <a:lumOff val="35000"/>
                </a:schemeClr>
              </a:solidFill>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t1"/>
          <p:cNvGraphicFramePr>
            <a:graphicFrameLocks noChangeAspect="1"/>
          </p:cNvGraphicFramePr>
          <p:nvPr/>
        </p:nvGraphicFramePr>
        <p:xfrm>
          <a:off x="250825" y="260350"/>
          <a:ext cx="1225550" cy="865188"/>
        </p:xfrm>
        <a:graphic>
          <a:graphicData uri="http://schemas.openxmlformats.org/presentationml/2006/ole">
            <p:oleObj spid="_x0000_s36866" name="Picture" r:id="rId3" imgW="1076400" imgH="628560" progId="Word.Picture.8">
              <p:embed/>
            </p:oleObj>
          </a:graphicData>
        </a:graphic>
      </p:graphicFrame>
      <p:sp>
        <p:nvSpPr>
          <p:cNvPr id="3" name="Rectangle 7"/>
          <p:cNvSpPr>
            <a:spLocks noChangeArrowheads="1"/>
          </p:cNvSpPr>
          <p:nvPr/>
        </p:nvSpPr>
        <p:spPr bwMode="auto">
          <a:xfrm>
            <a:off x="1547813" y="404813"/>
            <a:ext cx="5903912" cy="431800"/>
          </a:xfrm>
          <a:prstGeom prst="rect">
            <a:avLst/>
          </a:prstGeom>
          <a:gradFill rotWithShape="1">
            <a:gsLst>
              <a:gs pos="0">
                <a:srgbClr val="666699"/>
              </a:gs>
              <a:gs pos="100000">
                <a:srgbClr val="DDDDDD"/>
              </a:gs>
            </a:gsLst>
            <a:lin ang="0" scaled="1"/>
          </a:gradFill>
          <a:ln w="9525">
            <a:noFill/>
            <a:miter lim="800000"/>
            <a:headEnd/>
            <a:tailEnd/>
          </a:ln>
        </p:spPr>
        <p:txBody>
          <a:bodyPr wrap="none" anchor="ctr"/>
          <a:lstStyle/>
          <a:p>
            <a:endParaRPr lang="fr-FR">
              <a:latin typeface="Calibri" pitchFamily="34" charset="0"/>
            </a:endParaRPr>
          </a:p>
        </p:txBody>
      </p:sp>
      <p:pic>
        <p:nvPicPr>
          <p:cNvPr id="4" name="Image 3"/>
          <p:cNvPicPr>
            <a:picLocks noChangeAspect="1" noChangeArrowheads="1"/>
          </p:cNvPicPr>
          <p:nvPr/>
        </p:nvPicPr>
        <p:blipFill>
          <a:blip r:embed="rId4" cstate="print"/>
          <a:srcRect/>
          <a:stretch>
            <a:fillRect/>
          </a:stretch>
        </p:blipFill>
        <p:spPr bwMode="auto">
          <a:xfrm>
            <a:off x="7451725" y="260350"/>
            <a:ext cx="1692275" cy="865188"/>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fld id="{006E5707-FCD1-44F8-9DCA-6AAF99CF4B1E}" type="slidenum">
              <a:rPr lang="fr-FR" smtClean="0"/>
              <a:pPr/>
              <a:t>19</a:t>
            </a:fld>
            <a:endParaRPr lang="fr-FR"/>
          </a:p>
        </p:txBody>
      </p:sp>
      <p:sp>
        <p:nvSpPr>
          <p:cNvPr id="8" name="Rectangle 7"/>
          <p:cNvSpPr/>
          <p:nvPr/>
        </p:nvSpPr>
        <p:spPr>
          <a:xfrm>
            <a:off x="467544" y="1916832"/>
            <a:ext cx="8280920" cy="830997"/>
          </a:xfrm>
          <a:prstGeom prst="rect">
            <a:avLst/>
          </a:prstGeom>
        </p:spPr>
        <p:txBody>
          <a:bodyPr wrap="square">
            <a:spAutoFit/>
          </a:bodyPr>
          <a:lstStyle/>
          <a:p>
            <a:pPr lvl="0" algn="just"/>
            <a:r>
              <a:rPr lang="fr-FR" sz="1600" b="1" dirty="0" smtClean="0">
                <a:solidFill>
                  <a:schemeClr val="tx1">
                    <a:lumMod val="65000"/>
                    <a:lumOff val="35000"/>
                  </a:schemeClr>
                </a:solidFill>
                <a:latin typeface="Arial" panose="020B0604020202020204" pitchFamily="34" charset="0"/>
                <a:cs typeface="Arial" panose="020B0604020202020204" pitchFamily="34" charset="0"/>
              </a:rPr>
              <a:t>    </a:t>
            </a:r>
            <a:endParaRPr lang="fr-FR" sz="800" dirty="0" smtClean="0">
              <a:solidFill>
                <a:schemeClr val="tx1">
                  <a:lumMod val="65000"/>
                  <a:lumOff val="35000"/>
                </a:schemeClr>
              </a:solidFill>
              <a:latin typeface="Arial" panose="020B0604020202020204" pitchFamily="34" charset="0"/>
              <a:cs typeface="Arial" panose="020B0604020202020204" pitchFamily="34" charset="0"/>
            </a:endParaRPr>
          </a:p>
          <a:p>
            <a:pPr algn="just"/>
            <a:r>
              <a:rPr lang="fr-FR" sz="1600" dirty="0" smtClean="0">
                <a:solidFill>
                  <a:schemeClr val="tx1">
                    <a:lumMod val="65000"/>
                    <a:lumOff val="35000"/>
                  </a:schemeClr>
                </a:solidFill>
                <a:latin typeface="Arial" panose="020B0604020202020204" pitchFamily="34" charset="0"/>
                <a:cs typeface="Arial" panose="020B0604020202020204" pitchFamily="34" charset="0"/>
              </a:rPr>
              <a:t>    </a:t>
            </a:r>
            <a:endParaRPr lang="fr-FR" sz="800" dirty="0" smtClean="0">
              <a:solidFill>
                <a:schemeClr val="tx1">
                  <a:lumMod val="65000"/>
                  <a:lumOff val="35000"/>
                </a:schemeClr>
              </a:solidFill>
              <a:latin typeface="Arial" panose="020B0604020202020204" pitchFamily="34" charset="0"/>
              <a:cs typeface="Arial" panose="020B0604020202020204" pitchFamily="34" charset="0"/>
            </a:endParaRPr>
          </a:p>
          <a:p>
            <a:pPr lvl="0" algn="just"/>
            <a:r>
              <a:rPr lang="fr-FR" sz="1600" b="1" dirty="0" smtClean="0">
                <a:solidFill>
                  <a:schemeClr val="tx1">
                    <a:lumMod val="65000"/>
                    <a:lumOff val="35000"/>
                  </a:schemeClr>
                </a:solidFill>
                <a:latin typeface="Arial" panose="020B0604020202020204" pitchFamily="34" charset="0"/>
                <a:cs typeface="Arial" panose="020B0604020202020204" pitchFamily="34" charset="0"/>
              </a:rPr>
              <a:t>     </a:t>
            </a:r>
            <a:endParaRPr lang="fr-FR" sz="8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ZoneTexte 9"/>
          <p:cNvSpPr txBox="1"/>
          <p:nvPr/>
        </p:nvSpPr>
        <p:spPr>
          <a:xfrm>
            <a:off x="395536" y="1628800"/>
            <a:ext cx="8555000" cy="2923877"/>
          </a:xfrm>
          <a:prstGeom prst="rect">
            <a:avLst/>
          </a:prstGeom>
          <a:noFill/>
        </p:spPr>
        <p:txBody>
          <a:bodyPr wrap="square" rtlCol="0">
            <a:spAutoFit/>
          </a:bodyPr>
          <a:lstStyle/>
          <a:p>
            <a:pPr algn="just"/>
            <a:r>
              <a:rPr lang="fr-FR" sz="1600" b="1" dirty="0" smtClean="0">
                <a:solidFill>
                  <a:schemeClr val="tx1">
                    <a:lumMod val="65000"/>
                    <a:lumOff val="35000"/>
                  </a:schemeClr>
                </a:solidFill>
                <a:latin typeface="Arial" pitchFamily="34" charset="0"/>
                <a:cs typeface="Arial" pitchFamily="34" charset="0"/>
              </a:rPr>
              <a:t>Janvier 2019</a:t>
            </a:r>
          </a:p>
          <a:p>
            <a:pPr algn="just">
              <a:buFont typeface="Arial" pitchFamily="34" charset="0"/>
              <a:buChar char="•"/>
            </a:pPr>
            <a:r>
              <a:rPr lang="fr-FR" sz="1600" dirty="0" smtClean="0">
                <a:solidFill>
                  <a:schemeClr val="tx1">
                    <a:lumMod val="65000"/>
                    <a:lumOff val="35000"/>
                  </a:schemeClr>
                </a:solidFill>
                <a:latin typeface="Arial" pitchFamily="34" charset="0"/>
                <a:cs typeface="Arial" pitchFamily="34" charset="0"/>
              </a:rPr>
              <a:t> L’entreprise mandatée par le bailleur pour les travaux fait valoir son droit de retrait.</a:t>
            </a:r>
          </a:p>
          <a:p>
            <a:pPr algn="just"/>
            <a:endParaRPr lang="fr-FR" sz="1600" dirty="0" smtClean="0">
              <a:solidFill>
                <a:schemeClr val="tx1">
                  <a:lumMod val="65000"/>
                  <a:lumOff val="35000"/>
                </a:schemeClr>
              </a:solidFill>
              <a:latin typeface="Arial" pitchFamily="34" charset="0"/>
              <a:cs typeface="Arial" pitchFamily="34" charset="0"/>
            </a:endParaRPr>
          </a:p>
          <a:p>
            <a:pPr algn="just"/>
            <a:r>
              <a:rPr lang="fr-FR" sz="1600" b="1" dirty="0" smtClean="0">
                <a:solidFill>
                  <a:schemeClr val="tx1">
                    <a:lumMod val="65000"/>
                    <a:lumOff val="35000"/>
                  </a:schemeClr>
                </a:solidFill>
                <a:latin typeface="Arial" pitchFamily="34" charset="0"/>
                <a:cs typeface="Arial" pitchFamily="34" charset="0"/>
              </a:rPr>
              <a:t>Mars 2019</a:t>
            </a:r>
          </a:p>
          <a:p>
            <a:pPr algn="just">
              <a:buFont typeface="Arial" pitchFamily="34" charset="0"/>
              <a:buChar char="•"/>
            </a:pPr>
            <a:r>
              <a:rPr lang="fr-FR" sz="1600" dirty="0" smtClean="0">
                <a:solidFill>
                  <a:schemeClr val="tx1">
                    <a:lumMod val="65000"/>
                    <a:lumOff val="35000"/>
                  </a:schemeClr>
                </a:solidFill>
                <a:latin typeface="Arial" pitchFamily="34" charset="0"/>
                <a:cs typeface="Arial" pitchFamily="34" charset="0"/>
              </a:rPr>
              <a:t> L’intervention dans les toilettes et la salle de bain est enfin réalisée </a:t>
            </a:r>
            <a:r>
              <a:rPr lang="fr-FR" sz="1600" i="1" dirty="0" smtClean="0">
                <a:solidFill>
                  <a:schemeClr val="tx1">
                    <a:lumMod val="65000"/>
                    <a:lumOff val="35000"/>
                  </a:schemeClr>
                </a:solidFill>
                <a:latin typeface="Arial" pitchFamily="34" charset="0"/>
                <a:cs typeface="Arial" pitchFamily="34" charset="0"/>
              </a:rPr>
              <a:t>(le nettoyage des pièces ayant été effectué juste avant).</a:t>
            </a:r>
          </a:p>
          <a:p>
            <a:pPr algn="just"/>
            <a:endParaRPr lang="fr-FR" sz="1600" dirty="0" smtClean="0">
              <a:solidFill>
                <a:schemeClr val="tx1">
                  <a:lumMod val="65000"/>
                  <a:lumOff val="35000"/>
                </a:schemeClr>
              </a:solidFill>
              <a:latin typeface="Arial" pitchFamily="34" charset="0"/>
              <a:cs typeface="Arial" pitchFamily="34" charset="0"/>
            </a:endParaRPr>
          </a:p>
          <a:p>
            <a:pPr algn="just"/>
            <a:r>
              <a:rPr lang="fr-FR" sz="1600" b="1" dirty="0" smtClean="0">
                <a:solidFill>
                  <a:schemeClr val="tx1">
                    <a:lumMod val="65000"/>
                    <a:lumOff val="35000"/>
                  </a:schemeClr>
                </a:solidFill>
                <a:latin typeface="Arial" pitchFamily="34" charset="0"/>
                <a:cs typeface="Arial" pitchFamily="34" charset="0"/>
              </a:rPr>
              <a:t>Septembre 2019</a:t>
            </a:r>
          </a:p>
          <a:p>
            <a:pPr algn="just">
              <a:buFont typeface="Arial" pitchFamily="34" charset="0"/>
              <a:buChar char="•"/>
            </a:pPr>
            <a:r>
              <a:rPr lang="fr-FR" sz="1600" dirty="0" smtClean="0">
                <a:solidFill>
                  <a:schemeClr val="tx1">
                    <a:lumMod val="65000"/>
                    <a:lumOff val="35000"/>
                  </a:schemeClr>
                </a:solidFill>
                <a:latin typeface="Arial" pitchFamily="34" charset="0"/>
                <a:cs typeface="Arial" pitchFamily="34" charset="0"/>
              </a:rPr>
              <a:t> Le nombre d’heures des interventions à domicile a été augmenté dans le cadre de la révision du plan d’aide.</a:t>
            </a:r>
          </a:p>
          <a:p>
            <a:pPr algn="just"/>
            <a:endParaRPr lang="fr-FR" sz="800" dirty="0" smtClean="0">
              <a:solidFill>
                <a:schemeClr val="tx1">
                  <a:lumMod val="65000"/>
                  <a:lumOff val="35000"/>
                </a:schemeClr>
              </a:solidFill>
              <a:latin typeface="Arial" pitchFamily="34" charset="0"/>
              <a:cs typeface="Arial" pitchFamily="34" charset="0"/>
            </a:endParaRPr>
          </a:p>
          <a:p>
            <a:pPr algn="just">
              <a:buFont typeface="Arial" pitchFamily="34" charset="0"/>
              <a:buChar char="•"/>
            </a:pPr>
            <a:r>
              <a:rPr lang="fr-FR" sz="1600" dirty="0" smtClean="0">
                <a:solidFill>
                  <a:schemeClr val="tx1">
                    <a:lumMod val="65000"/>
                    <a:lumOff val="35000"/>
                  </a:schemeClr>
                </a:solidFill>
                <a:latin typeface="Arial" pitchFamily="34" charset="0"/>
                <a:cs typeface="Arial" pitchFamily="34" charset="0"/>
              </a:rPr>
              <a:t> Le jugement relatif à l’expulsion devrait être rendu en octobre.</a:t>
            </a:r>
            <a:endParaRPr lang="fr-FR" sz="1600" dirty="0">
              <a:solidFill>
                <a:schemeClr val="tx1">
                  <a:lumMod val="65000"/>
                  <a:lumOff val="35000"/>
                </a:schemeClr>
              </a:solidFill>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t1"/>
          <p:cNvGraphicFramePr>
            <a:graphicFrameLocks noChangeAspect="1"/>
          </p:cNvGraphicFramePr>
          <p:nvPr/>
        </p:nvGraphicFramePr>
        <p:xfrm>
          <a:off x="250825" y="260350"/>
          <a:ext cx="1225550" cy="865188"/>
        </p:xfrm>
        <a:graphic>
          <a:graphicData uri="http://schemas.openxmlformats.org/presentationml/2006/ole">
            <p:oleObj spid="_x0000_s5122" name="Picture" r:id="rId4" imgW="1076400" imgH="628560" progId="Word.Picture.8">
              <p:embed/>
            </p:oleObj>
          </a:graphicData>
        </a:graphic>
      </p:graphicFrame>
      <p:sp>
        <p:nvSpPr>
          <p:cNvPr id="19459" name="Rectangle 7"/>
          <p:cNvSpPr>
            <a:spLocks noChangeArrowheads="1"/>
          </p:cNvSpPr>
          <p:nvPr/>
        </p:nvSpPr>
        <p:spPr bwMode="auto">
          <a:xfrm>
            <a:off x="1547813" y="404813"/>
            <a:ext cx="5903912" cy="431800"/>
          </a:xfrm>
          <a:prstGeom prst="rect">
            <a:avLst/>
          </a:prstGeom>
          <a:gradFill rotWithShape="1">
            <a:gsLst>
              <a:gs pos="0">
                <a:srgbClr val="666699"/>
              </a:gs>
              <a:gs pos="100000">
                <a:srgbClr val="DDDDDD"/>
              </a:gs>
            </a:gsLst>
            <a:lin ang="0" scaled="1"/>
          </a:gradFill>
          <a:ln w="9525">
            <a:noFill/>
            <a:miter lim="800000"/>
            <a:headEnd/>
            <a:tailEnd/>
          </a:ln>
        </p:spPr>
        <p:txBody>
          <a:bodyPr wrap="none" anchor="ctr"/>
          <a:lstStyle/>
          <a:p>
            <a:endParaRPr lang="fr-FR">
              <a:latin typeface="Calibri" pitchFamily="34" charset="0"/>
            </a:endParaRPr>
          </a:p>
        </p:txBody>
      </p:sp>
      <p:pic>
        <p:nvPicPr>
          <p:cNvPr id="19460" name="Image 3"/>
          <p:cNvPicPr>
            <a:picLocks noChangeAspect="1" noChangeArrowheads="1"/>
          </p:cNvPicPr>
          <p:nvPr/>
        </p:nvPicPr>
        <p:blipFill>
          <a:blip r:embed="rId5" cstate="print"/>
          <a:srcRect/>
          <a:stretch>
            <a:fillRect/>
          </a:stretch>
        </p:blipFill>
        <p:spPr bwMode="auto">
          <a:xfrm>
            <a:off x="7451725" y="260350"/>
            <a:ext cx="1692275" cy="865188"/>
          </a:xfrm>
          <a:prstGeom prst="rect">
            <a:avLst/>
          </a:prstGeom>
          <a:noFill/>
          <a:ln w="9525">
            <a:noFill/>
            <a:miter lim="800000"/>
            <a:headEnd/>
            <a:tailEnd/>
          </a:ln>
        </p:spPr>
      </p:pic>
      <p:sp>
        <p:nvSpPr>
          <p:cNvPr id="19461" name="ZoneTexte 4"/>
          <p:cNvSpPr txBox="1">
            <a:spLocks noChangeArrowheads="1"/>
          </p:cNvSpPr>
          <p:nvPr/>
        </p:nvSpPr>
        <p:spPr bwMode="auto">
          <a:xfrm>
            <a:off x="2987824" y="1052736"/>
            <a:ext cx="3602268" cy="461665"/>
          </a:xfrm>
          <a:prstGeom prst="rect">
            <a:avLst/>
          </a:prstGeom>
          <a:noFill/>
          <a:ln w="9525">
            <a:noFill/>
            <a:miter lim="800000"/>
            <a:headEnd/>
            <a:tailEnd/>
          </a:ln>
        </p:spPr>
        <p:txBody>
          <a:bodyPr wrap="none">
            <a:spAutoFit/>
          </a:bodyPr>
          <a:lstStyle/>
          <a:p>
            <a:r>
              <a:rPr lang="fr-FR" sz="2400" b="1" dirty="0" smtClean="0">
                <a:solidFill>
                  <a:srgbClr val="666699"/>
                </a:solidFill>
                <a:latin typeface="Arial" pitchFamily="34" charset="0"/>
                <a:cs typeface="Arial" pitchFamily="34" charset="0"/>
              </a:rPr>
              <a:t>LE CONTEXTE EUROIS</a:t>
            </a:r>
            <a:endParaRPr lang="fr-FR" sz="2400" b="1" dirty="0">
              <a:solidFill>
                <a:srgbClr val="666699"/>
              </a:solidFill>
              <a:latin typeface="Arial" pitchFamily="34" charset="0"/>
              <a:cs typeface="Arial" pitchFamily="34" charset="0"/>
            </a:endParaRPr>
          </a:p>
        </p:txBody>
      </p:sp>
      <p:sp>
        <p:nvSpPr>
          <p:cNvPr id="6" name="ZoneTexte 5"/>
          <p:cNvSpPr txBox="1"/>
          <p:nvPr/>
        </p:nvSpPr>
        <p:spPr>
          <a:xfrm>
            <a:off x="251520" y="1700808"/>
            <a:ext cx="8676456" cy="4031873"/>
          </a:xfrm>
          <a:prstGeom prst="rect">
            <a:avLst/>
          </a:prstGeom>
          <a:noFill/>
        </p:spPr>
        <p:txBody>
          <a:bodyPr wrap="square">
            <a:spAutoFit/>
          </a:bodyPr>
          <a:lstStyle/>
          <a:p>
            <a:pPr algn="just"/>
            <a:r>
              <a:rPr lang="fr-FR" sz="1600" dirty="0">
                <a:solidFill>
                  <a:schemeClr val="tx1">
                    <a:lumMod val="65000"/>
                    <a:lumOff val="35000"/>
                  </a:schemeClr>
                </a:solidFill>
                <a:latin typeface="Arial" pitchFamily="34" charset="0"/>
                <a:cs typeface="Arial" pitchFamily="34" charset="0"/>
              </a:rPr>
              <a:t>    ● </a:t>
            </a:r>
            <a:r>
              <a:rPr lang="fr-FR" sz="1600" b="1" dirty="0">
                <a:solidFill>
                  <a:schemeClr val="tx1">
                    <a:lumMod val="65000"/>
                    <a:lumOff val="35000"/>
                  </a:schemeClr>
                </a:solidFill>
                <a:latin typeface="Arial" pitchFamily="34" charset="0"/>
                <a:cs typeface="Arial" pitchFamily="34" charset="0"/>
              </a:rPr>
              <a:t>L</a:t>
            </a:r>
            <a:r>
              <a:rPr lang="fr-FR" sz="1600" b="1" dirty="0" smtClean="0">
                <a:solidFill>
                  <a:schemeClr val="tx1">
                    <a:lumMod val="65000"/>
                    <a:lumOff val="35000"/>
                  </a:schemeClr>
                </a:solidFill>
                <a:latin typeface="Arial" pitchFamily="34" charset="0"/>
                <a:cs typeface="Arial" pitchFamily="34" charset="0"/>
              </a:rPr>
              <a:t>a </a:t>
            </a:r>
            <a:r>
              <a:rPr lang="fr-FR" sz="1600" b="1" dirty="0">
                <a:solidFill>
                  <a:schemeClr val="tx1">
                    <a:lumMod val="65000"/>
                    <a:lumOff val="35000"/>
                  </a:schemeClr>
                </a:solidFill>
                <a:latin typeface="Arial" pitchFamily="34" charset="0"/>
                <a:cs typeface="Arial" pitchFamily="34" charset="0"/>
              </a:rPr>
              <a:t>L</a:t>
            </a:r>
            <a:r>
              <a:rPr lang="fr-FR" sz="1600" b="1" dirty="0" smtClean="0">
                <a:solidFill>
                  <a:schemeClr val="tx1">
                    <a:lumMod val="65000"/>
                    <a:lumOff val="35000"/>
                  </a:schemeClr>
                </a:solidFill>
                <a:latin typeface="Arial" pitchFamily="34" charset="0"/>
                <a:cs typeface="Arial" pitchFamily="34" charset="0"/>
              </a:rPr>
              <a:t>utte contre l’Habitat </a:t>
            </a:r>
            <a:r>
              <a:rPr lang="fr-FR" sz="1600" b="1" dirty="0">
                <a:solidFill>
                  <a:schemeClr val="tx1">
                    <a:lumMod val="65000"/>
                    <a:lumOff val="35000"/>
                  </a:schemeClr>
                </a:solidFill>
                <a:latin typeface="Arial" pitchFamily="34" charset="0"/>
                <a:cs typeface="Arial" pitchFamily="34" charset="0"/>
              </a:rPr>
              <a:t>I</a:t>
            </a:r>
            <a:r>
              <a:rPr lang="fr-FR" sz="1600" b="1" dirty="0" smtClean="0">
                <a:solidFill>
                  <a:schemeClr val="tx1">
                    <a:lumMod val="65000"/>
                    <a:lumOff val="35000"/>
                  </a:schemeClr>
                </a:solidFill>
                <a:latin typeface="Arial" pitchFamily="34" charset="0"/>
                <a:cs typeface="Arial" pitchFamily="34" charset="0"/>
              </a:rPr>
              <a:t>ndigne, axe 2 du PDALHPD </a:t>
            </a:r>
            <a:r>
              <a:rPr lang="fr-FR" sz="1600" b="1" i="1" dirty="0" smtClean="0">
                <a:solidFill>
                  <a:schemeClr val="tx1">
                    <a:lumMod val="65000"/>
                    <a:lumOff val="35000"/>
                  </a:schemeClr>
                </a:solidFill>
                <a:latin typeface="Arial" pitchFamily="34" charset="0"/>
                <a:cs typeface="Arial" pitchFamily="34" charset="0"/>
              </a:rPr>
              <a:t>«Maintien dans le logement de façon durable et dans des conditions décentes »</a:t>
            </a:r>
            <a:r>
              <a:rPr lang="fr-FR" sz="1600" b="1" dirty="0" smtClean="0">
                <a:solidFill>
                  <a:schemeClr val="tx1">
                    <a:lumMod val="65000"/>
                    <a:lumOff val="35000"/>
                  </a:schemeClr>
                </a:solidFill>
                <a:latin typeface="Arial" pitchFamily="34" charset="0"/>
                <a:cs typeface="Arial" pitchFamily="34" charset="0"/>
              </a:rPr>
              <a:t>, politique publique </a:t>
            </a:r>
            <a:r>
              <a:rPr lang="fr-FR" sz="1600" b="1" dirty="0" err="1" smtClean="0">
                <a:solidFill>
                  <a:schemeClr val="tx1">
                    <a:lumMod val="65000"/>
                    <a:lumOff val="35000"/>
                  </a:schemeClr>
                </a:solidFill>
                <a:latin typeface="Arial" pitchFamily="34" charset="0"/>
                <a:cs typeface="Arial" pitchFamily="34" charset="0"/>
              </a:rPr>
              <a:t>copilotée</a:t>
            </a:r>
            <a:r>
              <a:rPr lang="fr-FR" sz="1600" b="1" dirty="0" smtClean="0">
                <a:solidFill>
                  <a:schemeClr val="tx1">
                    <a:lumMod val="65000"/>
                    <a:lumOff val="35000"/>
                  </a:schemeClr>
                </a:solidFill>
                <a:latin typeface="Arial" pitchFamily="34" charset="0"/>
                <a:cs typeface="Arial" pitchFamily="34" charset="0"/>
              </a:rPr>
              <a:t> par le préfet et le Président du </a:t>
            </a:r>
            <a:r>
              <a:rPr lang="fr-FR" sz="1600" b="1" dirty="0">
                <a:solidFill>
                  <a:schemeClr val="tx1">
                    <a:lumMod val="65000"/>
                    <a:lumOff val="35000"/>
                  </a:schemeClr>
                </a:solidFill>
                <a:latin typeface="Arial" pitchFamily="34" charset="0"/>
                <a:cs typeface="Arial" pitchFamily="34" charset="0"/>
              </a:rPr>
              <a:t>C</a:t>
            </a:r>
            <a:r>
              <a:rPr lang="fr-FR" sz="1600" b="1" dirty="0" smtClean="0">
                <a:solidFill>
                  <a:schemeClr val="tx1">
                    <a:lumMod val="65000"/>
                    <a:lumOff val="35000"/>
                  </a:schemeClr>
                </a:solidFill>
                <a:latin typeface="Arial" pitchFamily="34" charset="0"/>
                <a:cs typeface="Arial" pitchFamily="34" charset="0"/>
              </a:rPr>
              <a:t>onseil départemental. </a:t>
            </a:r>
          </a:p>
          <a:p>
            <a:pPr algn="just"/>
            <a:endParaRPr lang="fr-FR" sz="800" b="1" dirty="0" smtClean="0">
              <a:solidFill>
                <a:schemeClr val="tx1">
                  <a:lumMod val="65000"/>
                  <a:lumOff val="35000"/>
                </a:schemeClr>
              </a:solidFill>
              <a:latin typeface="Arial" pitchFamily="34" charset="0"/>
              <a:cs typeface="Arial" pitchFamily="34" charset="0"/>
            </a:endParaRPr>
          </a:p>
          <a:p>
            <a:pPr algn="just" fontAlgn="auto">
              <a:spcBef>
                <a:spcPts val="0"/>
              </a:spcBef>
              <a:spcAft>
                <a:spcPts val="0"/>
              </a:spcAft>
              <a:defRPr/>
            </a:pPr>
            <a:r>
              <a:rPr lang="fr-FR" sz="1600" dirty="0" smtClean="0">
                <a:solidFill>
                  <a:schemeClr val="tx1">
                    <a:lumMod val="65000"/>
                    <a:lumOff val="35000"/>
                  </a:schemeClr>
                </a:solidFill>
                <a:latin typeface="Arial" pitchFamily="34" charset="0"/>
                <a:cs typeface="Arial" pitchFamily="34" charset="0"/>
              </a:rPr>
              <a:t>Plusieurs enjeux :</a:t>
            </a:r>
          </a:p>
          <a:p>
            <a:pPr algn="just" fontAlgn="auto">
              <a:spcBef>
                <a:spcPts val="0"/>
              </a:spcBef>
              <a:spcAft>
                <a:spcPts val="0"/>
              </a:spcAft>
              <a:defRPr/>
            </a:pPr>
            <a:endParaRPr lang="fr-FR" sz="800" dirty="0">
              <a:solidFill>
                <a:schemeClr val="tx1">
                  <a:lumMod val="65000"/>
                  <a:lumOff val="35000"/>
                </a:schemeClr>
              </a:solidFill>
              <a:latin typeface="Arial" pitchFamily="34" charset="0"/>
              <a:cs typeface="Arial" pitchFamily="34" charset="0"/>
            </a:endParaRPr>
          </a:p>
          <a:p>
            <a:pPr lvl="1" algn="just">
              <a:buFont typeface="Wingdings" pitchFamily="2" charset="2"/>
              <a:buChar char="Ø"/>
              <a:defRPr/>
            </a:pPr>
            <a:r>
              <a:rPr lang="fr-FR" sz="1600" dirty="0" smtClean="0">
                <a:solidFill>
                  <a:schemeClr val="tx1">
                    <a:lumMod val="65000"/>
                    <a:lumOff val="35000"/>
                  </a:schemeClr>
                </a:solidFill>
                <a:latin typeface="Arial" pitchFamily="34" charset="0"/>
                <a:cs typeface="Arial" pitchFamily="34" charset="0"/>
              </a:rPr>
              <a:t> Coordonner </a:t>
            </a:r>
            <a:r>
              <a:rPr lang="fr-FR" sz="1600" dirty="0">
                <a:solidFill>
                  <a:schemeClr val="tx1">
                    <a:lumMod val="65000"/>
                    <a:lumOff val="35000"/>
                  </a:schemeClr>
                </a:solidFill>
                <a:latin typeface="Arial" pitchFamily="34" charset="0"/>
                <a:cs typeface="Arial" pitchFamily="34" charset="0"/>
              </a:rPr>
              <a:t>et mobiliser les </a:t>
            </a:r>
            <a:r>
              <a:rPr lang="fr-FR" sz="1600" dirty="0" smtClean="0">
                <a:solidFill>
                  <a:schemeClr val="tx1">
                    <a:lumMod val="65000"/>
                    <a:lumOff val="35000"/>
                  </a:schemeClr>
                </a:solidFill>
                <a:latin typeface="Arial" pitchFamily="34" charset="0"/>
                <a:cs typeface="Arial" pitchFamily="34" charset="0"/>
              </a:rPr>
              <a:t>acteurs</a:t>
            </a:r>
          </a:p>
          <a:p>
            <a:pPr lvl="1" algn="just">
              <a:buFont typeface="Wingdings" pitchFamily="2" charset="2"/>
              <a:buChar char="Ø"/>
              <a:defRPr/>
            </a:pPr>
            <a:r>
              <a:rPr lang="fr-FR" sz="1600" dirty="0" smtClean="0">
                <a:solidFill>
                  <a:schemeClr val="tx1">
                    <a:lumMod val="65000"/>
                    <a:lumOff val="35000"/>
                  </a:schemeClr>
                </a:solidFill>
                <a:latin typeface="Arial" pitchFamily="34" charset="0"/>
                <a:cs typeface="Arial" pitchFamily="34" charset="0"/>
              </a:rPr>
              <a:t> Lever </a:t>
            </a:r>
            <a:r>
              <a:rPr lang="fr-FR" sz="1600" dirty="0">
                <a:solidFill>
                  <a:schemeClr val="tx1">
                    <a:lumMod val="65000"/>
                    <a:lumOff val="35000"/>
                  </a:schemeClr>
                </a:solidFill>
                <a:latin typeface="Arial" pitchFamily="34" charset="0"/>
                <a:cs typeface="Arial" pitchFamily="34" charset="0"/>
              </a:rPr>
              <a:t>les freins au traitement de l’habitat </a:t>
            </a:r>
            <a:r>
              <a:rPr lang="fr-FR" sz="1600" dirty="0" smtClean="0">
                <a:solidFill>
                  <a:schemeClr val="tx1">
                    <a:lumMod val="65000"/>
                    <a:lumOff val="35000"/>
                  </a:schemeClr>
                </a:solidFill>
                <a:latin typeface="Arial" pitchFamily="34" charset="0"/>
                <a:cs typeface="Arial" pitchFamily="34" charset="0"/>
              </a:rPr>
              <a:t>indigne</a:t>
            </a:r>
          </a:p>
          <a:p>
            <a:pPr lvl="1" algn="just">
              <a:defRPr/>
            </a:pPr>
            <a:endParaRPr lang="fr-FR" sz="800" dirty="0">
              <a:solidFill>
                <a:schemeClr val="tx1">
                  <a:lumMod val="65000"/>
                  <a:lumOff val="35000"/>
                </a:schemeClr>
              </a:solidFill>
              <a:latin typeface="Arial" pitchFamily="34" charset="0"/>
              <a:cs typeface="Arial" pitchFamily="34" charset="0"/>
            </a:endParaRPr>
          </a:p>
          <a:p>
            <a:pPr algn="just" fontAlgn="auto">
              <a:spcBef>
                <a:spcPts val="0"/>
              </a:spcBef>
              <a:spcAft>
                <a:spcPts val="0"/>
              </a:spcAft>
              <a:defRPr/>
            </a:pPr>
            <a:r>
              <a:rPr lang="fr-FR" sz="1600" b="1" dirty="0" smtClean="0">
                <a:solidFill>
                  <a:schemeClr val="tx1">
                    <a:lumMod val="65000"/>
                    <a:lumOff val="35000"/>
                  </a:schemeClr>
                </a:solidFill>
                <a:latin typeface="Arial" pitchFamily="34" charset="0"/>
                <a:cs typeface="Arial" pitchFamily="34" charset="0"/>
              </a:rPr>
              <a:t>   ● Les </a:t>
            </a:r>
            <a:r>
              <a:rPr lang="fr-FR" sz="1600" b="1" dirty="0">
                <a:solidFill>
                  <a:schemeClr val="tx1">
                    <a:lumMod val="65000"/>
                    <a:lumOff val="35000"/>
                  </a:schemeClr>
                </a:solidFill>
                <a:latin typeface="Arial" pitchFamily="34" charset="0"/>
                <a:cs typeface="Arial" pitchFamily="34" charset="0"/>
              </a:rPr>
              <a:t>instances de gouvernance du PDLHI et du CORESP (PDLAHPD) sont </a:t>
            </a:r>
            <a:r>
              <a:rPr lang="fr-FR" sz="1600" b="1" dirty="0" smtClean="0">
                <a:solidFill>
                  <a:schemeClr val="tx1">
                    <a:lumMod val="65000"/>
                    <a:lumOff val="35000"/>
                  </a:schemeClr>
                </a:solidFill>
                <a:latin typeface="Arial" pitchFamily="34" charset="0"/>
                <a:cs typeface="Arial" pitchFamily="34" charset="0"/>
              </a:rPr>
              <a:t>fusionnées.</a:t>
            </a:r>
          </a:p>
          <a:p>
            <a:pPr algn="just" fontAlgn="auto">
              <a:spcBef>
                <a:spcPts val="0"/>
              </a:spcBef>
              <a:spcAft>
                <a:spcPts val="0"/>
              </a:spcAft>
              <a:defRPr/>
            </a:pPr>
            <a:endParaRPr lang="fr-FR" sz="800" dirty="0">
              <a:solidFill>
                <a:schemeClr val="tx1">
                  <a:lumMod val="65000"/>
                  <a:lumOff val="35000"/>
                </a:schemeClr>
              </a:solidFill>
              <a:latin typeface="Arial" pitchFamily="34" charset="0"/>
              <a:cs typeface="Arial" pitchFamily="34" charset="0"/>
            </a:endParaRPr>
          </a:p>
          <a:p>
            <a:pPr algn="just" fontAlgn="auto">
              <a:spcBef>
                <a:spcPts val="0"/>
              </a:spcBef>
              <a:spcAft>
                <a:spcPts val="0"/>
              </a:spcAft>
              <a:defRPr/>
            </a:pPr>
            <a:r>
              <a:rPr lang="fr-FR" sz="1600" dirty="0">
                <a:solidFill>
                  <a:schemeClr val="tx1">
                    <a:lumMod val="65000"/>
                    <a:lumOff val="35000"/>
                  </a:schemeClr>
                </a:solidFill>
                <a:latin typeface="Arial" pitchFamily="34" charset="0"/>
                <a:cs typeface="Arial" pitchFamily="34" charset="0"/>
              </a:rPr>
              <a:t>   ● </a:t>
            </a:r>
            <a:r>
              <a:rPr lang="fr-FR" sz="1600" b="1" dirty="0" smtClean="0">
                <a:solidFill>
                  <a:schemeClr val="tx1">
                    <a:lumMod val="65000"/>
                    <a:lumOff val="35000"/>
                  </a:schemeClr>
                </a:solidFill>
                <a:latin typeface="Arial" pitchFamily="34" charset="0"/>
                <a:cs typeface="Arial" pitchFamily="34" charset="0"/>
              </a:rPr>
              <a:t>les CLHD, guichet unique des problématiques d’habitat dégradé, instance pluridisciplinaire  au plus près des territoires.</a:t>
            </a:r>
          </a:p>
          <a:p>
            <a:pPr algn="just" fontAlgn="auto">
              <a:spcBef>
                <a:spcPts val="0"/>
              </a:spcBef>
              <a:spcAft>
                <a:spcPts val="0"/>
              </a:spcAft>
              <a:defRPr/>
            </a:pPr>
            <a:endParaRPr lang="fr-FR" sz="1600" b="1" dirty="0" smtClean="0">
              <a:solidFill>
                <a:schemeClr val="tx1">
                  <a:lumMod val="65000"/>
                  <a:lumOff val="35000"/>
                </a:schemeClr>
              </a:solidFill>
              <a:latin typeface="Arial" pitchFamily="34" charset="0"/>
              <a:cs typeface="Arial" pitchFamily="34" charset="0"/>
            </a:endParaRPr>
          </a:p>
          <a:p>
            <a:pPr algn="just" fontAlgn="auto">
              <a:spcBef>
                <a:spcPts val="0"/>
              </a:spcBef>
              <a:spcAft>
                <a:spcPts val="0"/>
              </a:spcAft>
              <a:defRPr/>
            </a:pPr>
            <a:endParaRPr lang="fr-FR" sz="1600" dirty="0">
              <a:solidFill>
                <a:schemeClr val="tx1">
                  <a:lumMod val="65000"/>
                  <a:lumOff val="35000"/>
                </a:schemeClr>
              </a:solidFill>
              <a:latin typeface="Arial" pitchFamily="34" charset="0"/>
              <a:cs typeface="Arial" pitchFamily="34" charset="0"/>
            </a:endParaRPr>
          </a:p>
          <a:p>
            <a:pPr algn="just" fontAlgn="auto">
              <a:spcBef>
                <a:spcPts val="0"/>
              </a:spcBef>
              <a:spcAft>
                <a:spcPts val="0"/>
              </a:spcAft>
              <a:defRPr/>
            </a:pPr>
            <a:endParaRPr lang="fr-FR" sz="1600" dirty="0">
              <a:solidFill>
                <a:schemeClr val="tx1">
                  <a:lumMod val="65000"/>
                  <a:lumOff val="35000"/>
                </a:schemeClr>
              </a:solidFill>
              <a:latin typeface="Arial" pitchFamily="34" charset="0"/>
              <a:cs typeface="Arial" pitchFamily="34" charset="0"/>
            </a:endParaRPr>
          </a:p>
          <a:p>
            <a:pPr algn="just" fontAlgn="auto">
              <a:spcBef>
                <a:spcPts val="0"/>
              </a:spcBef>
              <a:spcAft>
                <a:spcPts val="0"/>
              </a:spcAft>
              <a:defRPr/>
            </a:pPr>
            <a:endParaRPr lang="fr-FR" sz="1600" dirty="0">
              <a:solidFill>
                <a:schemeClr val="tx1">
                  <a:lumMod val="65000"/>
                  <a:lumOff val="35000"/>
                </a:schemeClr>
              </a:solidFill>
              <a:latin typeface="Arial" pitchFamily="34" charset="0"/>
              <a:cs typeface="Arial" pitchFamily="34" charset="0"/>
            </a:endParaRPr>
          </a:p>
        </p:txBody>
      </p:sp>
      <p:pic>
        <p:nvPicPr>
          <p:cNvPr id="8" name="Picture 3"/>
          <p:cNvPicPr>
            <a:picLocks noChangeAspect="1" noChangeArrowheads="1"/>
          </p:cNvPicPr>
          <p:nvPr/>
        </p:nvPicPr>
        <p:blipFill>
          <a:blip r:embed="rId6" cstate="print"/>
          <a:srcRect/>
          <a:stretch>
            <a:fillRect/>
          </a:stretch>
        </p:blipFill>
        <p:spPr bwMode="auto">
          <a:xfrm>
            <a:off x="4572000" y="4509120"/>
            <a:ext cx="3456383" cy="2016224"/>
          </a:xfrm>
          <a:prstGeom prst="rect">
            <a:avLst/>
          </a:prstGeom>
          <a:noFill/>
          <a:ln w="9525">
            <a:noFill/>
            <a:miter lim="800000"/>
            <a:headEnd/>
            <a:tailEnd/>
          </a:ln>
        </p:spPr>
      </p:pic>
      <p:sp>
        <p:nvSpPr>
          <p:cNvPr id="9" name="Espace réservé du numéro de diapositive 8"/>
          <p:cNvSpPr>
            <a:spLocks noGrp="1"/>
          </p:cNvSpPr>
          <p:nvPr>
            <p:ph type="sldNum" sz="quarter" idx="12"/>
          </p:nvPr>
        </p:nvSpPr>
        <p:spPr/>
        <p:txBody>
          <a:bodyPr/>
          <a:lstStyle/>
          <a:p>
            <a:fld id="{006E5707-FCD1-44F8-9DCA-6AAF99CF4B1E}" type="slidenum">
              <a:rPr lang="fr-FR" smtClean="0"/>
              <a:pPr/>
              <a:t>2</a:t>
            </a:fld>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t1"/>
          <p:cNvGraphicFramePr>
            <a:graphicFrameLocks noChangeAspect="1"/>
          </p:cNvGraphicFramePr>
          <p:nvPr/>
        </p:nvGraphicFramePr>
        <p:xfrm>
          <a:off x="250825" y="260350"/>
          <a:ext cx="1225550" cy="865188"/>
        </p:xfrm>
        <a:graphic>
          <a:graphicData uri="http://schemas.openxmlformats.org/presentationml/2006/ole">
            <p:oleObj spid="_x0000_s7170" name="Picture" r:id="rId3" imgW="1076400" imgH="628560" progId="Word.Picture.8">
              <p:embed/>
            </p:oleObj>
          </a:graphicData>
        </a:graphic>
      </p:graphicFrame>
      <p:sp>
        <p:nvSpPr>
          <p:cNvPr id="3" name="Rectangle 7"/>
          <p:cNvSpPr>
            <a:spLocks noChangeArrowheads="1"/>
          </p:cNvSpPr>
          <p:nvPr/>
        </p:nvSpPr>
        <p:spPr bwMode="auto">
          <a:xfrm>
            <a:off x="1547813" y="404813"/>
            <a:ext cx="5903912" cy="431800"/>
          </a:xfrm>
          <a:prstGeom prst="rect">
            <a:avLst/>
          </a:prstGeom>
          <a:gradFill rotWithShape="1">
            <a:gsLst>
              <a:gs pos="0">
                <a:srgbClr val="666699"/>
              </a:gs>
              <a:gs pos="100000">
                <a:srgbClr val="DDDDDD"/>
              </a:gs>
            </a:gsLst>
            <a:lin ang="0" scaled="1"/>
          </a:gradFill>
          <a:ln w="9525">
            <a:noFill/>
            <a:miter lim="800000"/>
            <a:headEnd/>
            <a:tailEnd/>
          </a:ln>
        </p:spPr>
        <p:txBody>
          <a:bodyPr wrap="none" anchor="ctr"/>
          <a:lstStyle/>
          <a:p>
            <a:endParaRPr lang="fr-FR">
              <a:latin typeface="Calibri" pitchFamily="34" charset="0"/>
            </a:endParaRPr>
          </a:p>
        </p:txBody>
      </p:sp>
      <p:pic>
        <p:nvPicPr>
          <p:cNvPr id="4" name="Image 3"/>
          <p:cNvPicPr>
            <a:picLocks noChangeAspect="1" noChangeArrowheads="1"/>
          </p:cNvPicPr>
          <p:nvPr/>
        </p:nvPicPr>
        <p:blipFill>
          <a:blip r:embed="rId4" cstate="print"/>
          <a:srcRect/>
          <a:stretch>
            <a:fillRect/>
          </a:stretch>
        </p:blipFill>
        <p:spPr bwMode="auto">
          <a:xfrm>
            <a:off x="7451725" y="260350"/>
            <a:ext cx="1692275" cy="865188"/>
          </a:xfrm>
          <a:prstGeom prst="rect">
            <a:avLst/>
          </a:prstGeom>
          <a:noFill/>
          <a:ln w="9525">
            <a:noFill/>
            <a:miter lim="800000"/>
            <a:headEnd/>
            <a:tailEnd/>
          </a:ln>
        </p:spPr>
      </p:pic>
      <p:sp>
        <p:nvSpPr>
          <p:cNvPr id="6" name="ZoneTexte 5"/>
          <p:cNvSpPr txBox="1"/>
          <p:nvPr/>
        </p:nvSpPr>
        <p:spPr>
          <a:xfrm>
            <a:off x="267677" y="1844824"/>
            <a:ext cx="8592417" cy="2308324"/>
          </a:xfrm>
          <a:prstGeom prst="rect">
            <a:avLst/>
          </a:prstGeom>
          <a:noFill/>
        </p:spPr>
        <p:txBody>
          <a:bodyPr wrap="none" rtlCol="0">
            <a:spAutoFit/>
          </a:bodyPr>
          <a:lstStyle/>
          <a:p>
            <a:pPr algn="just">
              <a:buFont typeface="Wingdings" pitchFamily="2" charset="2"/>
              <a:buChar char="Ø"/>
            </a:pPr>
            <a:r>
              <a:rPr lang="fr-FR" sz="1600" dirty="0" smtClean="0">
                <a:solidFill>
                  <a:schemeClr val="tx1">
                    <a:lumMod val="65000"/>
                    <a:lumOff val="35000"/>
                  </a:schemeClr>
                </a:solidFill>
                <a:latin typeface="Arial" pitchFamily="34" charset="0"/>
                <a:cs typeface="Arial" pitchFamily="34" charset="0"/>
              </a:rPr>
              <a:t> La gestion partenariale de ces situations est évidente, les acteurs du LHI souhaite la </a:t>
            </a:r>
          </a:p>
          <a:p>
            <a:pPr algn="just"/>
            <a:r>
              <a:rPr lang="fr-FR" sz="1600" dirty="0" smtClean="0">
                <a:solidFill>
                  <a:schemeClr val="tx1">
                    <a:lumMod val="65000"/>
                    <a:lumOff val="35000"/>
                  </a:schemeClr>
                </a:solidFill>
                <a:latin typeface="Arial" pitchFamily="34" charset="0"/>
                <a:cs typeface="Arial" pitchFamily="34" charset="0"/>
              </a:rPr>
              <a:t>    pérennisation de cette expérimentation. </a:t>
            </a:r>
          </a:p>
          <a:p>
            <a:pPr algn="just"/>
            <a:endParaRPr lang="fr-FR" sz="1600" dirty="0" smtClean="0">
              <a:solidFill>
                <a:schemeClr val="tx1">
                  <a:lumMod val="65000"/>
                  <a:lumOff val="35000"/>
                </a:schemeClr>
              </a:solidFill>
              <a:latin typeface="Arial" pitchFamily="34" charset="0"/>
              <a:cs typeface="Arial" pitchFamily="34" charset="0"/>
            </a:endParaRPr>
          </a:p>
          <a:p>
            <a:pPr algn="just">
              <a:buFont typeface="Wingdings" pitchFamily="2" charset="2"/>
              <a:buChar char="Ø"/>
            </a:pPr>
            <a:r>
              <a:rPr lang="fr-FR" sz="1600" dirty="0" smtClean="0">
                <a:solidFill>
                  <a:schemeClr val="tx1">
                    <a:lumMod val="65000"/>
                    <a:lumOff val="35000"/>
                  </a:schemeClr>
                </a:solidFill>
                <a:latin typeface="Arial" pitchFamily="34" charset="0"/>
                <a:cs typeface="Arial" pitchFamily="34" charset="0"/>
              </a:rPr>
              <a:t> Cet objectif doit s’articuler avec les travaux du Projet Territorial de Santé mental qui sont</a:t>
            </a:r>
          </a:p>
          <a:p>
            <a:pPr algn="just"/>
            <a:r>
              <a:rPr lang="fr-FR" sz="1600" dirty="0" smtClean="0">
                <a:solidFill>
                  <a:schemeClr val="tx1">
                    <a:lumMod val="65000"/>
                    <a:lumOff val="35000"/>
                  </a:schemeClr>
                </a:solidFill>
                <a:latin typeface="Arial" pitchFamily="34" charset="0"/>
                <a:cs typeface="Arial" pitchFamily="34" charset="0"/>
              </a:rPr>
              <a:t>    menés actuellement  ainsi qu’avec le nouveau projet d’établissement du NHM.</a:t>
            </a:r>
          </a:p>
          <a:p>
            <a:pPr algn="just"/>
            <a:endParaRPr lang="fr-FR" sz="1600" dirty="0" smtClean="0">
              <a:solidFill>
                <a:schemeClr val="tx1">
                  <a:lumMod val="65000"/>
                  <a:lumOff val="35000"/>
                </a:schemeClr>
              </a:solidFill>
              <a:latin typeface="Arial" pitchFamily="34" charset="0"/>
              <a:cs typeface="Arial" pitchFamily="34" charset="0"/>
            </a:endParaRPr>
          </a:p>
          <a:p>
            <a:pPr algn="just">
              <a:buFont typeface="Wingdings" pitchFamily="2" charset="2"/>
              <a:buChar char="Ø"/>
            </a:pPr>
            <a:r>
              <a:rPr lang="fr-FR" sz="1600" dirty="0" smtClean="0">
                <a:solidFill>
                  <a:schemeClr val="tx1">
                    <a:lumMod val="65000"/>
                    <a:lumOff val="35000"/>
                  </a:schemeClr>
                </a:solidFill>
                <a:latin typeface="Arial" pitchFamily="34" charset="0"/>
                <a:cs typeface="Arial" pitchFamily="34" charset="0"/>
              </a:rPr>
              <a:t> Ces situations  concernent principalement des personnes vieillissantes. Ce constat est un </a:t>
            </a:r>
          </a:p>
          <a:p>
            <a:pPr algn="just"/>
            <a:r>
              <a:rPr lang="fr-FR" sz="1600" dirty="0" smtClean="0">
                <a:solidFill>
                  <a:schemeClr val="tx1">
                    <a:lumMod val="65000"/>
                    <a:lumOff val="35000"/>
                  </a:schemeClr>
                </a:solidFill>
                <a:latin typeface="Arial" pitchFamily="34" charset="0"/>
                <a:cs typeface="Arial" pitchFamily="34" charset="0"/>
              </a:rPr>
              <a:t>    élément  nouveau qui devra être pris en compte dans les politiques publiques concernant</a:t>
            </a:r>
          </a:p>
          <a:p>
            <a:pPr algn="just"/>
            <a:r>
              <a:rPr lang="fr-FR" sz="1600" dirty="0" smtClean="0">
                <a:solidFill>
                  <a:schemeClr val="tx1">
                    <a:lumMod val="65000"/>
                    <a:lumOff val="35000"/>
                  </a:schemeClr>
                </a:solidFill>
                <a:latin typeface="Arial" pitchFamily="34" charset="0"/>
                <a:cs typeface="Arial" pitchFamily="34" charset="0"/>
              </a:rPr>
              <a:t>    le vieillissement de la population.</a:t>
            </a:r>
            <a:endParaRPr lang="fr-FR" sz="1600" dirty="0">
              <a:solidFill>
                <a:schemeClr val="tx1">
                  <a:lumMod val="65000"/>
                  <a:lumOff val="35000"/>
                </a:schemeClr>
              </a:solidFill>
              <a:latin typeface="Arial" pitchFamily="34" charset="0"/>
              <a:cs typeface="Arial" pitchFamily="34" charset="0"/>
            </a:endParaRPr>
          </a:p>
        </p:txBody>
      </p:sp>
      <p:sp>
        <p:nvSpPr>
          <p:cNvPr id="7" name="ZoneTexte 6"/>
          <p:cNvSpPr txBox="1"/>
          <p:nvPr/>
        </p:nvSpPr>
        <p:spPr>
          <a:xfrm>
            <a:off x="3563888" y="1124744"/>
            <a:ext cx="2254143" cy="461665"/>
          </a:xfrm>
          <a:prstGeom prst="rect">
            <a:avLst/>
          </a:prstGeom>
          <a:noFill/>
        </p:spPr>
        <p:txBody>
          <a:bodyPr wrap="none" rtlCol="0">
            <a:spAutoFit/>
          </a:bodyPr>
          <a:lstStyle/>
          <a:p>
            <a:r>
              <a:rPr lang="fr-FR" sz="2400" b="1" dirty="0" smtClean="0">
                <a:solidFill>
                  <a:schemeClr val="accent1">
                    <a:lumMod val="75000"/>
                  </a:schemeClr>
                </a:solidFill>
                <a:latin typeface="Arial" pitchFamily="34" charset="0"/>
                <a:cs typeface="Arial" pitchFamily="34" charset="0"/>
              </a:rPr>
              <a:t>CONCLUSION</a:t>
            </a:r>
            <a:endParaRPr lang="fr-FR" sz="2400" b="1" dirty="0">
              <a:solidFill>
                <a:schemeClr val="accent1">
                  <a:lumMod val="75000"/>
                </a:schemeClr>
              </a:solidFill>
              <a:latin typeface="Arial" pitchFamily="34" charset="0"/>
              <a:cs typeface="Arial" pitchFamily="34" charset="0"/>
            </a:endParaRPr>
          </a:p>
        </p:txBody>
      </p:sp>
      <p:sp>
        <p:nvSpPr>
          <p:cNvPr id="8" name="Espace réservé du numéro de diapositive 7"/>
          <p:cNvSpPr>
            <a:spLocks noGrp="1"/>
          </p:cNvSpPr>
          <p:nvPr>
            <p:ph type="sldNum" sz="quarter" idx="12"/>
          </p:nvPr>
        </p:nvSpPr>
        <p:spPr/>
        <p:txBody>
          <a:bodyPr/>
          <a:lstStyle/>
          <a:p>
            <a:fld id="{006E5707-FCD1-44F8-9DCA-6AAF99CF4B1E}" type="slidenum">
              <a:rPr lang="fr-FR" smtClean="0"/>
              <a:pPr/>
              <a:t>20</a:t>
            </a:fld>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t1"/>
          <p:cNvGraphicFramePr>
            <a:graphicFrameLocks noChangeAspect="1"/>
          </p:cNvGraphicFramePr>
          <p:nvPr/>
        </p:nvGraphicFramePr>
        <p:xfrm>
          <a:off x="250825" y="260350"/>
          <a:ext cx="1225550" cy="865188"/>
        </p:xfrm>
        <a:graphic>
          <a:graphicData uri="http://schemas.openxmlformats.org/presentationml/2006/ole">
            <p:oleObj spid="_x0000_s11266" name="Picture" r:id="rId3" imgW="1076400" imgH="628560" progId="Word.Picture.8">
              <p:embed/>
            </p:oleObj>
          </a:graphicData>
        </a:graphic>
      </p:graphicFrame>
      <p:sp>
        <p:nvSpPr>
          <p:cNvPr id="3" name="Rectangle 7"/>
          <p:cNvSpPr>
            <a:spLocks noChangeArrowheads="1"/>
          </p:cNvSpPr>
          <p:nvPr/>
        </p:nvSpPr>
        <p:spPr bwMode="auto">
          <a:xfrm>
            <a:off x="1547813" y="404813"/>
            <a:ext cx="5903912" cy="431800"/>
          </a:xfrm>
          <a:prstGeom prst="rect">
            <a:avLst/>
          </a:prstGeom>
          <a:gradFill rotWithShape="1">
            <a:gsLst>
              <a:gs pos="0">
                <a:srgbClr val="666699"/>
              </a:gs>
              <a:gs pos="100000">
                <a:srgbClr val="DDDDDD"/>
              </a:gs>
            </a:gsLst>
            <a:lin ang="0" scaled="1"/>
          </a:gradFill>
          <a:ln w="9525">
            <a:noFill/>
            <a:miter lim="800000"/>
            <a:headEnd/>
            <a:tailEnd/>
          </a:ln>
        </p:spPr>
        <p:txBody>
          <a:bodyPr wrap="none" anchor="ctr"/>
          <a:lstStyle/>
          <a:p>
            <a:endParaRPr lang="fr-FR">
              <a:latin typeface="Calibri" pitchFamily="34" charset="0"/>
            </a:endParaRPr>
          </a:p>
        </p:txBody>
      </p:sp>
      <p:pic>
        <p:nvPicPr>
          <p:cNvPr id="4" name="Image 3"/>
          <p:cNvPicPr>
            <a:picLocks noChangeAspect="1" noChangeArrowheads="1"/>
          </p:cNvPicPr>
          <p:nvPr/>
        </p:nvPicPr>
        <p:blipFill>
          <a:blip r:embed="rId4" cstate="print"/>
          <a:srcRect/>
          <a:stretch>
            <a:fillRect/>
          </a:stretch>
        </p:blipFill>
        <p:spPr bwMode="auto">
          <a:xfrm>
            <a:off x="7451725" y="260350"/>
            <a:ext cx="1692275" cy="865188"/>
          </a:xfrm>
          <a:prstGeom prst="rect">
            <a:avLst/>
          </a:prstGeom>
          <a:noFill/>
          <a:ln w="9525">
            <a:noFill/>
            <a:miter lim="800000"/>
            <a:headEnd/>
            <a:tailEnd/>
          </a:ln>
        </p:spPr>
      </p:pic>
      <p:sp>
        <p:nvSpPr>
          <p:cNvPr id="6" name="ZoneTexte 5"/>
          <p:cNvSpPr txBox="1"/>
          <p:nvPr/>
        </p:nvSpPr>
        <p:spPr>
          <a:xfrm>
            <a:off x="3275856" y="1124744"/>
            <a:ext cx="2935419" cy="461665"/>
          </a:xfrm>
          <a:prstGeom prst="rect">
            <a:avLst/>
          </a:prstGeom>
          <a:noFill/>
        </p:spPr>
        <p:txBody>
          <a:bodyPr wrap="none" rtlCol="0">
            <a:spAutoFit/>
          </a:bodyPr>
          <a:lstStyle/>
          <a:p>
            <a:r>
              <a:rPr lang="fr-FR" sz="2400" b="1" dirty="0" smtClean="0">
                <a:solidFill>
                  <a:schemeClr val="accent1">
                    <a:lumMod val="75000"/>
                  </a:schemeClr>
                </a:solidFill>
                <a:latin typeface="Arial" pitchFamily="34" charset="0"/>
                <a:cs typeface="Arial" pitchFamily="34" charset="0"/>
              </a:rPr>
              <a:t>Incurie dans l’Eure</a:t>
            </a:r>
            <a:endParaRPr lang="fr-FR" sz="2400" b="1" dirty="0">
              <a:solidFill>
                <a:schemeClr val="accent1">
                  <a:lumMod val="75000"/>
                </a:schemeClr>
              </a:solidFill>
              <a:latin typeface="Arial" pitchFamily="34" charset="0"/>
              <a:cs typeface="Arial" pitchFamily="34" charset="0"/>
            </a:endParaRPr>
          </a:p>
        </p:txBody>
      </p:sp>
      <p:sp>
        <p:nvSpPr>
          <p:cNvPr id="7" name="ZoneTexte 6"/>
          <p:cNvSpPr txBox="1"/>
          <p:nvPr/>
        </p:nvSpPr>
        <p:spPr>
          <a:xfrm>
            <a:off x="323528" y="1628800"/>
            <a:ext cx="8712968" cy="1231106"/>
          </a:xfrm>
          <a:prstGeom prst="rect">
            <a:avLst/>
          </a:prstGeom>
          <a:noFill/>
        </p:spPr>
        <p:txBody>
          <a:bodyPr wrap="square" rtlCol="0">
            <a:spAutoFit/>
          </a:bodyPr>
          <a:lstStyle/>
          <a:p>
            <a:pPr algn="just"/>
            <a:r>
              <a:rPr lang="fr-FR" b="1" dirty="0" smtClean="0">
                <a:solidFill>
                  <a:schemeClr val="tx1">
                    <a:lumMod val="65000"/>
                    <a:lumOff val="35000"/>
                  </a:schemeClr>
                </a:solidFill>
                <a:latin typeface="Arial" pitchFamily="34" charset="0"/>
                <a:cs typeface="Arial" pitchFamily="34" charset="0"/>
              </a:rPr>
              <a:t>Le constat :</a:t>
            </a:r>
          </a:p>
          <a:p>
            <a:pPr algn="just"/>
            <a:endParaRPr lang="fr-FR" sz="800" dirty="0" smtClean="0">
              <a:solidFill>
                <a:schemeClr val="tx1">
                  <a:lumMod val="65000"/>
                  <a:lumOff val="35000"/>
                </a:schemeClr>
              </a:solidFill>
              <a:latin typeface="Arial" pitchFamily="34" charset="0"/>
              <a:cs typeface="Arial" pitchFamily="34" charset="0"/>
            </a:endParaRPr>
          </a:p>
          <a:p>
            <a:pPr lvl="1" algn="just">
              <a:buFont typeface="Wingdings" pitchFamily="2" charset="2"/>
              <a:buChar char="Ø"/>
            </a:pPr>
            <a:r>
              <a:rPr lang="fr-FR" sz="1600" dirty="0" smtClean="0">
                <a:solidFill>
                  <a:schemeClr val="tx1">
                    <a:lumMod val="65000"/>
                    <a:lumOff val="35000"/>
                  </a:schemeClr>
                </a:solidFill>
                <a:latin typeface="Arial" pitchFamily="34" charset="0"/>
                <a:cs typeface="Arial" pitchFamily="34" charset="0"/>
              </a:rPr>
              <a:t>Des signalements en CLHD révélant des situations d’incurie toujours en progression,</a:t>
            </a:r>
            <a:endParaRPr lang="fr-FR" sz="1600" dirty="0">
              <a:solidFill>
                <a:schemeClr val="tx1">
                  <a:lumMod val="65000"/>
                  <a:lumOff val="35000"/>
                </a:schemeClr>
              </a:solidFill>
              <a:latin typeface="Arial" pitchFamily="34" charset="0"/>
              <a:cs typeface="Arial" pitchFamily="34" charset="0"/>
            </a:endParaRPr>
          </a:p>
          <a:p>
            <a:pPr lvl="1" algn="just">
              <a:buFont typeface="Wingdings" pitchFamily="2" charset="2"/>
              <a:buChar char="Ø"/>
            </a:pPr>
            <a:r>
              <a:rPr lang="fr-FR" sz="1600" dirty="0" smtClean="0">
                <a:solidFill>
                  <a:schemeClr val="tx1">
                    <a:lumMod val="65000"/>
                    <a:lumOff val="35000"/>
                  </a:schemeClr>
                </a:solidFill>
                <a:latin typeface="Arial" pitchFamily="34" charset="0"/>
                <a:cs typeface="Arial" pitchFamily="34" charset="0"/>
              </a:rPr>
              <a:t>Des situations complexes qu’un acteur unique ne peut pas traiter,</a:t>
            </a:r>
            <a:endParaRPr lang="fr-FR" sz="1600" dirty="0">
              <a:solidFill>
                <a:schemeClr val="tx1">
                  <a:lumMod val="65000"/>
                  <a:lumOff val="35000"/>
                </a:schemeClr>
              </a:solidFill>
              <a:latin typeface="Arial" pitchFamily="34" charset="0"/>
              <a:cs typeface="Arial" pitchFamily="34" charset="0"/>
            </a:endParaRPr>
          </a:p>
          <a:p>
            <a:pPr lvl="1" algn="just">
              <a:buFont typeface="Wingdings" pitchFamily="2" charset="2"/>
              <a:buChar char="Ø"/>
            </a:pPr>
            <a:r>
              <a:rPr lang="fr-FR" sz="1600" dirty="0" smtClean="0">
                <a:solidFill>
                  <a:schemeClr val="tx1">
                    <a:lumMod val="65000"/>
                    <a:lumOff val="35000"/>
                  </a:schemeClr>
                </a:solidFill>
                <a:latin typeface="Arial" pitchFamily="34" charset="0"/>
                <a:cs typeface="Arial" pitchFamily="34" charset="0"/>
              </a:rPr>
              <a:t>L’importance d’associer les acteurs de la santé.</a:t>
            </a:r>
          </a:p>
        </p:txBody>
      </p:sp>
      <p:sp>
        <p:nvSpPr>
          <p:cNvPr id="8" name="ZoneTexte 7"/>
          <p:cNvSpPr txBox="1"/>
          <p:nvPr/>
        </p:nvSpPr>
        <p:spPr>
          <a:xfrm>
            <a:off x="344752" y="2996952"/>
            <a:ext cx="4823756" cy="1261884"/>
          </a:xfrm>
          <a:prstGeom prst="rect">
            <a:avLst/>
          </a:prstGeom>
          <a:noFill/>
        </p:spPr>
        <p:txBody>
          <a:bodyPr wrap="none" rtlCol="0">
            <a:spAutoFit/>
          </a:bodyPr>
          <a:lstStyle/>
          <a:p>
            <a:pPr algn="just"/>
            <a:r>
              <a:rPr lang="fr-FR" b="1" dirty="0" smtClean="0">
                <a:solidFill>
                  <a:schemeClr val="tx1">
                    <a:lumMod val="65000"/>
                    <a:lumOff val="35000"/>
                  </a:schemeClr>
                </a:solidFill>
                <a:latin typeface="Arial" pitchFamily="34" charset="0"/>
                <a:cs typeface="Arial" pitchFamily="34" charset="0"/>
              </a:rPr>
              <a:t>Les clefs :</a:t>
            </a:r>
          </a:p>
          <a:p>
            <a:pPr algn="just"/>
            <a:endParaRPr lang="fr-FR" sz="800" dirty="0" smtClean="0">
              <a:solidFill>
                <a:schemeClr val="tx1">
                  <a:lumMod val="65000"/>
                  <a:lumOff val="35000"/>
                </a:schemeClr>
              </a:solidFill>
              <a:latin typeface="Arial" pitchFamily="34" charset="0"/>
              <a:cs typeface="Arial" pitchFamily="34" charset="0"/>
            </a:endParaRPr>
          </a:p>
          <a:p>
            <a:pPr lvl="1" algn="just">
              <a:buFont typeface="Wingdings" pitchFamily="2" charset="2"/>
              <a:buChar char="Ø"/>
            </a:pPr>
            <a:r>
              <a:rPr lang="fr-FR" sz="1600" dirty="0" smtClean="0">
                <a:solidFill>
                  <a:schemeClr val="tx1">
                    <a:lumMod val="65000"/>
                    <a:lumOff val="35000"/>
                  </a:schemeClr>
                </a:solidFill>
                <a:latin typeface="Arial" pitchFamily="34" charset="0"/>
                <a:cs typeface="Arial" pitchFamily="34" charset="0"/>
              </a:rPr>
              <a:t>S’appuyer sur le réseau partenarial existant,</a:t>
            </a:r>
          </a:p>
          <a:p>
            <a:pPr lvl="1" algn="just">
              <a:buFont typeface="Wingdings" pitchFamily="2" charset="2"/>
              <a:buChar char="Ø"/>
            </a:pPr>
            <a:r>
              <a:rPr lang="fr-FR" sz="1600" dirty="0" smtClean="0">
                <a:solidFill>
                  <a:schemeClr val="tx1">
                    <a:lumMod val="65000"/>
                    <a:lumOff val="35000"/>
                  </a:schemeClr>
                </a:solidFill>
                <a:latin typeface="Arial" pitchFamily="34" charset="0"/>
                <a:cs typeface="Arial" pitchFamily="34" charset="0"/>
              </a:rPr>
              <a:t>Créer du lien avec les acteurs de la santé.</a:t>
            </a:r>
          </a:p>
          <a:p>
            <a:pPr algn="just"/>
            <a:endParaRPr lang="fr-FR" dirty="0">
              <a:solidFill>
                <a:schemeClr val="tx1">
                  <a:lumMod val="65000"/>
                  <a:lumOff val="35000"/>
                </a:schemeClr>
              </a:solidFill>
              <a:latin typeface="Arial" pitchFamily="34" charset="0"/>
              <a:cs typeface="Arial" pitchFamily="34" charset="0"/>
            </a:endParaRPr>
          </a:p>
        </p:txBody>
      </p:sp>
      <p:sp>
        <p:nvSpPr>
          <p:cNvPr id="9" name="ZoneTexte 8"/>
          <p:cNvSpPr txBox="1"/>
          <p:nvPr/>
        </p:nvSpPr>
        <p:spPr>
          <a:xfrm>
            <a:off x="395279" y="4149080"/>
            <a:ext cx="8550739" cy="1231106"/>
          </a:xfrm>
          <a:prstGeom prst="rect">
            <a:avLst/>
          </a:prstGeom>
          <a:noFill/>
        </p:spPr>
        <p:txBody>
          <a:bodyPr wrap="none" rtlCol="0">
            <a:spAutoFit/>
          </a:bodyPr>
          <a:lstStyle/>
          <a:p>
            <a:pPr algn="just"/>
            <a:r>
              <a:rPr lang="fr-FR" b="1" dirty="0" smtClean="0">
                <a:solidFill>
                  <a:schemeClr val="tx1">
                    <a:lumMod val="65000"/>
                    <a:lumOff val="35000"/>
                  </a:schemeClr>
                </a:solidFill>
                <a:latin typeface="Arial" pitchFamily="34" charset="0"/>
                <a:cs typeface="Arial" pitchFamily="34" charset="0"/>
              </a:rPr>
              <a:t>2018/2019 :</a:t>
            </a:r>
          </a:p>
          <a:p>
            <a:pPr algn="just"/>
            <a:endParaRPr lang="fr-FR" sz="800" dirty="0" smtClean="0">
              <a:solidFill>
                <a:schemeClr val="tx1">
                  <a:lumMod val="65000"/>
                  <a:lumOff val="35000"/>
                </a:schemeClr>
              </a:solidFill>
              <a:latin typeface="Arial" pitchFamily="34" charset="0"/>
              <a:cs typeface="Arial" pitchFamily="34" charset="0"/>
            </a:endParaRPr>
          </a:p>
          <a:p>
            <a:pPr lvl="1" algn="just">
              <a:buFont typeface="Wingdings" pitchFamily="2" charset="2"/>
              <a:buChar char="Ø"/>
            </a:pPr>
            <a:r>
              <a:rPr lang="fr-FR" sz="1600" dirty="0" smtClean="0">
                <a:solidFill>
                  <a:schemeClr val="tx1">
                    <a:lumMod val="65000"/>
                    <a:lumOff val="35000"/>
                  </a:schemeClr>
                </a:solidFill>
                <a:latin typeface="Arial" pitchFamily="34" charset="0"/>
                <a:cs typeface="Arial" pitchFamily="34" charset="0"/>
              </a:rPr>
              <a:t>Un groupe de travail incurie constitué,</a:t>
            </a:r>
          </a:p>
          <a:p>
            <a:pPr lvl="1" algn="just">
              <a:buFont typeface="Wingdings" pitchFamily="2" charset="2"/>
              <a:buChar char="Ø"/>
            </a:pPr>
            <a:r>
              <a:rPr lang="fr-FR" sz="1600" dirty="0" smtClean="0">
                <a:solidFill>
                  <a:schemeClr val="tx1">
                    <a:lumMod val="65000"/>
                    <a:lumOff val="35000"/>
                  </a:schemeClr>
                </a:solidFill>
                <a:latin typeface="Arial" pitchFamily="34" charset="0"/>
                <a:cs typeface="Arial" pitchFamily="34" charset="0"/>
              </a:rPr>
              <a:t>Une phase expérimentale en cours associant des acteurs du médico-social, du social</a:t>
            </a:r>
          </a:p>
          <a:p>
            <a:pPr algn="just"/>
            <a:r>
              <a:rPr lang="fr-FR" sz="1600" dirty="0" smtClean="0">
                <a:solidFill>
                  <a:schemeClr val="tx1">
                    <a:lumMod val="65000"/>
                    <a:lumOff val="35000"/>
                  </a:schemeClr>
                </a:solidFill>
                <a:latin typeface="Arial" pitchFamily="34" charset="0"/>
                <a:cs typeface="Arial" pitchFamily="34" charset="0"/>
              </a:rPr>
              <a:t>           et du sanitaire.</a:t>
            </a:r>
            <a:endParaRPr lang="fr-FR" sz="1600" dirty="0">
              <a:solidFill>
                <a:schemeClr val="tx1">
                  <a:lumMod val="65000"/>
                  <a:lumOff val="35000"/>
                </a:schemeClr>
              </a:solidFill>
              <a:latin typeface="Arial" pitchFamily="34" charset="0"/>
              <a:cs typeface="Arial" pitchFamily="34" charset="0"/>
            </a:endParaRPr>
          </a:p>
        </p:txBody>
      </p:sp>
      <p:sp>
        <p:nvSpPr>
          <p:cNvPr id="12" name="ZoneTexte 11"/>
          <p:cNvSpPr txBox="1"/>
          <p:nvPr/>
        </p:nvSpPr>
        <p:spPr>
          <a:xfrm>
            <a:off x="467544" y="5445224"/>
            <a:ext cx="7975260" cy="984885"/>
          </a:xfrm>
          <a:prstGeom prst="rect">
            <a:avLst/>
          </a:prstGeom>
          <a:noFill/>
        </p:spPr>
        <p:txBody>
          <a:bodyPr wrap="none" rtlCol="0">
            <a:spAutoFit/>
          </a:bodyPr>
          <a:lstStyle/>
          <a:p>
            <a:pPr algn="just"/>
            <a:r>
              <a:rPr lang="fr-FR" b="1" dirty="0" smtClean="0">
                <a:solidFill>
                  <a:schemeClr val="tx1">
                    <a:lumMod val="65000"/>
                    <a:lumOff val="35000"/>
                  </a:schemeClr>
                </a:solidFill>
                <a:latin typeface="Arial" pitchFamily="34" charset="0"/>
                <a:cs typeface="Arial" pitchFamily="34" charset="0"/>
              </a:rPr>
              <a:t>Objectif :</a:t>
            </a:r>
          </a:p>
          <a:p>
            <a:pPr algn="just"/>
            <a:r>
              <a:rPr lang="fr-FR" sz="800" b="1" dirty="0" smtClean="0">
                <a:solidFill>
                  <a:schemeClr val="tx1">
                    <a:lumMod val="65000"/>
                    <a:lumOff val="35000"/>
                  </a:schemeClr>
                </a:solidFill>
                <a:latin typeface="Arial" pitchFamily="34" charset="0"/>
                <a:cs typeface="Arial" pitchFamily="34" charset="0"/>
              </a:rPr>
              <a:t> </a:t>
            </a:r>
          </a:p>
          <a:p>
            <a:pPr lvl="1" algn="just">
              <a:buFont typeface="Wingdings" pitchFamily="2" charset="2"/>
              <a:buChar char="Ø"/>
            </a:pPr>
            <a:r>
              <a:rPr lang="fr-FR" sz="1600" dirty="0" smtClean="0">
                <a:solidFill>
                  <a:schemeClr val="tx1">
                    <a:lumMod val="65000"/>
                    <a:lumOff val="35000"/>
                  </a:schemeClr>
                </a:solidFill>
                <a:latin typeface="Arial" pitchFamily="34" charset="0"/>
                <a:cs typeface="Arial" pitchFamily="34" charset="0"/>
              </a:rPr>
              <a:t>Définir et pérenniser un process reposant sur un réseau et pas uniquement sur</a:t>
            </a:r>
          </a:p>
          <a:p>
            <a:pPr lvl="1" algn="just"/>
            <a:r>
              <a:rPr lang="fr-FR" sz="1600" dirty="0" smtClean="0">
                <a:solidFill>
                  <a:schemeClr val="tx1">
                    <a:lumMod val="65000"/>
                    <a:lumOff val="35000"/>
                  </a:schemeClr>
                </a:solidFill>
                <a:latin typeface="Arial" pitchFamily="34" charset="0"/>
                <a:cs typeface="Arial" pitchFamily="34" charset="0"/>
              </a:rPr>
              <a:t>   la volonté de quelques acteurs.</a:t>
            </a:r>
            <a:endParaRPr lang="fr-FR" sz="1600" dirty="0">
              <a:solidFill>
                <a:schemeClr val="tx1">
                  <a:lumMod val="65000"/>
                  <a:lumOff val="35000"/>
                </a:schemeClr>
              </a:solidFill>
              <a:latin typeface="Arial" pitchFamily="34" charset="0"/>
              <a:cs typeface="Arial" pitchFamily="34" charset="0"/>
            </a:endParaRPr>
          </a:p>
        </p:txBody>
      </p:sp>
      <p:sp>
        <p:nvSpPr>
          <p:cNvPr id="13" name="Espace réservé du numéro de diapositive 12"/>
          <p:cNvSpPr>
            <a:spLocks noGrp="1"/>
          </p:cNvSpPr>
          <p:nvPr>
            <p:ph type="sldNum" sz="quarter" idx="12"/>
          </p:nvPr>
        </p:nvSpPr>
        <p:spPr/>
        <p:txBody>
          <a:bodyPr/>
          <a:lstStyle/>
          <a:p>
            <a:fld id="{006E5707-FCD1-44F8-9DCA-6AAF99CF4B1E}" type="slidenum">
              <a:rPr lang="fr-FR" smtClean="0"/>
              <a:pPr/>
              <a:t>3</a:t>
            </a:fld>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t1"/>
          <p:cNvGraphicFramePr>
            <a:graphicFrameLocks noChangeAspect="1"/>
          </p:cNvGraphicFramePr>
          <p:nvPr/>
        </p:nvGraphicFramePr>
        <p:xfrm>
          <a:off x="250825" y="260350"/>
          <a:ext cx="1225550" cy="865188"/>
        </p:xfrm>
        <a:graphic>
          <a:graphicData uri="http://schemas.openxmlformats.org/presentationml/2006/ole">
            <p:oleObj spid="_x0000_s9218" name="Picture" r:id="rId3" imgW="1076400" imgH="628560" progId="Word.Picture.8">
              <p:embed/>
            </p:oleObj>
          </a:graphicData>
        </a:graphic>
      </p:graphicFrame>
      <p:sp>
        <p:nvSpPr>
          <p:cNvPr id="3" name="Rectangle 7"/>
          <p:cNvSpPr>
            <a:spLocks noChangeArrowheads="1"/>
          </p:cNvSpPr>
          <p:nvPr/>
        </p:nvSpPr>
        <p:spPr bwMode="auto">
          <a:xfrm>
            <a:off x="1547813" y="404813"/>
            <a:ext cx="5903912" cy="431800"/>
          </a:xfrm>
          <a:prstGeom prst="rect">
            <a:avLst/>
          </a:prstGeom>
          <a:gradFill rotWithShape="1">
            <a:gsLst>
              <a:gs pos="0">
                <a:srgbClr val="666699"/>
              </a:gs>
              <a:gs pos="100000">
                <a:srgbClr val="DDDDDD"/>
              </a:gs>
            </a:gsLst>
            <a:lin ang="0" scaled="1"/>
          </a:gradFill>
          <a:ln w="9525">
            <a:noFill/>
            <a:miter lim="800000"/>
            <a:headEnd/>
            <a:tailEnd/>
          </a:ln>
        </p:spPr>
        <p:txBody>
          <a:bodyPr wrap="none" anchor="ctr"/>
          <a:lstStyle/>
          <a:p>
            <a:endParaRPr lang="fr-FR">
              <a:latin typeface="Calibri" pitchFamily="34" charset="0"/>
            </a:endParaRPr>
          </a:p>
        </p:txBody>
      </p:sp>
      <p:pic>
        <p:nvPicPr>
          <p:cNvPr id="4" name="Image 3"/>
          <p:cNvPicPr>
            <a:picLocks noChangeAspect="1" noChangeArrowheads="1"/>
          </p:cNvPicPr>
          <p:nvPr/>
        </p:nvPicPr>
        <p:blipFill>
          <a:blip r:embed="rId4" cstate="print"/>
          <a:srcRect/>
          <a:stretch>
            <a:fillRect/>
          </a:stretch>
        </p:blipFill>
        <p:spPr bwMode="auto">
          <a:xfrm>
            <a:off x="7451725" y="260350"/>
            <a:ext cx="1692275" cy="865188"/>
          </a:xfrm>
          <a:prstGeom prst="rect">
            <a:avLst/>
          </a:prstGeom>
          <a:noFill/>
          <a:ln w="9525">
            <a:noFill/>
            <a:miter lim="800000"/>
            <a:headEnd/>
            <a:tailEnd/>
          </a:ln>
        </p:spPr>
      </p:pic>
      <p:sp>
        <p:nvSpPr>
          <p:cNvPr id="6" name="ZoneTexte 5"/>
          <p:cNvSpPr txBox="1"/>
          <p:nvPr/>
        </p:nvSpPr>
        <p:spPr>
          <a:xfrm>
            <a:off x="1619672" y="2780928"/>
            <a:ext cx="5777544" cy="523220"/>
          </a:xfrm>
          <a:prstGeom prst="rect">
            <a:avLst/>
          </a:prstGeom>
          <a:noFill/>
        </p:spPr>
        <p:txBody>
          <a:bodyPr wrap="none" rtlCol="0">
            <a:spAutoFit/>
          </a:bodyPr>
          <a:lstStyle/>
          <a:p>
            <a:r>
              <a:rPr lang="fr-FR" sz="2800" b="1" dirty="0" smtClean="0">
                <a:solidFill>
                  <a:schemeClr val="accent1">
                    <a:lumMod val="75000"/>
                  </a:schemeClr>
                </a:solidFill>
                <a:latin typeface="Arial" pitchFamily="34" charset="0"/>
                <a:cs typeface="Arial" pitchFamily="34" charset="0"/>
              </a:rPr>
              <a:t>Exemples de situations d’incurie</a:t>
            </a:r>
            <a:endParaRPr lang="fr-FR" sz="2800" b="1" dirty="0">
              <a:solidFill>
                <a:schemeClr val="accent1">
                  <a:lumMod val="75000"/>
                </a:schemeClr>
              </a:solidFill>
              <a:latin typeface="Arial" pitchFamily="34" charset="0"/>
              <a:cs typeface="Arial" pitchFamily="34" charset="0"/>
            </a:endParaRPr>
          </a:p>
        </p:txBody>
      </p:sp>
      <p:sp>
        <p:nvSpPr>
          <p:cNvPr id="7" name="Espace réservé du numéro de diapositive 6"/>
          <p:cNvSpPr>
            <a:spLocks noGrp="1"/>
          </p:cNvSpPr>
          <p:nvPr>
            <p:ph type="sldNum" sz="quarter" idx="12"/>
          </p:nvPr>
        </p:nvSpPr>
        <p:spPr/>
        <p:txBody>
          <a:bodyPr/>
          <a:lstStyle/>
          <a:p>
            <a:fld id="{006E5707-FCD1-44F8-9DCA-6AAF99CF4B1E}" type="slidenum">
              <a:rPr lang="fr-FR" smtClean="0"/>
              <a:pPr/>
              <a:t>4</a:t>
            </a:fld>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DSP-DIRECTION-SANTE-PUBLIQUE\DSP-SANTE-ENVIRONNEMENT\UD-27\ENVINT-HABITAT\04 - HABITAT DEGRADE\INCURIE\DOSSIERS\ALIZAY\Photos 7, rue du 11 novembre\visite 19 février 2018\DSCN6634.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79712" y="2060848"/>
            <a:ext cx="5076056" cy="380704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ZoneTexte 4"/>
          <p:cNvSpPr txBox="1"/>
          <p:nvPr/>
        </p:nvSpPr>
        <p:spPr>
          <a:xfrm>
            <a:off x="1691680" y="1268760"/>
            <a:ext cx="5755102" cy="523220"/>
          </a:xfrm>
          <a:prstGeom prst="rect">
            <a:avLst/>
          </a:prstGeom>
          <a:noFill/>
        </p:spPr>
        <p:txBody>
          <a:bodyPr wrap="none" rtlCol="0">
            <a:spAutoFit/>
          </a:bodyPr>
          <a:lstStyle/>
          <a:p>
            <a:r>
              <a:rPr lang="fr-FR" sz="2800" b="1" dirty="0" smtClean="0">
                <a:solidFill>
                  <a:schemeClr val="accent1">
                    <a:lumMod val="75000"/>
                  </a:schemeClr>
                </a:solidFill>
                <a:latin typeface="Arial" panose="020B0604020202020204" pitchFamily="34" charset="0"/>
                <a:cs typeface="Arial" panose="020B0604020202020204" pitchFamily="34" charset="0"/>
              </a:rPr>
              <a:t>Situation d’incurie de Madame Q</a:t>
            </a:r>
            <a:endParaRPr lang="fr-FR" sz="2800" b="1"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22530" name="Objet1"/>
          <p:cNvGraphicFramePr>
            <a:graphicFrameLocks noChangeAspect="1"/>
          </p:cNvGraphicFramePr>
          <p:nvPr/>
        </p:nvGraphicFramePr>
        <p:xfrm>
          <a:off x="250825" y="260350"/>
          <a:ext cx="1225550" cy="865188"/>
        </p:xfrm>
        <a:graphic>
          <a:graphicData uri="http://schemas.openxmlformats.org/presentationml/2006/ole">
            <p:oleObj spid="_x0000_s22530" name="Picture" r:id="rId4" imgW="1076400" imgH="628560" progId="Word.Picture.8">
              <p:embed/>
            </p:oleObj>
          </a:graphicData>
        </a:graphic>
      </p:graphicFrame>
      <p:sp>
        <p:nvSpPr>
          <p:cNvPr id="6" name="Rectangle 7"/>
          <p:cNvSpPr>
            <a:spLocks noChangeArrowheads="1"/>
          </p:cNvSpPr>
          <p:nvPr/>
        </p:nvSpPr>
        <p:spPr bwMode="auto">
          <a:xfrm>
            <a:off x="1547813" y="404813"/>
            <a:ext cx="5903912" cy="431800"/>
          </a:xfrm>
          <a:prstGeom prst="rect">
            <a:avLst/>
          </a:prstGeom>
          <a:gradFill rotWithShape="1">
            <a:gsLst>
              <a:gs pos="0">
                <a:srgbClr val="666699"/>
              </a:gs>
              <a:gs pos="100000">
                <a:srgbClr val="DDDDDD"/>
              </a:gs>
            </a:gsLst>
            <a:lin ang="0" scaled="1"/>
          </a:gradFill>
          <a:ln w="9525">
            <a:noFill/>
            <a:miter lim="800000"/>
            <a:headEnd/>
            <a:tailEnd/>
          </a:ln>
        </p:spPr>
        <p:txBody>
          <a:bodyPr wrap="none" anchor="ctr"/>
          <a:lstStyle/>
          <a:p>
            <a:endParaRPr lang="fr-FR">
              <a:latin typeface="Calibri" pitchFamily="34" charset="0"/>
            </a:endParaRPr>
          </a:p>
        </p:txBody>
      </p:sp>
      <p:pic>
        <p:nvPicPr>
          <p:cNvPr id="7" name="Image 6"/>
          <p:cNvPicPr>
            <a:picLocks noChangeAspect="1" noChangeArrowheads="1"/>
          </p:cNvPicPr>
          <p:nvPr/>
        </p:nvPicPr>
        <p:blipFill>
          <a:blip r:embed="rId5" cstate="print"/>
          <a:srcRect/>
          <a:stretch>
            <a:fillRect/>
          </a:stretch>
        </p:blipFill>
        <p:spPr bwMode="auto">
          <a:xfrm>
            <a:off x="7451725" y="260350"/>
            <a:ext cx="1692275" cy="865188"/>
          </a:xfrm>
          <a:prstGeom prst="rect">
            <a:avLst/>
          </a:prstGeom>
          <a:noFill/>
          <a:ln w="9525">
            <a:noFill/>
            <a:miter lim="800000"/>
            <a:headEnd/>
            <a:tailEnd/>
          </a:ln>
        </p:spPr>
      </p:pic>
      <p:sp>
        <p:nvSpPr>
          <p:cNvPr id="8" name="Espace réservé du numéro de diapositive 7"/>
          <p:cNvSpPr>
            <a:spLocks noGrp="1"/>
          </p:cNvSpPr>
          <p:nvPr>
            <p:ph type="sldNum" sz="quarter" idx="12"/>
          </p:nvPr>
        </p:nvSpPr>
        <p:spPr/>
        <p:txBody>
          <a:bodyPr/>
          <a:lstStyle/>
          <a:p>
            <a:fld id="{006E5707-FCD1-44F8-9DCA-6AAF99CF4B1E}" type="slidenum">
              <a:rPr lang="fr-FR" smtClean="0"/>
              <a:pPr/>
              <a:t>5</a:t>
            </a:fld>
            <a:endParaRPr lang="fr-FR"/>
          </a:p>
        </p:txBody>
      </p:sp>
    </p:spTree>
    <p:extLst>
      <p:ext uri="{BB962C8B-B14F-4D97-AF65-F5344CB8AC3E}">
        <p14:creationId xmlns="" xmlns:p14="http://schemas.microsoft.com/office/powerpoint/2010/main" val="3520246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484784"/>
            <a:ext cx="8352928" cy="4320480"/>
          </a:xfrm>
        </p:spPr>
        <p:txBody>
          <a:bodyPr>
            <a:noAutofit/>
          </a:bodyPr>
          <a:lstStyle/>
          <a:p>
            <a:pPr algn="just"/>
            <a:r>
              <a:rPr lang="fr-FR" sz="1600" dirty="0" smtClean="0">
                <a:solidFill>
                  <a:schemeClr val="tx1">
                    <a:lumMod val="65000"/>
                    <a:lumOff val="35000"/>
                  </a:schemeClr>
                </a:solidFill>
                <a:latin typeface="Arial" panose="020B0604020202020204" pitchFamily="34" charset="0"/>
                <a:cs typeface="Arial" panose="020B0604020202020204" pitchFamily="34" charset="0"/>
              </a:rPr>
              <a:t>Mme a vécu une vingtaine d’années avec son conjoint dans le logement en question, situé au cœur d’un lotissement.</a:t>
            </a:r>
          </a:p>
          <a:p>
            <a:pPr algn="just">
              <a:buNone/>
            </a:pPr>
            <a:endParaRPr lang="fr-FR" sz="800" dirty="0" smtClean="0">
              <a:solidFill>
                <a:schemeClr val="tx1">
                  <a:lumMod val="65000"/>
                  <a:lumOff val="35000"/>
                </a:schemeClr>
              </a:solidFill>
              <a:latin typeface="Arial" panose="020B0604020202020204" pitchFamily="34" charset="0"/>
              <a:cs typeface="Arial" panose="020B0604020202020204" pitchFamily="34" charset="0"/>
            </a:endParaRPr>
          </a:p>
          <a:p>
            <a:pPr algn="just"/>
            <a:r>
              <a:rPr lang="fr-FR" sz="1600" dirty="0" smtClean="0">
                <a:solidFill>
                  <a:schemeClr val="tx1">
                    <a:lumMod val="65000"/>
                    <a:lumOff val="35000"/>
                  </a:schemeClr>
                </a:solidFill>
                <a:latin typeface="Arial" panose="020B0604020202020204" pitchFamily="34" charset="0"/>
                <a:cs typeface="Arial" panose="020B0604020202020204" pitchFamily="34" charset="0"/>
              </a:rPr>
              <a:t>Ce dernier lui en a laissé l’usufruit à son décès.</a:t>
            </a:r>
          </a:p>
          <a:p>
            <a:pPr algn="just">
              <a:buNone/>
            </a:pPr>
            <a:endParaRPr lang="fr-FR" sz="800" dirty="0" smtClean="0">
              <a:solidFill>
                <a:schemeClr val="tx1">
                  <a:lumMod val="65000"/>
                  <a:lumOff val="35000"/>
                </a:schemeClr>
              </a:solidFill>
              <a:latin typeface="Arial" panose="020B0604020202020204" pitchFamily="34" charset="0"/>
              <a:cs typeface="Arial" panose="020B0604020202020204" pitchFamily="34" charset="0"/>
            </a:endParaRPr>
          </a:p>
          <a:p>
            <a:pPr algn="just"/>
            <a:r>
              <a:rPr lang="fr-FR" sz="1600" dirty="0" smtClean="0">
                <a:solidFill>
                  <a:schemeClr val="tx1">
                    <a:lumMod val="65000"/>
                    <a:lumOff val="35000"/>
                  </a:schemeClr>
                </a:solidFill>
                <a:latin typeface="Arial" panose="020B0604020202020204" pitchFamily="34" charset="0"/>
                <a:cs typeface="Arial" panose="020B0604020202020204" pitchFamily="34" charset="0"/>
              </a:rPr>
              <a:t>Au vu de l’état de la maison, Mme s’est installée dans une caravane installée depuis 4 ans sur le terrain. Mme pénètre dans le logement pour y faire sa toilette et y nourrir ses chats et son chien. Les WC sont situés dans un cabanon installé dans la cour.</a:t>
            </a:r>
          </a:p>
          <a:p>
            <a:pPr algn="just">
              <a:buNone/>
            </a:pPr>
            <a:endParaRPr lang="fr-FR" sz="800" dirty="0" smtClean="0">
              <a:solidFill>
                <a:schemeClr val="tx1">
                  <a:lumMod val="65000"/>
                  <a:lumOff val="35000"/>
                </a:schemeClr>
              </a:solidFill>
              <a:latin typeface="Arial" panose="020B0604020202020204" pitchFamily="34" charset="0"/>
              <a:cs typeface="Arial" panose="020B0604020202020204" pitchFamily="34" charset="0"/>
            </a:endParaRPr>
          </a:p>
          <a:p>
            <a:pPr algn="just"/>
            <a:r>
              <a:rPr lang="fr-FR" sz="1600" b="1" dirty="0" smtClean="0">
                <a:solidFill>
                  <a:schemeClr val="tx1">
                    <a:lumMod val="65000"/>
                    <a:lumOff val="35000"/>
                  </a:schemeClr>
                </a:solidFill>
                <a:latin typeface="Arial" panose="020B0604020202020204" pitchFamily="34" charset="0"/>
                <a:cs typeface="Arial" panose="020B0604020202020204" pitchFamily="34" charset="0"/>
              </a:rPr>
              <a:t>Dès 2015, </a:t>
            </a:r>
            <a:r>
              <a:rPr lang="fr-FR" sz="1600" dirty="0" smtClean="0">
                <a:solidFill>
                  <a:schemeClr val="tx1">
                    <a:lumMod val="65000"/>
                    <a:lumOff val="35000"/>
                  </a:schemeClr>
                </a:solidFill>
                <a:latin typeface="Arial" panose="020B0604020202020204" pitchFamily="34" charset="0"/>
                <a:cs typeface="Arial" panose="020B0604020202020204" pitchFamily="34" charset="0"/>
              </a:rPr>
              <a:t>la mairie préoccupée par l’état du logement avait sollicité la communauté d’agglomération dans le cadre du Programme d’Intérêt Général (PIG) pour le montage d’un dossier de demande de subvention de l’ANAH.</a:t>
            </a:r>
          </a:p>
          <a:p>
            <a:pPr algn="just">
              <a:buNone/>
            </a:pPr>
            <a:endParaRPr lang="fr-FR" sz="800" dirty="0" smtClean="0">
              <a:solidFill>
                <a:schemeClr val="tx1">
                  <a:lumMod val="65000"/>
                  <a:lumOff val="35000"/>
                </a:schemeClr>
              </a:solidFill>
              <a:latin typeface="Arial" panose="020B0604020202020204" pitchFamily="34" charset="0"/>
              <a:cs typeface="Arial" panose="020B0604020202020204" pitchFamily="34" charset="0"/>
            </a:endParaRPr>
          </a:p>
          <a:p>
            <a:pPr algn="just"/>
            <a:r>
              <a:rPr lang="fr-FR" sz="1600" dirty="0" smtClean="0">
                <a:solidFill>
                  <a:schemeClr val="tx1">
                    <a:lumMod val="65000"/>
                    <a:lumOff val="35000"/>
                  </a:schemeClr>
                </a:solidFill>
                <a:latin typeface="Arial" panose="020B0604020202020204" pitchFamily="34" charset="0"/>
                <a:cs typeface="Arial" panose="020B0604020202020204" pitchFamily="34" charset="0"/>
              </a:rPr>
              <a:t>Le coût estimé des travaux de 73000 € laissait un reste à charge de 23000 € non supportable financièrement par Madame et les 3 nus propriétaires (</a:t>
            </a:r>
            <a:r>
              <a:rPr lang="fr-FR" sz="1600" i="1" dirty="0" smtClean="0">
                <a:solidFill>
                  <a:schemeClr val="tx1">
                    <a:lumMod val="65000"/>
                    <a:lumOff val="35000"/>
                  </a:schemeClr>
                </a:solidFill>
                <a:latin typeface="Arial" panose="020B0604020202020204" pitchFamily="34" charset="0"/>
                <a:cs typeface="Arial" panose="020B0604020202020204" pitchFamily="34" charset="0"/>
              </a:rPr>
              <a:t>2 enfants de Monsieur et un fils de Madame et Monsieur).</a:t>
            </a:r>
          </a:p>
          <a:p>
            <a:pPr algn="just">
              <a:buNone/>
            </a:pPr>
            <a:endParaRPr lang="fr-FR" sz="800" i="1" dirty="0" smtClean="0">
              <a:solidFill>
                <a:schemeClr val="tx1">
                  <a:lumMod val="65000"/>
                  <a:lumOff val="35000"/>
                </a:schemeClr>
              </a:solidFill>
              <a:latin typeface="Arial" panose="020B0604020202020204" pitchFamily="34" charset="0"/>
              <a:cs typeface="Arial" panose="020B0604020202020204" pitchFamily="34" charset="0"/>
            </a:endParaRPr>
          </a:p>
          <a:p>
            <a:pPr algn="just"/>
            <a:r>
              <a:rPr lang="fr-FR" sz="1600" dirty="0" smtClean="0">
                <a:solidFill>
                  <a:schemeClr val="tx1">
                    <a:lumMod val="65000"/>
                    <a:lumOff val="35000"/>
                  </a:schemeClr>
                </a:solidFill>
                <a:latin typeface="Arial" panose="020B0604020202020204" pitchFamily="34" charset="0"/>
                <a:cs typeface="Arial" panose="020B0604020202020204" pitchFamily="34" charset="0"/>
              </a:rPr>
              <a:t>La Mairie a rencontré à plusieurs reprises Madame pour lui proposer des solutions de relogement toujours refusées.</a:t>
            </a:r>
          </a:p>
          <a:p>
            <a:pPr algn="just">
              <a:buNone/>
            </a:pPr>
            <a:endParaRPr lang="fr-FR" sz="800" dirty="0" smtClean="0">
              <a:solidFill>
                <a:schemeClr val="tx1">
                  <a:lumMod val="65000"/>
                  <a:lumOff val="35000"/>
                </a:schemeClr>
              </a:solidFill>
              <a:latin typeface="Arial" panose="020B0604020202020204" pitchFamily="34" charset="0"/>
              <a:cs typeface="Arial" panose="020B0604020202020204" pitchFamily="34" charset="0"/>
            </a:endParaRPr>
          </a:p>
          <a:p>
            <a:pPr algn="just"/>
            <a:r>
              <a:rPr lang="fr-FR" sz="1600" dirty="0" smtClean="0">
                <a:solidFill>
                  <a:schemeClr val="tx1">
                    <a:lumMod val="65000"/>
                    <a:lumOff val="35000"/>
                  </a:schemeClr>
                </a:solidFill>
                <a:latin typeface="Arial" panose="020B0604020202020204" pitchFamily="34" charset="0"/>
                <a:cs typeface="Arial" panose="020B0604020202020204" pitchFamily="34" charset="0"/>
              </a:rPr>
              <a:t>Cette situation est évoquée au CLHD en date du </a:t>
            </a:r>
            <a:r>
              <a:rPr lang="fr-FR" sz="1600" b="1" dirty="0" smtClean="0">
                <a:solidFill>
                  <a:schemeClr val="tx1">
                    <a:lumMod val="65000"/>
                    <a:lumOff val="35000"/>
                  </a:schemeClr>
                </a:solidFill>
                <a:latin typeface="Arial" panose="020B0604020202020204" pitchFamily="34" charset="0"/>
                <a:cs typeface="Arial" panose="020B0604020202020204" pitchFamily="34" charset="0"/>
              </a:rPr>
              <a:t>20 juin 2018.</a:t>
            </a:r>
          </a:p>
        </p:txBody>
      </p:sp>
      <p:graphicFrame>
        <p:nvGraphicFramePr>
          <p:cNvPr id="23555" name="Objet1"/>
          <p:cNvGraphicFramePr>
            <a:graphicFrameLocks noChangeAspect="1"/>
          </p:cNvGraphicFramePr>
          <p:nvPr/>
        </p:nvGraphicFramePr>
        <p:xfrm>
          <a:off x="250825" y="260350"/>
          <a:ext cx="1225550" cy="865188"/>
        </p:xfrm>
        <a:graphic>
          <a:graphicData uri="http://schemas.openxmlformats.org/presentationml/2006/ole">
            <p:oleObj spid="_x0000_s23555" name="Picture" r:id="rId3" imgW="1076400" imgH="628560" progId="Word.Picture.8">
              <p:embed/>
            </p:oleObj>
          </a:graphicData>
        </a:graphic>
      </p:graphicFrame>
      <p:sp>
        <p:nvSpPr>
          <p:cNvPr id="5" name="Rectangle 7"/>
          <p:cNvSpPr>
            <a:spLocks noChangeArrowheads="1"/>
          </p:cNvSpPr>
          <p:nvPr/>
        </p:nvSpPr>
        <p:spPr bwMode="auto">
          <a:xfrm>
            <a:off x="1547813" y="404813"/>
            <a:ext cx="5903912" cy="431800"/>
          </a:xfrm>
          <a:prstGeom prst="rect">
            <a:avLst/>
          </a:prstGeom>
          <a:gradFill rotWithShape="1">
            <a:gsLst>
              <a:gs pos="0">
                <a:srgbClr val="666699"/>
              </a:gs>
              <a:gs pos="100000">
                <a:srgbClr val="DDDDDD"/>
              </a:gs>
            </a:gsLst>
            <a:lin ang="0" scaled="1"/>
          </a:gradFill>
          <a:ln w="9525">
            <a:noFill/>
            <a:miter lim="800000"/>
            <a:headEnd/>
            <a:tailEnd/>
          </a:ln>
        </p:spPr>
        <p:txBody>
          <a:bodyPr wrap="none" anchor="ctr"/>
          <a:lstStyle/>
          <a:p>
            <a:endParaRPr lang="fr-FR">
              <a:latin typeface="Calibri" pitchFamily="34" charset="0"/>
            </a:endParaRPr>
          </a:p>
        </p:txBody>
      </p:sp>
      <p:pic>
        <p:nvPicPr>
          <p:cNvPr id="6" name="Image 5"/>
          <p:cNvPicPr>
            <a:picLocks noChangeAspect="1" noChangeArrowheads="1"/>
          </p:cNvPicPr>
          <p:nvPr/>
        </p:nvPicPr>
        <p:blipFill>
          <a:blip r:embed="rId4" cstate="print"/>
          <a:srcRect/>
          <a:stretch>
            <a:fillRect/>
          </a:stretch>
        </p:blipFill>
        <p:spPr bwMode="auto">
          <a:xfrm>
            <a:off x="7451725" y="260350"/>
            <a:ext cx="1692275" cy="865188"/>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fld id="{006E5707-FCD1-44F8-9DCA-6AAF99CF4B1E}" type="slidenum">
              <a:rPr lang="fr-FR" smtClean="0"/>
              <a:pPr/>
              <a:t>6</a:t>
            </a:fld>
            <a:endParaRPr lang="fr-FR" dirty="0"/>
          </a:p>
        </p:txBody>
      </p:sp>
    </p:spTree>
    <p:extLst>
      <p:ext uri="{BB962C8B-B14F-4D97-AF65-F5344CB8AC3E}">
        <p14:creationId xmlns="" xmlns:p14="http://schemas.microsoft.com/office/powerpoint/2010/main" val="1082832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just"/>
            <a:r>
              <a:rPr lang="fr-FR" sz="1600" b="1" dirty="0" smtClean="0">
                <a:solidFill>
                  <a:schemeClr val="tx1">
                    <a:lumMod val="65000"/>
                    <a:lumOff val="35000"/>
                  </a:schemeClr>
                </a:solidFill>
                <a:latin typeface="Arial" panose="020B0604020202020204" pitchFamily="34" charset="0"/>
                <a:cs typeface="Arial" panose="020B0604020202020204" pitchFamily="34" charset="0"/>
              </a:rPr>
              <a:t>Au cours du CLHD du 20 juin 2018</a:t>
            </a:r>
            <a:r>
              <a:rPr lang="fr-FR" sz="1600" dirty="0" smtClean="0">
                <a:solidFill>
                  <a:schemeClr val="tx1">
                    <a:lumMod val="65000"/>
                    <a:lumOff val="35000"/>
                  </a:schemeClr>
                </a:solidFill>
                <a:latin typeface="Arial" panose="020B0604020202020204" pitchFamily="34" charset="0"/>
                <a:cs typeface="Arial" panose="020B0604020202020204" pitchFamily="34" charset="0"/>
              </a:rPr>
              <a:t>, les partenaires se sont entendus sur :</a:t>
            </a:r>
          </a:p>
          <a:p>
            <a:pPr marL="0" indent="0" algn="just">
              <a:buNone/>
            </a:pPr>
            <a:endParaRPr lang="fr-FR" sz="800" dirty="0" smtClean="0">
              <a:solidFill>
                <a:schemeClr val="tx1">
                  <a:lumMod val="65000"/>
                  <a:lumOff val="35000"/>
                </a:schemeClr>
              </a:solidFill>
              <a:latin typeface="Arial" panose="020B0604020202020204" pitchFamily="34" charset="0"/>
              <a:cs typeface="Arial" panose="020B0604020202020204" pitchFamily="34" charset="0"/>
            </a:endParaRPr>
          </a:p>
          <a:p>
            <a:pPr algn="just">
              <a:buFontTx/>
              <a:buChar char="-"/>
            </a:pPr>
            <a:r>
              <a:rPr lang="fr-FR" sz="1600" dirty="0" smtClean="0">
                <a:solidFill>
                  <a:schemeClr val="tx1">
                    <a:lumMod val="65000"/>
                    <a:lumOff val="35000"/>
                  </a:schemeClr>
                </a:solidFill>
                <a:latin typeface="Arial" panose="020B0604020202020204" pitchFamily="34" charset="0"/>
                <a:cs typeface="Arial" panose="020B0604020202020204" pitchFamily="34" charset="0"/>
              </a:rPr>
              <a:t>une sollicitation du centre local d’information et de coordination (CLIC) par les Travailleurs Sociaux du Département de l’Eure,</a:t>
            </a:r>
          </a:p>
          <a:p>
            <a:pPr algn="just">
              <a:buNone/>
            </a:pPr>
            <a:endParaRPr lang="fr-FR" sz="800" dirty="0" smtClean="0">
              <a:solidFill>
                <a:schemeClr val="tx1">
                  <a:lumMod val="65000"/>
                  <a:lumOff val="35000"/>
                </a:schemeClr>
              </a:solidFill>
              <a:latin typeface="Arial" panose="020B0604020202020204" pitchFamily="34" charset="0"/>
              <a:cs typeface="Arial" panose="020B0604020202020204" pitchFamily="34" charset="0"/>
            </a:endParaRPr>
          </a:p>
          <a:p>
            <a:pPr algn="just">
              <a:buFontTx/>
              <a:buChar char="-"/>
            </a:pPr>
            <a:r>
              <a:rPr lang="fr-FR" sz="1600" dirty="0" smtClean="0">
                <a:solidFill>
                  <a:schemeClr val="tx1">
                    <a:lumMod val="65000"/>
                    <a:lumOff val="35000"/>
                  </a:schemeClr>
                </a:solidFill>
                <a:latin typeface="Arial" panose="020B0604020202020204" pitchFamily="34" charset="0"/>
                <a:cs typeface="Arial" panose="020B0604020202020204" pitchFamily="34" charset="0"/>
              </a:rPr>
              <a:t>L’engagement d’une procédure préfectorale de danger sanitaire ponctuel, visant à éliminer les déchets et à nettoyer le logement et la parcelle,</a:t>
            </a:r>
          </a:p>
          <a:p>
            <a:pPr algn="just">
              <a:buNone/>
            </a:pPr>
            <a:endParaRPr lang="fr-FR" sz="800" dirty="0" smtClean="0">
              <a:solidFill>
                <a:schemeClr val="tx1">
                  <a:lumMod val="65000"/>
                  <a:lumOff val="35000"/>
                </a:schemeClr>
              </a:solidFill>
              <a:latin typeface="Arial" panose="020B0604020202020204" pitchFamily="34" charset="0"/>
              <a:cs typeface="Arial" panose="020B0604020202020204" pitchFamily="34" charset="0"/>
            </a:endParaRPr>
          </a:p>
          <a:p>
            <a:pPr algn="just">
              <a:buFontTx/>
              <a:buChar char="-"/>
            </a:pPr>
            <a:r>
              <a:rPr lang="fr-FR" sz="1600" dirty="0" smtClean="0">
                <a:solidFill>
                  <a:schemeClr val="tx1">
                    <a:lumMod val="65000"/>
                    <a:lumOff val="35000"/>
                  </a:schemeClr>
                </a:solidFill>
                <a:latin typeface="Arial" panose="020B0604020202020204" pitchFamily="34" charset="0"/>
                <a:cs typeface="Arial" panose="020B0604020202020204" pitchFamily="34" charset="0"/>
              </a:rPr>
              <a:t>L’étude par la mairie en lien avec la DDTM des possibilités d’interdire la présence de la caravane sur le terrain en question, conformément aux règles d’urbanisme.</a:t>
            </a:r>
            <a:endParaRPr lang="fr-FR" sz="1600" dirty="0">
              <a:solidFill>
                <a:schemeClr val="tx1">
                  <a:lumMod val="65000"/>
                  <a:lumOff val="35000"/>
                </a:schemeClr>
              </a:solidFill>
              <a:latin typeface="Arial" panose="020B0604020202020204" pitchFamily="34" charset="0"/>
              <a:cs typeface="Arial" panose="020B0604020202020204" pitchFamily="34" charset="0"/>
            </a:endParaRPr>
          </a:p>
        </p:txBody>
      </p:sp>
      <p:graphicFrame>
        <p:nvGraphicFramePr>
          <p:cNvPr id="24578" name="Objet1"/>
          <p:cNvGraphicFramePr>
            <a:graphicFrameLocks noChangeAspect="1"/>
          </p:cNvGraphicFramePr>
          <p:nvPr/>
        </p:nvGraphicFramePr>
        <p:xfrm>
          <a:off x="250825" y="260350"/>
          <a:ext cx="1225550" cy="865188"/>
        </p:xfrm>
        <a:graphic>
          <a:graphicData uri="http://schemas.openxmlformats.org/presentationml/2006/ole">
            <p:oleObj spid="_x0000_s24578" name="Picture" r:id="rId3" imgW="1076400" imgH="628560" progId="Word.Picture.8">
              <p:embed/>
            </p:oleObj>
          </a:graphicData>
        </a:graphic>
      </p:graphicFrame>
      <p:sp>
        <p:nvSpPr>
          <p:cNvPr id="4" name="Rectangle 7"/>
          <p:cNvSpPr>
            <a:spLocks noChangeArrowheads="1"/>
          </p:cNvSpPr>
          <p:nvPr/>
        </p:nvSpPr>
        <p:spPr bwMode="auto">
          <a:xfrm>
            <a:off x="1547813" y="404813"/>
            <a:ext cx="5903912" cy="431800"/>
          </a:xfrm>
          <a:prstGeom prst="rect">
            <a:avLst/>
          </a:prstGeom>
          <a:gradFill rotWithShape="1">
            <a:gsLst>
              <a:gs pos="0">
                <a:srgbClr val="666699"/>
              </a:gs>
              <a:gs pos="100000">
                <a:srgbClr val="DDDDDD"/>
              </a:gs>
            </a:gsLst>
            <a:lin ang="0" scaled="1"/>
          </a:gradFill>
          <a:ln w="9525">
            <a:noFill/>
            <a:miter lim="800000"/>
            <a:headEnd/>
            <a:tailEnd/>
          </a:ln>
        </p:spPr>
        <p:txBody>
          <a:bodyPr wrap="none" anchor="ctr"/>
          <a:lstStyle/>
          <a:p>
            <a:endParaRPr lang="fr-FR">
              <a:latin typeface="Calibri" pitchFamily="34" charset="0"/>
            </a:endParaRPr>
          </a:p>
        </p:txBody>
      </p:sp>
      <p:pic>
        <p:nvPicPr>
          <p:cNvPr id="5" name="Image 4"/>
          <p:cNvPicPr>
            <a:picLocks noChangeAspect="1" noChangeArrowheads="1"/>
          </p:cNvPicPr>
          <p:nvPr/>
        </p:nvPicPr>
        <p:blipFill>
          <a:blip r:embed="rId4" cstate="print"/>
          <a:srcRect/>
          <a:stretch>
            <a:fillRect/>
          </a:stretch>
        </p:blipFill>
        <p:spPr bwMode="auto">
          <a:xfrm>
            <a:off x="7451725" y="260350"/>
            <a:ext cx="1692275" cy="865188"/>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fld id="{006E5707-FCD1-44F8-9DCA-6AAF99CF4B1E}" type="slidenum">
              <a:rPr lang="fr-FR" smtClean="0"/>
              <a:pPr/>
              <a:t>7</a:t>
            </a:fld>
            <a:endParaRPr lang="fr-FR" dirty="0"/>
          </a:p>
        </p:txBody>
      </p:sp>
    </p:spTree>
    <p:extLst>
      <p:ext uri="{BB962C8B-B14F-4D97-AF65-F5344CB8AC3E}">
        <p14:creationId xmlns="" xmlns:p14="http://schemas.microsoft.com/office/powerpoint/2010/main" val="907937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96752"/>
            <a:ext cx="8301608" cy="5400600"/>
          </a:xfrm>
        </p:spPr>
        <p:txBody>
          <a:bodyPr>
            <a:normAutofit/>
          </a:bodyPr>
          <a:lstStyle/>
          <a:p>
            <a:pPr algn="just"/>
            <a:r>
              <a:rPr lang="fr-FR" sz="1600" b="1" dirty="0" smtClean="0">
                <a:solidFill>
                  <a:schemeClr val="tx1">
                    <a:lumMod val="65000"/>
                    <a:lumOff val="35000"/>
                  </a:schemeClr>
                </a:solidFill>
                <a:latin typeface="Arial" panose="020B0604020202020204" pitchFamily="34" charset="0"/>
                <a:cs typeface="Arial" panose="020B0604020202020204" pitchFamily="34" charset="0"/>
              </a:rPr>
              <a:t>Une enquête sanitaire est organisée par l’ARS </a:t>
            </a:r>
            <a:r>
              <a:rPr lang="fr-FR" sz="1600" dirty="0" smtClean="0">
                <a:solidFill>
                  <a:schemeClr val="tx1">
                    <a:lumMod val="65000"/>
                    <a:lumOff val="35000"/>
                  </a:schemeClr>
                </a:solidFill>
                <a:latin typeface="Arial" panose="020B0604020202020204" pitchFamily="34" charset="0"/>
                <a:cs typeface="Arial" panose="020B0604020202020204" pitchFamily="34" charset="0"/>
              </a:rPr>
              <a:t>en présence de : </a:t>
            </a:r>
          </a:p>
          <a:p>
            <a:pPr algn="just">
              <a:buFontTx/>
              <a:buChar char="-"/>
            </a:pPr>
            <a:r>
              <a:rPr lang="fr-FR" sz="1600" dirty="0" smtClean="0">
                <a:solidFill>
                  <a:schemeClr val="tx1">
                    <a:lumMod val="65000"/>
                    <a:lumOff val="35000"/>
                  </a:schemeClr>
                </a:solidFill>
                <a:latin typeface="Arial" panose="020B0604020202020204" pitchFamily="34" charset="0"/>
                <a:cs typeface="Arial" panose="020B0604020202020204" pitchFamily="34" charset="0"/>
              </a:rPr>
              <a:t>L’occupante, usufruitière</a:t>
            </a:r>
          </a:p>
          <a:p>
            <a:pPr algn="just">
              <a:buFontTx/>
              <a:buChar char="-"/>
            </a:pPr>
            <a:r>
              <a:rPr lang="fr-FR" sz="1600" dirty="0" smtClean="0">
                <a:solidFill>
                  <a:schemeClr val="tx1">
                    <a:lumMod val="65000"/>
                    <a:lumOff val="35000"/>
                  </a:schemeClr>
                </a:solidFill>
                <a:latin typeface="Arial" panose="020B0604020202020204" pitchFamily="34" charset="0"/>
                <a:cs typeface="Arial" panose="020B0604020202020204" pitchFamily="34" charset="0"/>
              </a:rPr>
              <a:t>Deux enfants, nus propriétaires</a:t>
            </a:r>
          </a:p>
          <a:p>
            <a:pPr algn="just">
              <a:buFontTx/>
              <a:buChar char="-"/>
            </a:pPr>
            <a:r>
              <a:rPr lang="fr-FR" sz="1600" dirty="0">
                <a:solidFill>
                  <a:schemeClr val="tx1">
                    <a:lumMod val="65000"/>
                    <a:lumOff val="35000"/>
                  </a:schemeClr>
                </a:solidFill>
                <a:latin typeface="Arial" panose="020B0604020202020204" pitchFamily="34" charset="0"/>
                <a:cs typeface="Arial" panose="020B0604020202020204" pitchFamily="34" charset="0"/>
              </a:rPr>
              <a:t>U</a:t>
            </a:r>
            <a:r>
              <a:rPr lang="fr-FR" sz="1600" dirty="0" smtClean="0">
                <a:solidFill>
                  <a:schemeClr val="tx1">
                    <a:lumMod val="65000"/>
                    <a:lumOff val="35000"/>
                  </a:schemeClr>
                </a:solidFill>
                <a:latin typeface="Arial" panose="020B0604020202020204" pitchFamily="34" charset="0"/>
                <a:cs typeface="Arial" panose="020B0604020202020204" pitchFamily="34" charset="0"/>
              </a:rPr>
              <a:t>n travailleur </a:t>
            </a:r>
            <a:r>
              <a:rPr lang="fr-FR" sz="1600" dirty="0">
                <a:solidFill>
                  <a:schemeClr val="tx1">
                    <a:lumMod val="65000"/>
                    <a:lumOff val="35000"/>
                  </a:schemeClr>
                </a:solidFill>
                <a:latin typeface="Arial" panose="020B0604020202020204" pitchFamily="34" charset="0"/>
                <a:cs typeface="Arial" panose="020B0604020202020204" pitchFamily="34" charset="0"/>
              </a:rPr>
              <a:t>s</a:t>
            </a:r>
            <a:r>
              <a:rPr lang="fr-FR" sz="1600" dirty="0" smtClean="0">
                <a:solidFill>
                  <a:schemeClr val="tx1">
                    <a:lumMod val="65000"/>
                    <a:lumOff val="35000"/>
                  </a:schemeClr>
                </a:solidFill>
                <a:latin typeface="Arial" panose="020B0604020202020204" pitchFamily="34" charset="0"/>
                <a:cs typeface="Arial" panose="020B0604020202020204" pitchFamily="34" charset="0"/>
              </a:rPr>
              <a:t>ocial de la commune</a:t>
            </a:r>
          </a:p>
          <a:p>
            <a:pPr algn="just">
              <a:buFontTx/>
              <a:buChar char="-"/>
            </a:pPr>
            <a:r>
              <a:rPr lang="fr-FR" sz="1600" dirty="0" smtClean="0">
                <a:solidFill>
                  <a:schemeClr val="tx1">
                    <a:lumMod val="65000"/>
                    <a:lumOff val="35000"/>
                  </a:schemeClr>
                </a:solidFill>
                <a:latin typeface="Arial" panose="020B0604020202020204" pitchFamily="34" charset="0"/>
                <a:cs typeface="Arial" panose="020B0604020202020204" pitchFamily="34" charset="0"/>
              </a:rPr>
              <a:t>Un technicien sanitaire de l’ARS </a:t>
            </a:r>
          </a:p>
          <a:p>
            <a:pPr marL="0" indent="0" algn="just">
              <a:buNone/>
            </a:pPr>
            <a:r>
              <a:rPr lang="fr-FR" sz="1600" dirty="0" smtClean="0">
                <a:solidFill>
                  <a:schemeClr val="tx1">
                    <a:lumMod val="65000"/>
                    <a:lumOff val="35000"/>
                  </a:schemeClr>
                </a:solidFill>
                <a:latin typeface="Arial" panose="020B0604020202020204" pitchFamily="34" charset="0"/>
                <a:cs typeface="Arial" panose="020B0604020202020204" pitchFamily="34" charset="0"/>
              </a:rPr>
              <a:t> </a:t>
            </a:r>
            <a:endParaRPr lang="fr-FR" sz="16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2051" name="Picture 3" descr="M:\DSP-DIRECTION-SANTE-PUBLIQUE\DSP-SANTE-ENVIRONNEMENT\UD-27\ENVINT-HABITAT\04 - HABITAT DEGRADE\INCURIE\DOSSIERS\ALIZAY\Photos 7, rue du 11 novembre\visite 19 février 2018\DSCN6634.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1600" y="3068960"/>
            <a:ext cx="3491880" cy="261891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ZoneTexte 3"/>
          <p:cNvSpPr txBox="1"/>
          <p:nvPr/>
        </p:nvSpPr>
        <p:spPr>
          <a:xfrm>
            <a:off x="899592" y="5733256"/>
            <a:ext cx="3499676" cy="276999"/>
          </a:xfrm>
          <a:prstGeom prst="rect">
            <a:avLst/>
          </a:prstGeom>
          <a:noFill/>
        </p:spPr>
        <p:txBody>
          <a:bodyPr wrap="none" rtlCol="0">
            <a:spAutoFit/>
          </a:bodyPr>
          <a:lstStyle/>
          <a:p>
            <a:r>
              <a:rPr lang="fr-FR" sz="1200" i="1" dirty="0" smtClean="0">
                <a:solidFill>
                  <a:schemeClr val="tx1">
                    <a:lumMod val="65000"/>
                    <a:lumOff val="35000"/>
                  </a:schemeClr>
                </a:solidFill>
                <a:latin typeface="Arial" panose="020B0604020202020204" pitchFamily="34" charset="0"/>
                <a:cs typeface="Arial" panose="020B0604020202020204" pitchFamily="34" charset="0"/>
              </a:rPr>
              <a:t>Maison de plain pied-située dans un lotissement </a:t>
            </a:r>
            <a:endParaRPr lang="fr-FR" sz="1200" i="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2053" name="Picture 5" descr="M:\DSP-DIRECTION-SANTE-PUBLIQUE\DSP-SANTE-ENVIRONNEMENT\UD-27\ENVINT-HABITAT\04 - HABITAT DEGRADE\INCURIE\DOSSIERS\ALIZAY\Photos 7, rue du 11 novembre\visite 19 février 2018\DSCN6638.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16016" y="3140968"/>
            <a:ext cx="3700205" cy="2559130"/>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25604" name="Objet1"/>
          <p:cNvGraphicFramePr>
            <a:graphicFrameLocks noChangeAspect="1"/>
          </p:cNvGraphicFramePr>
          <p:nvPr/>
        </p:nvGraphicFramePr>
        <p:xfrm>
          <a:off x="250825" y="260350"/>
          <a:ext cx="1225550" cy="865188"/>
        </p:xfrm>
        <a:graphic>
          <a:graphicData uri="http://schemas.openxmlformats.org/presentationml/2006/ole">
            <p:oleObj spid="_x0000_s25604" name="Picture" r:id="rId5" imgW="1076400" imgH="628560" progId="Word.Picture.8">
              <p:embed/>
            </p:oleObj>
          </a:graphicData>
        </a:graphic>
      </p:graphicFrame>
      <p:sp>
        <p:nvSpPr>
          <p:cNvPr id="12" name="Rectangle 7"/>
          <p:cNvSpPr>
            <a:spLocks noChangeArrowheads="1"/>
          </p:cNvSpPr>
          <p:nvPr/>
        </p:nvSpPr>
        <p:spPr bwMode="auto">
          <a:xfrm>
            <a:off x="1547813" y="404813"/>
            <a:ext cx="5903912" cy="431800"/>
          </a:xfrm>
          <a:prstGeom prst="rect">
            <a:avLst/>
          </a:prstGeom>
          <a:gradFill rotWithShape="1">
            <a:gsLst>
              <a:gs pos="0">
                <a:srgbClr val="666699"/>
              </a:gs>
              <a:gs pos="100000">
                <a:srgbClr val="DDDDDD"/>
              </a:gs>
            </a:gsLst>
            <a:lin ang="0" scaled="1"/>
          </a:gradFill>
          <a:ln w="9525">
            <a:noFill/>
            <a:miter lim="800000"/>
            <a:headEnd/>
            <a:tailEnd/>
          </a:ln>
        </p:spPr>
        <p:txBody>
          <a:bodyPr wrap="none" anchor="ctr"/>
          <a:lstStyle/>
          <a:p>
            <a:endParaRPr lang="fr-FR">
              <a:latin typeface="Calibri" pitchFamily="34" charset="0"/>
            </a:endParaRPr>
          </a:p>
        </p:txBody>
      </p:sp>
      <p:pic>
        <p:nvPicPr>
          <p:cNvPr id="13" name="Image 12"/>
          <p:cNvPicPr>
            <a:picLocks noChangeAspect="1" noChangeArrowheads="1"/>
          </p:cNvPicPr>
          <p:nvPr/>
        </p:nvPicPr>
        <p:blipFill>
          <a:blip r:embed="rId6" cstate="print"/>
          <a:srcRect/>
          <a:stretch>
            <a:fillRect/>
          </a:stretch>
        </p:blipFill>
        <p:spPr bwMode="auto">
          <a:xfrm>
            <a:off x="7451725" y="260350"/>
            <a:ext cx="1692275" cy="865188"/>
          </a:xfrm>
          <a:prstGeom prst="rect">
            <a:avLst/>
          </a:prstGeom>
          <a:noFill/>
          <a:ln w="9525">
            <a:noFill/>
            <a:miter lim="800000"/>
            <a:headEnd/>
            <a:tailEnd/>
          </a:ln>
        </p:spPr>
      </p:pic>
      <p:sp>
        <p:nvSpPr>
          <p:cNvPr id="14" name="Espace réservé du numéro de diapositive 13"/>
          <p:cNvSpPr>
            <a:spLocks noGrp="1"/>
          </p:cNvSpPr>
          <p:nvPr>
            <p:ph type="sldNum" sz="quarter" idx="12"/>
          </p:nvPr>
        </p:nvSpPr>
        <p:spPr/>
        <p:txBody>
          <a:bodyPr/>
          <a:lstStyle/>
          <a:p>
            <a:fld id="{006E5707-FCD1-44F8-9DCA-6AAF99CF4B1E}" type="slidenum">
              <a:rPr lang="fr-FR" smtClean="0"/>
              <a:pPr/>
              <a:t>8</a:t>
            </a:fld>
            <a:endParaRPr lang="fr-FR"/>
          </a:p>
        </p:txBody>
      </p:sp>
    </p:spTree>
    <p:extLst>
      <p:ext uri="{BB962C8B-B14F-4D97-AF65-F5344CB8AC3E}">
        <p14:creationId xmlns="" xmlns:p14="http://schemas.microsoft.com/office/powerpoint/2010/main" val="1533634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DSP-DIRECTION-SANTE-PUBLIQUE\DSP-SANTE-ENVIRONNEMENT\UD-27\ENVINT-HABITAT\04 - HABITAT DEGRADE\INCURIE\DOSSIERS\ALIZAY\Photos 7, rue du 11 novembre\visite 19 février 2018\DSCN663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9552" y="1196752"/>
            <a:ext cx="3456384" cy="2232248"/>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descr="M:\DSP-DIRECTION-SANTE-PUBLIQUE\DSP-SANTE-ENVIRONNEMENT\UD-27\ENVINT-HABITAT\04 - HABITAT DEGRADE\INCURIE\DOSSIERS\ALIZAY\Photos 7, rue du 11 novembre\visite 19 février 2018\DSCN663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16016" y="1196752"/>
            <a:ext cx="3477899" cy="2176376"/>
          </a:xfrm>
          <a:prstGeom prst="rect">
            <a:avLst/>
          </a:prstGeom>
          <a:noFill/>
          <a:extLst>
            <a:ext uri="{909E8E84-426E-40DD-AFC4-6F175D3DCCD1}">
              <a14:hiddenFill xmlns="" xmlns:a14="http://schemas.microsoft.com/office/drawing/2010/main">
                <a:solidFill>
                  <a:srgbClr val="FFFFFF"/>
                </a:solidFill>
              </a14:hiddenFill>
            </a:ext>
          </a:extLst>
        </p:spPr>
      </p:pic>
      <p:pic>
        <p:nvPicPr>
          <p:cNvPr id="4101" name="Picture 5" descr="M:\DSP-DIRECTION-SANTE-PUBLIQUE\DSP-SANTE-ENVIRONNEMENT\UD-27\ENVINT-HABITAT\04 - HABITAT DEGRADE\INCURIE\DOSSIERS\ALIZAY\Photos 7, rue du 11 novembre\visite 19 février 2018\DSCN6618.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39552" y="3789040"/>
            <a:ext cx="3477521" cy="2554135"/>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M:\DSP-DIRECTION-SANTE-PUBLIQUE\DSP-SANTE-ENVIRONNEMENT\UD-27\ENVINT-HABITAT\04 - HABITAT DEGRADE\INCURIE\DOSSIERS\ALIZAY\Photos 7, rue du 11 novembre\visite 19 février 2018\DSCN6623.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716016" y="3789040"/>
            <a:ext cx="3528392" cy="252028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ZoneTexte 5"/>
          <p:cNvSpPr txBox="1"/>
          <p:nvPr/>
        </p:nvSpPr>
        <p:spPr>
          <a:xfrm>
            <a:off x="1259632" y="3429000"/>
            <a:ext cx="1805302" cy="307777"/>
          </a:xfrm>
          <a:prstGeom prst="rect">
            <a:avLst/>
          </a:prstGeom>
          <a:noFill/>
        </p:spPr>
        <p:txBody>
          <a:bodyPr wrap="none" rtlCol="0">
            <a:spAutoFit/>
          </a:bodyPr>
          <a:lstStyle/>
          <a:p>
            <a:r>
              <a:rPr lang="fr-FR" sz="1400" dirty="0" smtClean="0">
                <a:latin typeface="Arial" panose="020B0604020202020204" pitchFamily="34" charset="0"/>
                <a:cs typeface="Arial" panose="020B0604020202020204" pitchFamily="34" charset="0"/>
              </a:rPr>
              <a:t>Véranda encombrée</a:t>
            </a:r>
            <a:endParaRPr lang="fr-FR" sz="1400" dirty="0">
              <a:latin typeface="Arial" panose="020B0604020202020204" pitchFamily="34" charset="0"/>
              <a:cs typeface="Arial" panose="020B0604020202020204" pitchFamily="34" charset="0"/>
            </a:endParaRPr>
          </a:p>
        </p:txBody>
      </p:sp>
      <p:sp>
        <p:nvSpPr>
          <p:cNvPr id="8" name="ZoneTexte 7"/>
          <p:cNvSpPr txBox="1"/>
          <p:nvPr/>
        </p:nvSpPr>
        <p:spPr>
          <a:xfrm>
            <a:off x="4716016" y="3429000"/>
            <a:ext cx="3398687" cy="307777"/>
          </a:xfrm>
          <a:prstGeom prst="rect">
            <a:avLst/>
          </a:prstGeom>
          <a:noFill/>
        </p:spPr>
        <p:txBody>
          <a:bodyPr wrap="none" rtlCol="0">
            <a:spAutoFit/>
          </a:bodyPr>
          <a:lstStyle/>
          <a:p>
            <a:pPr algn="ctr"/>
            <a:r>
              <a:rPr lang="fr-FR" sz="1400" dirty="0" smtClean="0">
                <a:latin typeface="Arial" pitchFamily="34" charset="0"/>
                <a:cs typeface="Arial" pitchFamily="34" charset="0"/>
              </a:rPr>
              <a:t>Sols recouverts d’excréments d’animaux</a:t>
            </a:r>
            <a:endParaRPr lang="fr-FR" sz="1400" dirty="0">
              <a:latin typeface="Arial" pitchFamily="34" charset="0"/>
              <a:cs typeface="Arial" pitchFamily="34" charset="0"/>
            </a:endParaRPr>
          </a:p>
        </p:txBody>
      </p:sp>
      <p:sp>
        <p:nvSpPr>
          <p:cNvPr id="9" name="ZoneTexte 8"/>
          <p:cNvSpPr txBox="1"/>
          <p:nvPr/>
        </p:nvSpPr>
        <p:spPr>
          <a:xfrm>
            <a:off x="683568" y="6309320"/>
            <a:ext cx="3024336" cy="307777"/>
          </a:xfrm>
          <a:prstGeom prst="rect">
            <a:avLst/>
          </a:prstGeom>
          <a:noFill/>
        </p:spPr>
        <p:txBody>
          <a:bodyPr wrap="square" rtlCol="0">
            <a:spAutoFit/>
          </a:bodyPr>
          <a:lstStyle/>
          <a:p>
            <a:pPr algn="ctr"/>
            <a:r>
              <a:rPr lang="fr-FR" sz="1400" dirty="0" smtClean="0">
                <a:latin typeface="Arial" pitchFamily="34" charset="0"/>
                <a:cs typeface="Arial" pitchFamily="34" charset="0"/>
              </a:rPr>
              <a:t>Litières de lapin souillées </a:t>
            </a:r>
            <a:endParaRPr lang="fr-FR" sz="1400" dirty="0">
              <a:latin typeface="Arial" pitchFamily="34" charset="0"/>
              <a:cs typeface="Arial" pitchFamily="34" charset="0"/>
            </a:endParaRPr>
          </a:p>
        </p:txBody>
      </p:sp>
      <p:sp>
        <p:nvSpPr>
          <p:cNvPr id="10" name="ZoneTexte 9"/>
          <p:cNvSpPr txBox="1"/>
          <p:nvPr/>
        </p:nvSpPr>
        <p:spPr>
          <a:xfrm>
            <a:off x="5004048" y="6309320"/>
            <a:ext cx="3039615" cy="307777"/>
          </a:xfrm>
          <a:prstGeom prst="rect">
            <a:avLst/>
          </a:prstGeom>
          <a:noFill/>
        </p:spPr>
        <p:txBody>
          <a:bodyPr wrap="none" rtlCol="0">
            <a:spAutoFit/>
          </a:bodyPr>
          <a:lstStyle/>
          <a:p>
            <a:pPr algn="ctr"/>
            <a:r>
              <a:rPr lang="fr-FR" sz="1400" dirty="0" smtClean="0">
                <a:latin typeface="Arial" pitchFamily="34" charset="0"/>
                <a:cs typeface="Arial" pitchFamily="34" charset="0"/>
              </a:rPr>
              <a:t>Cadavre de lapin  en décomposition</a:t>
            </a:r>
            <a:endParaRPr lang="fr-FR" sz="1400" dirty="0">
              <a:latin typeface="Arial" pitchFamily="34" charset="0"/>
              <a:cs typeface="Arial" pitchFamily="34" charset="0"/>
            </a:endParaRPr>
          </a:p>
        </p:txBody>
      </p:sp>
      <p:graphicFrame>
        <p:nvGraphicFramePr>
          <p:cNvPr id="26626" name="Objet1"/>
          <p:cNvGraphicFramePr>
            <a:graphicFrameLocks noChangeAspect="1"/>
          </p:cNvGraphicFramePr>
          <p:nvPr/>
        </p:nvGraphicFramePr>
        <p:xfrm>
          <a:off x="250825" y="260350"/>
          <a:ext cx="1225550" cy="865188"/>
        </p:xfrm>
        <a:graphic>
          <a:graphicData uri="http://schemas.openxmlformats.org/presentationml/2006/ole">
            <p:oleObj spid="_x0000_s26626" name="Picture" r:id="rId7" imgW="1076400" imgH="628560" progId="Word.Picture.8">
              <p:embed/>
            </p:oleObj>
          </a:graphicData>
        </a:graphic>
      </p:graphicFrame>
      <p:sp>
        <p:nvSpPr>
          <p:cNvPr id="11" name="Rectangle 7"/>
          <p:cNvSpPr>
            <a:spLocks noChangeArrowheads="1"/>
          </p:cNvSpPr>
          <p:nvPr/>
        </p:nvSpPr>
        <p:spPr bwMode="auto">
          <a:xfrm>
            <a:off x="1547813" y="404813"/>
            <a:ext cx="5903912" cy="431800"/>
          </a:xfrm>
          <a:prstGeom prst="rect">
            <a:avLst/>
          </a:prstGeom>
          <a:gradFill rotWithShape="1">
            <a:gsLst>
              <a:gs pos="0">
                <a:srgbClr val="666699"/>
              </a:gs>
              <a:gs pos="100000">
                <a:srgbClr val="DDDDDD"/>
              </a:gs>
            </a:gsLst>
            <a:lin ang="0" scaled="1"/>
          </a:gradFill>
          <a:ln w="9525">
            <a:noFill/>
            <a:miter lim="800000"/>
            <a:headEnd/>
            <a:tailEnd/>
          </a:ln>
        </p:spPr>
        <p:txBody>
          <a:bodyPr wrap="none" anchor="ctr"/>
          <a:lstStyle/>
          <a:p>
            <a:endParaRPr lang="fr-FR">
              <a:latin typeface="Calibri" pitchFamily="34" charset="0"/>
            </a:endParaRPr>
          </a:p>
        </p:txBody>
      </p:sp>
      <p:pic>
        <p:nvPicPr>
          <p:cNvPr id="12" name="Image 11"/>
          <p:cNvPicPr>
            <a:picLocks noChangeAspect="1" noChangeArrowheads="1"/>
          </p:cNvPicPr>
          <p:nvPr/>
        </p:nvPicPr>
        <p:blipFill>
          <a:blip r:embed="rId8" cstate="print"/>
          <a:srcRect/>
          <a:stretch>
            <a:fillRect/>
          </a:stretch>
        </p:blipFill>
        <p:spPr bwMode="auto">
          <a:xfrm>
            <a:off x="7451725" y="260350"/>
            <a:ext cx="1692275" cy="865188"/>
          </a:xfrm>
          <a:prstGeom prst="rect">
            <a:avLst/>
          </a:prstGeom>
          <a:noFill/>
          <a:ln w="9525">
            <a:noFill/>
            <a:miter lim="800000"/>
            <a:headEnd/>
            <a:tailEnd/>
          </a:ln>
        </p:spPr>
      </p:pic>
      <p:sp>
        <p:nvSpPr>
          <p:cNvPr id="13" name="Espace réservé du numéro de diapositive 12"/>
          <p:cNvSpPr>
            <a:spLocks noGrp="1"/>
          </p:cNvSpPr>
          <p:nvPr>
            <p:ph type="sldNum" sz="quarter" idx="12"/>
          </p:nvPr>
        </p:nvSpPr>
        <p:spPr/>
        <p:txBody>
          <a:bodyPr/>
          <a:lstStyle/>
          <a:p>
            <a:fld id="{006E5707-FCD1-44F8-9DCA-6AAF99CF4B1E}" type="slidenum">
              <a:rPr lang="fr-FR" smtClean="0"/>
              <a:pPr/>
              <a:t>9</a:t>
            </a:fld>
            <a:endParaRPr lang="fr-FR" dirty="0"/>
          </a:p>
        </p:txBody>
      </p:sp>
    </p:spTree>
    <p:extLst>
      <p:ext uri="{BB962C8B-B14F-4D97-AF65-F5344CB8AC3E}">
        <p14:creationId xmlns="" xmlns:p14="http://schemas.microsoft.com/office/powerpoint/2010/main" val="327041810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684</TotalTime>
  <Words>1655</Words>
  <Application>Microsoft Office PowerPoint</Application>
  <PresentationFormat>Affichage à l'écran (4:3)</PresentationFormat>
  <Paragraphs>234</Paragraphs>
  <Slides>20</Slides>
  <Notes>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20</vt:i4>
      </vt:variant>
    </vt:vector>
  </HeadingPairs>
  <TitlesOfParts>
    <vt:vector size="22" baseType="lpstr">
      <vt:lpstr>Thème Office</vt:lpstr>
      <vt:lpstr>Picture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adileure</dc:creator>
  <cp:lastModifiedBy>adileure</cp:lastModifiedBy>
  <cp:revision>53</cp:revision>
  <dcterms:created xsi:type="dcterms:W3CDTF">2019-10-10T08:12:11Z</dcterms:created>
  <dcterms:modified xsi:type="dcterms:W3CDTF">2019-10-16T08:42:32Z</dcterms:modified>
</cp:coreProperties>
</file>