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4" r:id="rId1"/>
  </p:sldMasterIdLst>
  <p:notesMasterIdLst>
    <p:notesMasterId r:id="rId64"/>
  </p:notesMasterIdLst>
  <p:sldIdLst>
    <p:sldId id="355" r:id="rId2"/>
    <p:sldId id="364" r:id="rId3"/>
    <p:sldId id="356" r:id="rId4"/>
    <p:sldId id="256" r:id="rId5"/>
    <p:sldId id="257" r:id="rId6"/>
    <p:sldId id="262" r:id="rId7"/>
    <p:sldId id="260" r:id="rId8"/>
    <p:sldId id="318" r:id="rId9"/>
    <p:sldId id="266" r:id="rId10"/>
    <p:sldId id="295" r:id="rId11"/>
    <p:sldId id="394" r:id="rId12"/>
    <p:sldId id="393" r:id="rId13"/>
    <p:sldId id="264" r:id="rId14"/>
    <p:sldId id="322" r:id="rId15"/>
    <p:sldId id="398" r:id="rId16"/>
    <p:sldId id="409" r:id="rId17"/>
    <p:sldId id="392" r:id="rId18"/>
    <p:sldId id="395" r:id="rId19"/>
    <p:sldId id="296" r:id="rId20"/>
    <p:sldId id="297" r:id="rId21"/>
    <p:sldId id="305" r:id="rId22"/>
    <p:sldId id="313" r:id="rId23"/>
    <p:sldId id="278" r:id="rId24"/>
    <p:sldId id="371" r:id="rId25"/>
    <p:sldId id="396" r:id="rId26"/>
    <p:sldId id="399" r:id="rId27"/>
    <p:sldId id="375" r:id="rId28"/>
    <p:sldId id="410" r:id="rId29"/>
    <p:sldId id="404" r:id="rId30"/>
    <p:sldId id="376" r:id="rId31"/>
    <p:sldId id="402" r:id="rId32"/>
    <p:sldId id="379" r:id="rId33"/>
    <p:sldId id="411" r:id="rId34"/>
    <p:sldId id="380" r:id="rId35"/>
    <p:sldId id="405" r:id="rId36"/>
    <p:sldId id="406" r:id="rId37"/>
    <p:sldId id="407" r:id="rId38"/>
    <p:sldId id="316" r:id="rId39"/>
    <p:sldId id="299" r:id="rId40"/>
    <p:sldId id="384" r:id="rId41"/>
    <p:sldId id="281" r:id="rId42"/>
    <p:sldId id="273" r:id="rId43"/>
    <p:sldId id="385" r:id="rId44"/>
    <p:sldId id="386" r:id="rId45"/>
    <p:sldId id="312" r:id="rId46"/>
    <p:sldId id="290" r:id="rId47"/>
    <p:sldId id="330" r:id="rId48"/>
    <p:sldId id="292" r:id="rId49"/>
    <p:sldId id="346" r:id="rId50"/>
    <p:sldId id="345" r:id="rId51"/>
    <p:sldId id="332" r:id="rId52"/>
    <p:sldId id="365" r:id="rId53"/>
    <p:sldId id="388" r:id="rId54"/>
    <p:sldId id="359" r:id="rId55"/>
    <p:sldId id="276" r:id="rId56"/>
    <p:sldId id="389" r:id="rId57"/>
    <p:sldId id="285" r:id="rId58"/>
    <p:sldId id="286" r:id="rId59"/>
    <p:sldId id="390" r:id="rId60"/>
    <p:sldId id="391" r:id="rId61"/>
    <p:sldId id="294" r:id="rId62"/>
    <p:sldId id="283" r:id="rId6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09684A-274A-4754-16E6-C3809D567269}" name="Isabelle CRINIERE" initials="IC" userId="S::icriniere@resalia-ms.com::f7a00de7-ed15-408d-b1c5-692213fd677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7A51"/>
    <a:srgbClr val="262172"/>
    <a:srgbClr val="D6835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17" autoAdjust="0"/>
    <p:restoredTop sz="92997" autoAdjust="0"/>
  </p:normalViewPr>
  <p:slideViewPr>
    <p:cSldViewPr snapToGrid="0">
      <p:cViewPr varScale="1">
        <p:scale>
          <a:sx n="79" d="100"/>
          <a:sy n="79" d="100"/>
        </p:scale>
        <p:origin x="1291" y="4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127DCA-F899-45CF-9C0A-93BEA254C4C3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B9210FE-EB1A-4B9D-AF8F-464244872E9C}">
      <dgm:prSet/>
      <dgm:spPr>
        <a:solidFill>
          <a:srgbClr val="DF7A51"/>
        </a:solidFill>
      </dgm:spPr>
      <dgm:t>
        <a:bodyPr/>
        <a:lstStyle/>
        <a:p>
          <a:r>
            <a:rPr lang="fr-FR" dirty="0"/>
            <a:t>- présentation des outils</a:t>
          </a:r>
          <a:endParaRPr lang="en-US" dirty="0"/>
        </a:p>
      </dgm:t>
    </dgm:pt>
    <dgm:pt modelId="{77509E03-5F8B-400C-A7EA-DACC985E867D}" type="parTrans" cxnId="{03E37656-3BD0-40D9-86C0-D5FE019A1389}">
      <dgm:prSet/>
      <dgm:spPr/>
      <dgm:t>
        <a:bodyPr/>
        <a:lstStyle/>
        <a:p>
          <a:endParaRPr lang="en-US"/>
        </a:p>
      </dgm:t>
    </dgm:pt>
    <dgm:pt modelId="{DF4DC2D3-9DC8-436F-BCFD-55F80587BBEC}" type="sibTrans" cxnId="{03E37656-3BD0-40D9-86C0-D5FE019A1389}">
      <dgm:prSet/>
      <dgm:spPr/>
      <dgm:t>
        <a:bodyPr/>
        <a:lstStyle/>
        <a:p>
          <a:endParaRPr lang="en-US"/>
        </a:p>
      </dgm:t>
    </dgm:pt>
    <dgm:pt modelId="{76562723-531A-4531-B0C6-3446C5A743E0}">
      <dgm:prSet/>
      <dgm:spPr>
        <a:solidFill>
          <a:srgbClr val="262172"/>
        </a:solidFill>
      </dgm:spPr>
      <dgm:t>
        <a:bodyPr/>
        <a:lstStyle/>
        <a:p>
          <a:r>
            <a:rPr lang="fr-FR" dirty="0"/>
            <a:t>- présentation de la méthodologie de formation </a:t>
          </a:r>
          <a:endParaRPr lang="en-US" dirty="0"/>
        </a:p>
      </dgm:t>
    </dgm:pt>
    <dgm:pt modelId="{FC44A649-C5DE-4A12-A845-E67A2C655477}" type="parTrans" cxnId="{7020BF31-5FD4-4049-8ACA-399FF5F8DB08}">
      <dgm:prSet/>
      <dgm:spPr/>
      <dgm:t>
        <a:bodyPr/>
        <a:lstStyle/>
        <a:p>
          <a:endParaRPr lang="en-US"/>
        </a:p>
      </dgm:t>
    </dgm:pt>
    <dgm:pt modelId="{B91FE02B-9CB9-4AED-8672-E5656EE3A27B}" type="sibTrans" cxnId="{7020BF31-5FD4-4049-8ACA-399FF5F8DB08}">
      <dgm:prSet/>
      <dgm:spPr/>
      <dgm:t>
        <a:bodyPr/>
        <a:lstStyle/>
        <a:p>
          <a:endParaRPr lang="en-US"/>
        </a:p>
      </dgm:t>
    </dgm:pt>
    <dgm:pt modelId="{C632B195-5BE6-4806-A590-4D54FA525F7C}" type="pres">
      <dgm:prSet presAssocID="{B6127DCA-F899-45CF-9C0A-93BEA254C4C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26EDC99-E4AC-4B64-889C-48938AA4440C}" type="pres">
      <dgm:prSet presAssocID="{FB9210FE-EB1A-4B9D-AF8F-464244872E9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4B68F85-35B5-4036-A23D-CA641F94DC95}" type="pres">
      <dgm:prSet presAssocID="{DF4DC2D3-9DC8-436F-BCFD-55F80587BBEC}" presName="sibTrans" presStyleCnt="0"/>
      <dgm:spPr/>
    </dgm:pt>
    <dgm:pt modelId="{C76850F8-7479-4DA2-ABD0-C34F4EF14217}" type="pres">
      <dgm:prSet presAssocID="{76562723-531A-4531-B0C6-3446C5A743E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3E37656-3BD0-40D9-86C0-D5FE019A1389}" srcId="{B6127DCA-F899-45CF-9C0A-93BEA254C4C3}" destId="{FB9210FE-EB1A-4B9D-AF8F-464244872E9C}" srcOrd="0" destOrd="0" parTransId="{77509E03-5F8B-400C-A7EA-DACC985E867D}" sibTransId="{DF4DC2D3-9DC8-436F-BCFD-55F80587BBEC}"/>
    <dgm:cxn modelId="{C1C24E21-B6AF-4981-9418-C79B0D83211C}" type="presOf" srcId="{FB9210FE-EB1A-4B9D-AF8F-464244872E9C}" destId="{A26EDC99-E4AC-4B64-889C-48938AA4440C}" srcOrd="0" destOrd="0" presId="urn:microsoft.com/office/officeart/2005/8/layout/default"/>
    <dgm:cxn modelId="{7020BF31-5FD4-4049-8ACA-399FF5F8DB08}" srcId="{B6127DCA-F899-45CF-9C0A-93BEA254C4C3}" destId="{76562723-531A-4531-B0C6-3446C5A743E0}" srcOrd="1" destOrd="0" parTransId="{FC44A649-C5DE-4A12-A845-E67A2C655477}" sibTransId="{B91FE02B-9CB9-4AED-8672-E5656EE3A27B}"/>
    <dgm:cxn modelId="{DF986940-FB8C-4B12-BB01-7508DBDE7A8A}" type="presOf" srcId="{B6127DCA-F899-45CF-9C0A-93BEA254C4C3}" destId="{C632B195-5BE6-4806-A590-4D54FA525F7C}" srcOrd="0" destOrd="0" presId="urn:microsoft.com/office/officeart/2005/8/layout/default"/>
    <dgm:cxn modelId="{36553025-1CFB-461E-8282-E949AD0536A8}" type="presOf" srcId="{76562723-531A-4531-B0C6-3446C5A743E0}" destId="{C76850F8-7479-4DA2-ABD0-C34F4EF14217}" srcOrd="0" destOrd="0" presId="urn:microsoft.com/office/officeart/2005/8/layout/default"/>
    <dgm:cxn modelId="{68D4C87D-063C-462A-91DB-94EFD56BFC5B}" type="presParOf" srcId="{C632B195-5BE6-4806-A590-4D54FA525F7C}" destId="{A26EDC99-E4AC-4B64-889C-48938AA4440C}" srcOrd="0" destOrd="0" presId="urn:microsoft.com/office/officeart/2005/8/layout/default"/>
    <dgm:cxn modelId="{8748B2E5-05E5-4578-8CDC-3A17AD1CBED3}" type="presParOf" srcId="{C632B195-5BE6-4806-A590-4D54FA525F7C}" destId="{D4B68F85-35B5-4036-A23D-CA641F94DC95}" srcOrd="1" destOrd="0" presId="urn:microsoft.com/office/officeart/2005/8/layout/default"/>
    <dgm:cxn modelId="{94CB7FD7-C5BA-411D-96B2-AC09F3528AEC}" type="presParOf" srcId="{C632B195-5BE6-4806-A590-4D54FA525F7C}" destId="{C76850F8-7479-4DA2-ABD0-C34F4EF14217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93F368-DB5D-423F-8D19-DA0E6524060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D576D9A-78A6-4C00-A06F-084FCF239F9F}">
      <dgm:prSet/>
      <dgm:spPr>
        <a:gradFill rotWithShape="0">
          <a:gsLst>
            <a:gs pos="0">
              <a:srgbClr val="D68359"/>
            </a:gs>
            <a:gs pos="100000">
              <a:schemeClr val="accent2"/>
            </a:gs>
          </a:gsLst>
        </a:gradFill>
      </dgm:spPr>
      <dgm:t>
        <a:bodyPr/>
        <a:lstStyle/>
        <a:p>
          <a:r>
            <a:rPr lang="fr-FR"/>
            <a:t>Contexte, problématique et objectifs</a:t>
          </a:r>
          <a:endParaRPr lang="en-US"/>
        </a:p>
      </dgm:t>
    </dgm:pt>
    <dgm:pt modelId="{E6160CDE-1E6F-4EA7-8A3E-64D70EB5DBC2}" type="parTrans" cxnId="{86C61C58-A82D-4BC1-A588-A43DBD8B9443}">
      <dgm:prSet/>
      <dgm:spPr/>
      <dgm:t>
        <a:bodyPr/>
        <a:lstStyle/>
        <a:p>
          <a:endParaRPr lang="en-US"/>
        </a:p>
      </dgm:t>
    </dgm:pt>
    <dgm:pt modelId="{979DAAF9-1748-46DE-9F03-AC19C4BB687C}" type="sibTrans" cxnId="{86C61C58-A82D-4BC1-A588-A43DBD8B9443}">
      <dgm:prSet/>
      <dgm:spPr/>
      <dgm:t>
        <a:bodyPr/>
        <a:lstStyle/>
        <a:p>
          <a:endParaRPr lang="en-US"/>
        </a:p>
      </dgm:t>
    </dgm:pt>
    <dgm:pt modelId="{3BF4B110-5914-43B0-9CF1-FA0CB4162DDA}">
      <dgm:prSet/>
      <dgm:spPr>
        <a:gradFill rotWithShape="0">
          <a:gsLst>
            <a:gs pos="0">
              <a:schemeClr val="accent2"/>
            </a:gs>
            <a:gs pos="100000">
              <a:srgbClr val="262172"/>
            </a:gs>
          </a:gsLst>
        </a:gradFill>
      </dgm:spPr>
      <dgm:t>
        <a:bodyPr/>
        <a:lstStyle/>
        <a:p>
          <a:r>
            <a:rPr lang="fr-FR" dirty="0"/>
            <a:t>Contenu du guide </a:t>
          </a:r>
          <a:endParaRPr lang="en-US" dirty="0"/>
        </a:p>
      </dgm:t>
    </dgm:pt>
    <dgm:pt modelId="{79AA9C2C-1DB0-493B-A113-E80672FEB998}" type="parTrans" cxnId="{0760411C-084A-4D69-9D01-46ACE357E9C6}">
      <dgm:prSet/>
      <dgm:spPr/>
      <dgm:t>
        <a:bodyPr/>
        <a:lstStyle/>
        <a:p>
          <a:endParaRPr lang="en-US"/>
        </a:p>
      </dgm:t>
    </dgm:pt>
    <dgm:pt modelId="{A630853B-5381-4CBA-88BC-BAEC2F5CB1E1}" type="sibTrans" cxnId="{0760411C-084A-4D69-9D01-46ACE357E9C6}">
      <dgm:prSet/>
      <dgm:spPr/>
      <dgm:t>
        <a:bodyPr/>
        <a:lstStyle/>
        <a:p>
          <a:endParaRPr lang="en-US"/>
        </a:p>
      </dgm:t>
    </dgm:pt>
    <dgm:pt modelId="{CDB28DD1-0705-4836-8984-1F9DF3124C86}">
      <dgm:prSet/>
      <dgm:spPr>
        <a:gradFill rotWithShape="0">
          <a:gsLst>
            <a:gs pos="0">
              <a:srgbClr val="262172"/>
            </a:gs>
            <a:gs pos="100000">
              <a:srgbClr val="262172"/>
            </a:gs>
          </a:gsLst>
        </a:gradFill>
      </dgm:spPr>
      <dgm:t>
        <a:bodyPr/>
        <a:lstStyle/>
        <a:p>
          <a:r>
            <a:rPr lang="en-US" dirty="0" err="1"/>
            <a:t>Contenu</a:t>
          </a:r>
          <a:r>
            <a:rPr lang="en-US" dirty="0"/>
            <a:t> du </a:t>
          </a:r>
          <a:r>
            <a:rPr lang="en-US" dirty="0" err="1"/>
            <a:t>livret</a:t>
          </a:r>
          <a:endParaRPr lang="en-US" dirty="0"/>
        </a:p>
      </dgm:t>
    </dgm:pt>
    <dgm:pt modelId="{C3546219-7940-4154-915C-43BCBAABF5AD}" type="parTrans" cxnId="{89FDAE24-8052-4F3F-8DD2-6726E2B21C48}">
      <dgm:prSet/>
      <dgm:spPr/>
      <dgm:t>
        <a:bodyPr/>
        <a:lstStyle/>
        <a:p>
          <a:endParaRPr lang="en-US"/>
        </a:p>
      </dgm:t>
    </dgm:pt>
    <dgm:pt modelId="{53F82AFE-A8F6-4F33-91C1-3946FE304F91}" type="sibTrans" cxnId="{89FDAE24-8052-4F3F-8DD2-6726E2B21C48}">
      <dgm:prSet/>
      <dgm:spPr/>
      <dgm:t>
        <a:bodyPr/>
        <a:lstStyle/>
        <a:p>
          <a:endParaRPr lang="en-US"/>
        </a:p>
      </dgm:t>
    </dgm:pt>
    <dgm:pt modelId="{557D625C-1E1D-47AC-8ABA-0CFF942B6D81}" type="pres">
      <dgm:prSet presAssocID="{9F93F368-DB5D-423F-8D19-DA0E652406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CEFCC18-25E6-46BF-BE9D-5D35531B755F}" type="pres">
      <dgm:prSet presAssocID="{9D576D9A-78A6-4C00-A06F-084FCF239F9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51FFEE-7073-42ED-BBB5-F11649BB491F}" type="pres">
      <dgm:prSet presAssocID="{979DAAF9-1748-46DE-9F03-AC19C4BB687C}" presName="spacer" presStyleCnt="0"/>
      <dgm:spPr/>
    </dgm:pt>
    <dgm:pt modelId="{2943BD70-EBDC-42C5-A7F6-97C406CC35A1}" type="pres">
      <dgm:prSet presAssocID="{3BF4B110-5914-43B0-9CF1-FA0CB4162DD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D3ED9B-B95C-4B0D-BEF0-A377F5EDEEE0}" type="pres">
      <dgm:prSet presAssocID="{A630853B-5381-4CBA-88BC-BAEC2F5CB1E1}" presName="spacer" presStyleCnt="0"/>
      <dgm:spPr/>
    </dgm:pt>
    <dgm:pt modelId="{E31DB366-35DB-4D5B-AC58-5291B9A2559A}" type="pres">
      <dgm:prSet presAssocID="{CDB28DD1-0705-4836-8984-1F9DF3124C8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531B41E-E0BA-40FE-B7E3-2E72C512E1E6}" type="presOf" srcId="{9D576D9A-78A6-4C00-A06F-084FCF239F9F}" destId="{BCEFCC18-25E6-46BF-BE9D-5D35531B755F}" srcOrd="0" destOrd="0" presId="urn:microsoft.com/office/officeart/2005/8/layout/vList2"/>
    <dgm:cxn modelId="{86C61C58-A82D-4BC1-A588-A43DBD8B9443}" srcId="{9F93F368-DB5D-423F-8D19-DA0E65240607}" destId="{9D576D9A-78A6-4C00-A06F-084FCF239F9F}" srcOrd="0" destOrd="0" parTransId="{E6160CDE-1E6F-4EA7-8A3E-64D70EB5DBC2}" sibTransId="{979DAAF9-1748-46DE-9F03-AC19C4BB687C}"/>
    <dgm:cxn modelId="{89FDAE24-8052-4F3F-8DD2-6726E2B21C48}" srcId="{9F93F368-DB5D-423F-8D19-DA0E65240607}" destId="{CDB28DD1-0705-4836-8984-1F9DF3124C86}" srcOrd="2" destOrd="0" parTransId="{C3546219-7940-4154-915C-43BCBAABF5AD}" sibTransId="{53F82AFE-A8F6-4F33-91C1-3946FE304F91}"/>
    <dgm:cxn modelId="{0760411C-084A-4D69-9D01-46ACE357E9C6}" srcId="{9F93F368-DB5D-423F-8D19-DA0E65240607}" destId="{3BF4B110-5914-43B0-9CF1-FA0CB4162DDA}" srcOrd="1" destOrd="0" parTransId="{79AA9C2C-1DB0-493B-A113-E80672FEB998}" sibTransId="{A630853B-5381-4CBA-88BC-BAEC2F5CB1E1}"/>
    <dgm:cxn modelId="{C8CD9748-3338-4470-A91C-762EE808DB82}" type="presOf" srcId="{CDB28DD1-0705-4836-8984-1F9DF3124C86}" destId="{E31DB366-35DB-4D5B-AC58-5291B9A2559A}" srcOrd="0" destOrd="0" presId="urn:microsoft.com/office/officeart/2005/8/layout/vList2"/>
    <dgm:cxn modelId="{7E0F2A2E-4CEB-459A-B6BF-A8FCE4A84B9F}" type="presOf" srcId="{3BF4B110-5914-43B0-9CF1-FA0CB4162DDA}" destId="{2943BD70-EBDC-42C5-A7F6-97C406CC35A1}" srcOrd="0" destOrd="0" presId="urn:microsoft.com/office/officeart/2005/8/layout/vList2"/>
    <dgm:cxn modelId="{E811F85C-6452-4812-948A-3D424949AB79}" type="presOf" srcId="{9F93F368-DB5D-423F-8D19-DA0E65240607}" destId="{557D625C-1E1D-47AC-8ABA-0CFF942B6D81}" srcOrd="0" destOrd="0" presId="urn:microsoft.com/office/officeart/2005/8/layout/vList2"/>
    <dgm:cxn modelId="{710EC4B3-B69F-444D-A043-0A6E09845CF6}" type="presParOf" srcId="{557D625C-1E1D-47AC-8ABA-0CFF942B6D81}" destId="{BCEFCC18-25E6-46BF-BE9D-5D35531B755F}" srcOrd="0" destOrd="0" presId="urn:microsoft.com/office/officeart/2005/8/layout/vList2"/>
    <dgm:cxn modelId="{A7266A44-3F6E-49DD-8235-9FD2A1282AD0}" type="presParOf" srcId="{557D625C-1E1D-47AC-8ABA-0CFF942B6D81}" destId="{6651FFEE-7073-42ED-BBB5-F11649BB491F}" srcOrd="1" destOrd="0" presId="urn:microsoft.com/office/officeart/2005/8/layout/vList2"/>
    <dgm:cxn modelId="{26356DE9-7E87-4FCF-9D73-3B1DA77ABDA8}" type="presParOf" srcId="{557D625C-1E1D-47AC-8ABA-0CFF942B6D81}" destId="{2943BD70-EBDC-42C5-A7F6-97C406CC35A1}" srcOrd="2" destOrd="0" presId="urn:microsoft.com/office/officeart/2005/8/layout/vList2"/>
    <dgm:cxn modelId="{1B15C40B-9A8E-45CB-9CFD-CD7B128D4DE0}" type="presParOf" srcId="{557D625C-1E1D-47AC-8ABA-0CFF942B6D81}" destId="{ACD3ED9B-B95C-4B0D-BEF0-A377F5EDEEE0}" srcOrd="3" destOrd="0" presId="urn:microsoft.com/office/officeart/2005/8/layout/vList2"/>
    <dgm:cxn modelId="{381A015D-9F6C-423A-9FA0-383FFD077E10}" type="presParOf" srcId="{557D625C-1E1D-47AC-8ABA-0CFF942B6D81}" destId="{E31DB366-35DB-4D5B-AC58-5291B9A2559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2E7252-0DDC-4DFC-B1D6-080EEDC5833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0B030DF-DE35-43FF-BAA2-90EE8584268A}">
      <dgm:prSet/>
      <dgm:spPr/>
      <dgm:t>
        <a:bodyPr/>
        <a:lstStyle/>
        <a:p>
          <a:r>
            <a:rPr lang="fr-FR" dirty="0"/>
            <a:t>Orienter son appel en fonction de </a:t>
          </a:r>
          <a:r>
            <a:rPr lang="fr-FR" dirty="0" smtClean="0"/>
            <a:t>l’état </a:t>
          </a:r>
          <a:r>
            <a:rPr lang="fr-FR" dirty="0"/>
            <a:t>clinique </a:t>
          </a:r>
          <a:r>
            <a:rPr lang="en-US" dirty="0"/>
            <a:t>​</a:t>
          </a:r>
        </a:p>
      </dgm:t>
    </dgm:pt>
    <dgm:pt modelId="{3F2650E6-8186-4A26-ABF9-12DAA3FCD878}" type="parTrans" cxnId="{A35154C0-7102-465F-ADE9-C392EAAD22FB}">
      <dgm:prSet/>
      <dgm:spPr/>
      <dgm:t>
        <a:bodyPr/>
        <a:lstStyle/>
        <a:p>
          <a:endParaRPr lang="en-US"/>
        </a:p>
      </dgm:t>
    </dgm:pt>
    <dgm:pt modelId="{FE0C8FDE-28DF-4735-A973-DA35B69F3C24}" type="sibTrans" cxnId="{A35154C0-7102-465F-ADE9-C392EAAD22FB}">
      <dgm:prSet/>
      <dgm:spPr/>
      <dgm:t>
        <a:bodyPr/>
        <a:lstStyle/>
        <a:p>
          <a:endParaRPr lang="en-US"/>
        </a:p>
      </dgm:t>
    </dgm:pt>
    <dgm:pt modelId="{B535DE07-D9E5-4AF2-B650-AE38263C79FF}">
      <dgm:prSet/>
      <dgm:spPr/>
      <dgm:t>
        <a:bodyPr/>
        <a:lstStyle/>
        <a:p>
          <a:r>
            <a:rPr lang="fr-FR" dirty="0" smtClean="0"/>
            <a:t>Evaluer l’état </a:t>
          </a:r>
          <a:r>
            <a:rPr lang="fr-FR" dirty="0"/>
            <a:t>de conscience </a:t>
          </a:r>
          <a:r>
            <a:rPr lang="fr-FR" dirty="0" smtClean="0"/>
            <a:t>: score de Glasgow  ​</a:t>
          </a:r>
          <a:endParaRPr lang="en-US" dirty="0"/>
        </a:p>
      </dgm:t>
    </dgm:pt>
    <dgm:pt modelId="{022537B9-51A9-45BD-8A79-43222AAA0D21}" type="parTrans" cxnId="{0AE5A816-0EC1-4706-BB0A-98F906D7E5F8}">
      <dgm:prSet/>
      <dgm:spPr/>
      <dgm:t>
        <a:bodyPr/>
        <a:lstStyle/>
        <a:p>
          <a:endParaRPr lang="en-US"/>
        </a:p>
      </dgm:t>
    </dgm:pt>
    <dgm:pt modelId="{ADC4343A-5993-4DFC-A467-9CDB0F00FB0A}" type="sibTrans" cxnId="{0AE5A816-0EC1-4706-BB0A-98F906D7E5F8}">
      <dgm:prSet/>
      <dgm:spPr/>
      <dgm:t>
        <a:bodyPr/>
        <a:lstStyle/>
        <a:p>
          <a:endParaRPr lang="en-US"/>
        </a:p>
      </dgm:t>
    </dgm:pt>
    <dgm:pt modelId="{A29980C1-9595-4F4A-8644-8DC307C98CF7}">
      <dgm:prSet/>
      <dgm:spPr/>
      <dgm:t>
        <a:bodyPr/>
        <a:lstStyle/>
        <a:p>
          <a:r>
            <a:rPr lang="fr-FR" dirty="0"/>
            <a:t>Repérer les signes de gravité : prendre </a:t>
          </a:r>
          <a:r>
            <a:rPr lang="fr-FR" dirty="0" smtClean="0"/>
            <a:t>les constantes </a:t>
          </a:r>
          <a:r>
            <a:rPr lang="fr-FR" dirty="0"/>
            <a:t>du résident</a:t>
          </a:r>
          <a:endParaRPr lang="en-US" dirty="0"/>
        </a:p>
      </dgm:t>
    </dgm:pt>
    <dgm:pt modelId="{38F4F0D6-2358-43BE-8021-2CED92B2F666}" type="parTrans" cxnId="{4D88B06B-A13D-4079-B808-97DBE870385F}">
      <dgm:prSet/>
      <dgm:spPr/>
      <dgm:t>
        <a:bodyPr/>
        <a:lstStyle/>
        <a:p>
          <a:endParaRPr lang="en-US"/>
        </a:p>
      </dgm:t>
    </dgm:pt>
    <dgm:pt modelId="{7016529A-5BC2-46C7-B8DC-C7C73AF346A5}" type="sibTrans" cxnId="{4D88B06B-A13D-4079-B808-97DBE870385F}">
      <dgm:prSet/>
      <dgm:spPr/>
      <dgm:t>
        <a:bodyPr/>
        <a:lstStyle/>
        <a:p>
          <a:endParaRPr lang="en-US"/>
        </a:p>
      </dgm:t>
    </dgm:pt>
    <dgm:pt modelId="{B1151A58-5494-4E19-AD73-AC2FD1C1B094}">
      <dgm:prSet/>
      <dgm:spPr/>
      <dgm:t>
        <a:bodyPr/>
        <a:lstStyle/>
        <a:p>
          <a:r>
            <a:rPr lang="fr-FR"/>
            <a:t>Repérer les signes particuliers de gravité . </a:t>
          </a:r>
          <a:endParaRPr lang="en-US"/>
        </a:p>
      </dgm:t>
    </dgm:pt>
    <dgm:pt modelId="{B6DE0A3A-41D1-41FF-AD5B-8862AA8D595E}" type="parTrans" cxnId="{5CE96236-7989-4B95-B91F-ED97831174AB}">
      <dgm:prSet/>
      <dgm:spPr/>
      <dgm:t>
        <a:bodyPr/>
        <a:lstStyle/>
        <a:p>
          <a:endParaRPr lang="en-US"/>
        </a:p>
      </dgm:t>
    </dgm:pt>
    <dgm:pt modelId="{08A22EDC-E7D0-42C4-B64C-93A34A386631}" type="sibTrans" cxnId="{5CE96236-7989-4B95-B91F-ED97831174AB}">
      <dgm:prSet/>
      <dgm:spPr/>
      <dgm:t>
        <a:bodyPr/>
        <a:lstStyle/>
        <a:p>
          <a:endParaRPr lang="en-US"/>
        </a:p>
      </dgm:t>
    </dgm:pt>
    <dgm:pt modelId="{1C3E7F5A-A5B3-47A9-9EA9-5D85EC2062F1}">
      <dgm:prSet/>
      <dgm:spPr/>
      <dgm:t>
        <a:bodyPr/>
        <a:lstStyle/>
        <a:p>
          <a:r>
            <a:rPr lang="fr-FR" dirty="0"/>
            <a:t>Fiches 2 à 18  : Conduite à tenir selon les signes cliniques</a:t>
          </a:r>
          <a:r>
            <a:rPr lang="en-US" dirty="0"/>
            <a:t>​</a:t>
          </a:r>
        </a:p>
      </dgm:t>
    </dgm:pt>
    <dgm:pt modelId="{AAD4657C-DD83-4FE2-8853-3F0DBAFB5261}" type="parTrans" cxnId="{A4AA02E2-8104-4FE0-A085-21DEC1BFEE8D}">
      <dgm:prSet/>
      <dgm:spPr/>
      <dgm:t>
        <a:bodyPr/>
        <a:lstStyle/>
        <a:p>
          <a:endParaRPr lang="en-US"/>
        </a:p>
      </dgm:t>
    </dgm:pt>
    <dgm:pt modelId="{B13B7698-CFBE-4F7E-89A3-C9A19FFD4CB2}" type="sibTrans" cxnId="{A4AA02E2-8104-4FE0-A085-21DEC1BFEE8D}">
      <dgm:prSet/>
      <dgm:spPr/>
      <dgm:t>
        <a:bodyPr/>
        <a:lstStyle/>
        <a:p>
          <a:endParaRPr lang="en-US"/>
        </a:p>
      </dgm:t>
    </dgm:pt>
    <dgm:pt modelId="{95A77019-0A62-4FB4-AD57-4A3FA77A67DB}" type="pres">
      <dgm:prSet presAssocID="{0F2E7252-0DDC-4DFC-B1D6-080EEDC583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5C96135-2E41-4CB6-87DD-34562810A34B}" type="pres">
      <dgm:prSet presAssocID="{C0B030DF-DE35-43FF-BAA2-90EE8584268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925787-CD5D-4C74-B415-34CAF0F2F4A2}" type="pres">
      <dgm:prSet presAssocID="{FE0C8FDE-28DF-4735-A973-DA35B69F3C24}" presName="sibTrans" presStyleCnt="0"/>
      <dgm:spPr/>
      <dgm:t>
        <a:bodyPr/>
        <a:lstStyle/>
        <a:p>
          <a:endParaRPr lang="fr-FR"/>
        </a:p>
      </dgm:t>
    </dgm:pt>
    <dgm:pt modelId="{6A4F7F79-5818-449C-97F1-3A821C30C46F}" type="pres">
      <dgm:prSet presAssocID="{B535DE07-D9E5-4AF2-B650-AE38263C79F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76940D-7E34-4C63-9445-246F60F247EE}" type="pres">
      <dgm:prSet presAssocID="{ADC4343A-5993-4DFC-A467-9CDB0F00FB0A}" presName="sibTrans" presStyleCnt="0"/>
      <dgm:spPr/>
      <dgm:t>
        <a:bodyPr/>
        <a:lstStyle/>
        <a:p>
          <a:endParaRPr lang="fr-FR"/>
        </a:p>
      </dgm:t>
    </dgm:pt>
    <dgm:pt modelId="{1C71FAFB-5F5B-49FE-A556-A2A78C1BF292}" type="pres">
      <dgm:prSet presAssocID="{A29980C1-9595-4F4A-8644-8DC307C98CF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3571C8-2F7E-4FCC-AAA3-258AEC4350C9}" type="pres">
      <dgm:prSet presAssocID="{7016529A-5BC2-46C7-B8DC-C7C73AF346A5}" presName="sibTrans" presStyleCnt="0"/>
      <dgm:spPr/>
      <dgm:t>
        <a:bodyPr/>
        <a:lstStyle/>
        <a:p>
          <a:endParaRPr lang="fr-FR"/>
        </a:p>
      </dgm:t>
    </dgm:pt>
    <dgm:pt modelId="{9EAAD2D7-049A-48E7-8DD2-2A0619368E35}" type="pres">
      <dgm:prSet presAssocID="{B1151A58-5494-4E19-AD73-AC2FD1C1B09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110176-0DD0-46CC-9162-6ECA4791FC18}" type="pres">
      <dgm:prSet presAssocID="{08A22EDC-E7D0-42C4-B64C-93A34A386631}" presName="sibTrans" presStyleCnt="0"/>
      <dgm:spPr/>
      <dgm:t>
        <a:bodyPr/>
        <a:lstStyle/>
        <a:p>
          <a:endParaRPr lang="fr-FR"/>
        </a:p>
      </dgm:t>
    </dgm:pt>
    <dgm:pt modelId="{58B8499E-AD71-4064-BB86-AF987B7EAAD9}" type="pres">
      <dgm:prSet presAssocID="{1C3E7F5A-A5B3-47A9-9EA9-5D85EC2062F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AE5A816-0EC1-4706-BB0A-98F906D7E5F8}" srcId="{0F2E7252-0DDC-4DFC-B1D6-080EEDC58330}" destId="{B535DE07-D9E5-4AF2-B650-AE38263C79FF}" srcOrd="1" destOrd="0" parTransId="{022537B9-51A9-45BD-8A79-43222AAA0D21}" sibTransId="{ADC4343A-5993-4DFC-A467-9CDB0F00FB0A}"/>
    <dgm:cxn modelId="{5CE96236-7989-4B95-B91F-ED97831174AB}" srcId="{0F2E7252-0DDC-4DFC-B1D6-080EEDC58330}" destId="{B1151A58-5494-4E19-AD73-AC2FD1C1B094}" srcOrd="3" destOrd="0" parTransId="{B6DE0A3A-41D1-41FF-AD5B-8862AA8D595E}" sibTransId="{08A22EDC-E7D0-42C4-B64C-93A34A386631}"/>
    <dgm:cxn modelId="{64CB57AF-A9CD-4D39-BD61-2C4334AA7200}" type="presOf" srcId="{0F2E7252-0DDC-4DFC-B1D6-080EEDC58330}" destId="{95A77019-0A62-4FB4-AD57-4A3FA77A67DB}" srcOrd="0" destOrd="0" presId="urn:microsoft.com/office/officeart/2005/8/layout/default"/>
    <dgm:cxn modelId="{A4AA02E2-8104-4FE0-A085-21DEC1BFEE8D}" srcId="{0F2E7252-0DDC-4DFC-B1D6-080EEDC58330}" destId="{1C3E7F5A-A5B3-47A9-9EA9-5D85EC2062F1}" srcOrd="4" destOrd="0" parTransId="{AAD4657C-DD83-4FE2-8853-3F0DBAFB5261}" sibTransId="{B13B7698-CFBE-4F7E-89A3-C9A19FFD4CB2}"/>
    <dgm:cxn modelId="{DCBB7F55-F876-4DF9-88DC-85375A6D10C2}" type="presOf" srcId="{1C3E7F5A-A5B3-47A9-9EA9-5D85EC2062F1}" destId="{58B8499E-AD71-4064-BB86-AF987B7EAAD9}" srcOrd="0" destOrd="0" presId="urn:microsoft.com/office/officeart/2005/8/layout/default"/>
    <dgm:cxn modelId="{674E189B-B5A8-434D-AF01-9AB55FEF5581}" type="presOf" srcId="{A29980C1-9595-4F4A-8644-8DC307C98CF7}" destId="{1C71FAFB-5F5B-49FE-A556-A2A78C1BF292}" srcOrd="0" destOrd="0" presId="urn:microsoft.com/office/officeart/2005/8/layout/default"/>
    <dgm:cxn modelId="{58F31336-474F-449E-8F85-72AB4F78292E}" type="presOf" srcId="{B535DE07-D9E5-4AF2-B650-AE38263C79FF}" destId="{6A4F7F79-5818-449C-97F1-3A821C30C46F}" srcOrd="0" destOrd="0" presId="urn:microsoft.com/office/officeart/2005/8/layout/default"/>
    <dgm:cxn modelId="{4D88B06B-A13D-4079-B808-97DBE870385F}" srcId="{0F2E7252-0DDC-4DFC-B1D6-080EEDC58330}" destId="{A29980C1-9595-4F4A-8644-8DC307C98CF7}" srcOrd="2" destOrd="0" parTransId="{38F4F0D6-2358-43BE-8021-2CED92B2F666}" sibTransId="{7016529A-5BC2-46C7-B8DC-C7C73AF346A5}"/>
    <dgm:cxn modelId="{A35154C0-7102-465F-ADE9-C392EAAD22FB}" srcId="{0F2E7252-0DDC-4DFC-B1D6-080EEDC58330}" destId="{C0B030DF-DE35-43FF-BAA2-90EE8584268A}" srcOrd="0" destOrd="0" parTransId="{3F2650E6-8186-4A26-ABF9-12DAA3FCD878}" sibTransId="{FE0C8FDE-28DF-4735-A973-DA35B69F3C24}"/>
    <dgm:cxn modelId="{A883898D-16C4-483A-80C1-240EAD776CB9}" type="presOf" srcId="{B1151A58-5494-4E19-AD73-AC2FD1C1B094}" destId="{9EAAD2D7-049A-48E7-8DD2-2A0619368E35}" srcOrd="0" destOrd="0" presId="urn:microsoft.com/office/officeart/2005/8/layout/default"/>
    <dgm:cxn modelId="{7DFA5EB5-D3CB-4575-90BA-6C65DCDD5493}" type="presOf" srcId="{C0B030DF-DE35-43FF-BAA2-90EE8584268A}" destId="{55C96135-2E41-4CB6-87DD-34562810A34B}" srcOrd="0" destOrd="0" presId="urn:microsoft.com/office/officeart/2005/8/layout/default"/>
    <dgm:cxn modelId="{AA4E8956-9EF6-46DA-8408-1DAA3D9E0CB6}" type="presParOf" srcId="{95A77019-0A62-4FB4-AD57-4A3FA77A67DB}" destId="{55C96135-2E41-4CB6-87DD-34562810A34B}" srcOrd="0" destOrd="0" presId="urn:microsoft.com/office/officeart/2005/8/layout/default"/>
    <dgm:cxn modelId="{80C253E4-6AA4-4D54-8979-7F2EADBF9CAF}" type="presParOf" srcId="{95A77019-0A62-4FB4-AD57-4A3FA77A67DB}" destId="{0E925787-CD5D-4C74-B415-34CAF0F2F4A2}" srcOrd="1" destOrd="0" presId="urn:microsoft.com/office/officeart/2005/8/layout/default"/>
    <dgm:cxn modelId="{666A09DE-9070-44AA-9514-B188E5C1F816}" type="presParOf" srcId="{95A77019-0A62-4FB4-AD57-4A3FA77A67DB}" destId="{6A4F7F79-5818-449C-97F1-3A821C30C46F}" srcOrd="2" destOrd="0" presId="urn:microsoft.com/office/officeart/2005/8/layout/default"/>
    <dgm:cxn modelId="{4512BDA7-5F23-41AF-94A0-33268D67E208}" type="presParOf" srcId="{95A77019-0A62-4FB4-AD57-4A3FA77A67DB}" destId="{5C76940D-7E34-4C63-9445-246F60F247EE}" srcOrd="3" destOrd="0" presId="urn:microsoft.com/office/officeart/2005/8/layout/default"/>
    <dgm:cxn modelId="{4A056AE9-7CB6-4E09-ACB3-32E77194D1F6}" type="presParOf" srcId="{95A77019-0A62-4FB4-AD57-4A3FA77A67DB}" destId="{1C71FAFB-5F5B-49FE-A556-A2A78C1BF292}" srcOrd="4" destOrd="0" presId="urn:microsoft.com/office/officeart/2005/8/layout/default"/>
    <dgm:cxn modelId="{FCF7513C-CD7A-4735-8885-8DF49A40048D}" type="presParOf" srcId="{95A77019-0A62-4FB4-AD57-4A3FA77A67DB}" destId="{983571C8-2F7E-4FCC-AAA3-258AEC4350C9}" srcOrd="5" destOrd="0" presId="urn:microsoft.com/office/officeart/2005/8/layout/default"/>
    <dgm:cxn modelId="{2D9DF026-7BAB-4376-AABF-5410E96ABBEF}" type="presParOf" srcId="{95A77019-0A62-4FB4-AD57-4A3FA77A67DB}" destId="{9EAAD2D7-049A-48E7-8DD2-2A0619368E35}" srcOrd="6" destOrd="0" presId="urn:microsoft.com/office/officeart/2005/8/layout/default"/>
    <dgm:cxn modelId="{DAE7AF90-294A-448B-AB9E-6FB085E83593}" type="presParOf" srcId="{95A77019-0A62-4FB4-AD57-4A3FA77A67DB}" destId="{A6110176-0DD0-46CC-9162-6ECA4791FC18}" srcOrd="7" destOrd="0" presId="urn:microsoft.com/office/officeart/2005/8/layout/default"/>
    <dgm:cxn modelId="{CB9E15D0-7211-4A60-ACBF-EA1A4360B4E7}" type="presParOf" srcId="{95A77019-0A62-4FB4-AD57-4A3FA77A67DB}" destId="{58B8499E-AD71-4064-BB86-AF987B7EAAD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2E7252-0DDC-4DFC-B1D6-080EEDC5833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0B030DF-DE35-43FF-BAA2-90EE8584268A}">
      <dgm:prSet/>
      <dgm:spPr>
        <a:solidFill>
          <a:schemeClr val="accent3"/>
        </a:solidFill>
      </dgm:spPr>
      <dgm:t>
        <a:bodyPr/>
        <a:lstStyle/>
        <a:p>
          <a:r>
            <a:rPr lang="fr-FR" dirty="0" smtClean="0"/>
            <a:t>Volet 1 guide</a:t>
          </a:r>
          <a:endParaRPr lang="en-US" dirty="0"/>
        </a:p>
      </dgm:t>
    </dgm:pt>
    <dgm:pt modelId="{3F2650E6-8186-4A26-ABF9-12DAA3FCD878}" type="parTrans" cxnId="{A35154C0-7102-465F-ADE9-C392EAAD22FB}">
      <dgm:prSet/>
      <dgm:spPr/>
      <dgm:t>
        <a:bodyPr/>
        <a:lstStyle/>
        <a:p>
          <a:endParaRPr lang="en-US"/>
        </a:p>
      </dgm:t>
    </dgm:pt>
    <dgm:pt modelId="{FE0C8FDE-28DF-4735-A973-DA35B69F3C24}" type="sibTrans" cxnId="{A35154C0-7102-465F-ADE9-C392EAAD22FB}">
      <dgm:prSet/>
      <dgm:spPr/>
      <dgm:t>
        <a:bodyPr/>
        <a:lstStyle/>
        <a:p>
          <a:endParaRPr lang="en-US"/>
        </a:p>
      </dgm:t>
    </dgm:pt>
    <dgm:pt modelId="{B535DE07-D9E5-4AF2-B650-AE38263C79FF}">
      <dgm:prSet/>
      <dgm:spPr>
        <a:solidFill>
          <a:schemeClr val="accent6"/>
        </a:solidFill>
      </dgm:spPr>
      <dgm:t>
        <a:bodyPr/>
        <a:lstStyle/>
        <a:p>
          <a:r>
            <a:rPr lang="fr-FR" dirty="0" smtClean="0"/>
            <a:t>Volet 2 quelles informations communiquer </a:t>
          </a:r>
          <a:endParaRPr lang="en-US" dirty="0"/>
        </a:p>
      </dgm:t>
    </dgm:pt>
    <dgm:pt modelId="{022537B9-51A9-45BD-8A79-43222AAA0D21}" type="parTrans" cxnId="{0AE5A816-0EC1-4706-BB0A-98F906D7E5F8}">
      <dgm:prSet/>
      <dgm:spPr/>
      <dgm:t>
        <a:bodyPr/>
        <a:lstStyle/>
        <a:p>
          <a:endParaRPr lang="en-US"/>
        </a:p>
      </dgm:t>
    </dgm:pt>
    <dgm:pt modelId="{ADC4343A-5993-4DFC-A467-9CDB0F00FB0A}" type="sibTrans" cxnId="{0AE5A816-0EC1-4706-BB0A-98F906D7E5F8}">
      <dgm:prSet/>
      <dgm:spPr/>
      <dgm:t>
        <a:bodyPr/>
        <a:lstStyle/>
        <a:p>
          <a:endParaRPr lang="en-US"/>
        </a:p>
      </dgm:t>
    </dgm:pt>
    <dgm:pt modelId="{A29980C1-9595-4F4A-8644-8DC307C98CF7}">
      <dgm:prSet/>
      <dgm:spPr>
        <a:solidFill>
          <a:schemeClr val="accent1"/>
        </a:solidFill>
      </dgm:spPr>
      <dgm:t>
        <a:bodyPr/>
        <a:lstStyle/>
        <a:p>
          <a:r>
            <a:rPr lang="fr-FR" dirty="0" smtClean="0"/>
            <a:t>Volet 3 démarche globale de soins palliatifs </a:t>
          </a:r>
          <a:endParaRPr lang="en-US" dirty="0"/>
        </a:p>
      </dgm:t>
    </dgm:pt>
    <dgm:pt modelId="{38F4F0D6-2358-43BE-8021-2CED92B2F666}" type="parTrans" cxnId="{4D88B06B-A13D-4079-B808-97DBE870385F}">
      <dgm:prSet/>
      <dgm:spPr/>
      <dgm:t>
        <a:bodyPr/>
        <a:lstStyle/>
        <a:p>
          <a:endParaRPr lang="en-US"/>
        </a:p>
      </dgm:t>
    </dgm:pt>
    <dgm:pt modelId="{7016529A-5BC2-46C7-B8DC-C7C73AF346A5}" type="sibTrans" cxnId="{4D88B06B-A13D-4079-B808-97DBE870385F}">
      <dgm:prSet/>
      <dgm:spPr/>
      <dgm:t>
        <a:bodyPr/>
        <a:lstStyle/>
        <a:p>
          <a:endParaRPr lang="en-US"/>
        </a:p>
      </dgm:t>
    </dgm:pt>
    <dgm:pt modelId="{B1151A58-5494-4E19-AD73-AC2FD1C1B094}">
      <dgm:prSet/>
      <dgm:spPr>
        <a:solidFill>
          <a:schemeClr val="accent4"/>
        </a:solidFill>
      </dgm:spPr>
      <dgm:t>
        <a:bodyPr/>
        <a:lstStyle/>
        <a:p>
          <a:r>
            <a:rPr lang="fr-FR" dirty="0" smtClean="0"/>
            <a:t>Volet 4 Les médicaments et l’urgence </a:t>
          </a:r>
          <a:endParaRPr lang="en-US" dirty="0"/>
        </a:p>
      </dgm:t>
    </dgm:pt>
    <dgm:pt modelId="{B6DE0A3A-41D1-41FF-AD5B-8862AA8D595E}" type="parTrans" cxnId="{5CE96236-7989-4B95-B91F-ED97831174AB}">
      <dgm:prSet/>
      <dgm:spPr/>
      <dgm:t>
        <a:bodyPr/>
        <a:lstStyle/>
        <a:p>
          <a:endParaRPr lang="en-US"/>
        </a:p>
      </dgm:t>
    </dgm:pt>
    <dgm:pt modelId="{08A22EDC-E7D0-42C4-B64C-93A34A386631}" type="sibTrans" cxnId="{5CE96236-7989-4B95-B91F-ED97831174AB}">
      <dgm:prSet/>
      <dgm:spPr/>
      <dgm:t>
        <a:bodyPr/>
        <a:lstStyle/>
        <a:p>
          <a:endParaRPr lang="en-US"/>
        </a:p>
      </dgm:t>
    </dgm:pt>
    <dgm:pt modelId="{1C3E7F5A-A5B3-47A9-9EA9-5D85EC2062F1}">
      <dgm:prSet/>
      <dgm:spPr>
        <a:solidFill>
          <a:schemeClr val="accent2"/>
        </a:solidFill>
      </dgm:spPr>
      <dgm:t>
        <a:bodyPr/>
        <a:lstStyle/>
        <a:p>
          <a:r>
            <a:rPr lang="fr-FR" dirty="0" smtClean="0"/>
            <a:t>Volet 5 Annuaire des plateformes gériatriques</a:t>
          </a:r>
          <a:endParaRPr lang="en-US" dirty="0"/>
        </a:p>
      </dgm:t>
    </dgm:pt>
    <dgm:pt modelId="{AAD4657C-DD83-4FE2-8853-3F0DBAFB5261}" type="parTrans" cxnId="{A4AA02E2-8104-4FE0-A085-21DEC1BFEE8D}">
      <dgm:prSet/>
      <dgm:spPr/>
      <dgm:t>
        <a:bodyPr/>
        <a:lstStyle/>
        <a:p>
          <a:endParaRPr lang="en-US"/>
        </a:p>
      </dgm:t>
    </dgm:pt>
    <dgm:pt modelId="{B13B7698-CFBE-4F7E-89A3-C9A19FFD4CB2}" type="sibTrans" cxnId="{A4AA02E2-8104-4FE0-A085-21DEC1BFEE8D}">
      <dgm:prSet/>
      <dgm:spPr/>
      <dgm:t>
        <a:bodyPr/>
        <a:lstStyle/>
        <a:p>
          <a:endParaRPr lang="en-US"/>
        </a:p>
      </dgm:t>
    </dgm:pt>
    <dgm:pt modelId="{95A77019-0A62-4FB4-AD57-4A3FA77A67DB}" type="pres">
      <dgm:prSet presAssocID="{0F2E7252-0DDC-4DFC-B1D6-080EEDC583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5C96135-2E41-4CB6-87DD-34562810A34B}" type="pres">
      <dgm:prSet presAssocID="{C0B030DF-DE35-43FF-BAA2-90EE8584268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925787-CD5D-4C74-B415-34CAF0F2F4A2}" type="pres">
      <dgm:prSet presAssocID="{FE0C8FDE-28DF-4735-A973-DA35B69F3C24}" presName="sibTrans" presStyleCnt="0"/>
      <dgm:spPr/>
      <dgm:t>
        <a:bodyPr/>
        <a:lstStyle/>
        <a:p>
          <a:endParaRPr lang="fr-FR"/>
        </a:p>
      </dgm:t>
    </dgm:pt>
    <dgm:pt modelId="{6A4F7F79-5818-449C-97F1-3A821C30C46F}" type="pres">
      <dgm:prSet presAssocID="{B535DE07-D9E5-4AF2-B650-AE38263C79F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76940D-7E34-4C63-9445-246F60F247EE}" type="pres">
      <dgm:prSet presAssocID="{ADC4343A-5993-4DFC-A467-9CDB0F00FB0A}" presName="sibTrans" presStyleCnt="0"/>
      <dgm:spPr/>
      <dgm:t>
        <a:bodyPr/>
        <a:lstStyle/>
        <a:p>
          <a:endParaRPr lang="fr-FR"/>
        </a:p>
      </dgm:t>
    </dgm:pt>
    <dgm:pt modelId="{1C71FAFB-5F5B-49FE-A556-A2A78C1BF292}" type="pres">
      <dgm:prSet presAssocID="{A29980C1-9595-4F4A-8644-8DC307C98CF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3571C8-2F7E-4FCC-AAA3-258AEC4350C9}" type="pres">
      <dgm:prSet presAssocID="{7016529A-5BC2-46C7-B8DC-C7C73AF346A5}" presName="sibTrans" presStyleCnt="0"/>
      <dgm:spPr/>
      <dgm:t>
        <a:bodyPr/>
        <a:lstStyle/>
        <a:p>
          <a:endParaRPr lang="fr-FR"/>
        </a:p>
      </dgm:t>
    </dgm:pt>
    <dgm:pt modelId="{9EAAD2D7-049A-48E7-8DD2-2A0619368E35}" type="pres">
      <dgm:prSet presAssocID="{B1151A58-5494-4E19-AD73-AC2FD1C1B09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110176-0DD0-46CC-9162-6ECA4791FC18}" type="pres">
      <dgm:prSet presAssocID="{08A22EDC-E7D0-42C4-B64C-93A34A386631}" presName="sibTrans" presStyleCnt="0"/>
      <dgm:spPr/>
      <dgm:t>
        <a:bodyPr/>
        <a:lstStyle/>
        <a:p>
          <a:endParaRPr lang="fr-FR"/>
        </a:p>
      </dgm:t>
    </dgm:pt>
    <dgm:pt modelId="{58B8499E-AD71-4064-BB86-AF987B7EAAD9}" type="pres">
      <dgm:prSet presAssocID="{1C3E7F5A-A5B3-47A9-9EA9-5D85EC2062F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AE5A816-0EC1-4706-BB0A-98F906D7E5F8}" srcId="{0F2E7252-0DDC-4DFC-B1D6-080EEDC58330}" destId="{B535DE07-D9E5-4AF2-B650-AE38263C79FF}" srcOrd="1" destOrd="0" parTransId="{022537B9-51A9-45BD-8A79-43222AAA0D21}" sibTransId="{ADC4343A-5993-4DFC-A467-9CDB0F00FB0A}"/>
    <dgm:cxn modelId="{5CE96236-7989-4B95-B91F-ED97831174AB}" srcId="{0F2E7252-0DDC-4DFC-B1D6-080EEDC58330}" destId="{B1151A58-5494-4E19-AD73-AC2FD1C1B094}" srcOrd="3" destOrd="0" parTransId="{B6DE0A3A-41D1-41FF-AD5B-8862AA8D595E}" sibTransId="{08A22EDC-E7D0-42C4-B64C-93A34A386631}"/>
    <dgm:cxn modelId="{64CB57AF-A9CD-4D39-BD61-2C4334AA7200}" type="presOf" srcId="{0F2E7252-0DDC-4DFC-B1D6-080EEDC58330}" destId="{95A77019-0A62-4FB4-AD57-4A3FA77A67DB}" srcOrd="0" destOrd="0" presId="urn:microsoft.com/office/officeart/2005/8/layout/default"/>
    <dgm:cxn modelId="{A4AA02E2-8104-4FE0-A085-21DEC1BFEE8D}" srcId="{0F2E7252-0DDC-4DFC-B1D6-080EEDC58330}" destId="{1C3E7F5A-A5B3-47A9-9EA9-5D85EC2062F1}" srcOrd="4" destOrd="0" parTransId="{AAD4657C-DD83-4FE2-8853-3F0DBAFB5261}" sibTransId="{B13B7698-CFBE-4F7E-89A3-C9A19FFD4CB2}"/>
    <dgm:cxn modelId="{DCBB7F55-F876-4DF9-88DC-85375A6D10C2}" type="presOf" srcId="{1C3E7F5A-A5B3-47A9-9EA9-5D85EC2062F1}" destId="{58B8499E-AD71-4064-BB86-AF987B7EAAD9}" srcOrd="0" destOrd="0" presId="urn:microsoft.com/office/officeart/2005/8/layout/default"/>
    <dgm:cxn modelId="{674E189B-B5A8-434D-AF01-9AB55FEF5581}" type="presOf" srcId="{A29980C1-9595-4F4A-8644-8DC307C98CF7}" destId="{1C71FAFB-5F5B-49FE-A556-A2A78C1BF292}" srcOrd="0" destOrd="0" presId="urn:microsoft.com/office/officeart/2005/8/layout/default"/>
    <dgm:cxn modelId="{58F31336-474F-449E-8F85-72AB4F78292E}" type="presOf" srcId="{B535DE07-D9E5-4AF2-B650-AE38263C79FF}" destId="{6A4F7F79-5818-449C-97F1-3A821C30C46F}" srcOrd="0" destOrd="0" presId="urn:microsoft.com/office/officeart/2005/8/layout/default"/>
    <dgm:cxn modelId="{4D88B06B-A13D-4079-B808-97DBE870385F}" srcId="{0F2E7252-0DDC-4DFC-B1D6-080EEDC58330}" destId="{A29980C1-9595-4F4A-8644-8DC307C98CF7}" srcOrd="2" destOrd="0" parTransId="{38F4F0D6-2358-43BE-8021-2CED92B2F666}" sibTransId="{7016529A-5BC2-46C7-B8DC-C7C73AF346A5}"/>
    <dgm:cxn modelId="{A35154C0-7102-465F-ADE9-C392EAAD22FB}" srcId="{0F2E7252-0DDC-4DFC-B1D6-080EEDC58330}" destId="{C0B030DF-DE35-43FF-BAA2-90EE8584268A}" srcOrd="0" destOrd="0" parTransId="{3F2650E6-8186-4A26-ABF9-12DAA3FCD878}" sibTransId="{FE0C8FDE-28DF-4735-A973-DA35B69F3C24}"/>
    <dgm:cxn modelId="{A883898D-16C4-483A-80C1-240EAD776CB9}" type="presOf" srcId="{B1151A58-5494-4E19-AD73-AC2FD1C1B094}" destId="{9EAAD2D7-049A-48E7-8DD2-2A0619368E35}" srcOrd="0" destOrd="0" presId="urn:microsoft.com/office/officeart/2005/8/layout/default"/>
    <dgm:cxn modelId="{7DFA5EB5-D3CB-4575-90BA-6C65DCDD5493}" type="presOf" srcId="{C0B030DF-DE35-43FF-BAA2-90EE8584268A}" destId="{55C96135-2E41-4CB6-87DD-34562810A34B}" srcOrd="0" destOrd="0" presId="urn:microsoft.com/office/officeart/2005/8/layout/default"/>
    <dgm:cxn modelId="{AA4E8956-9EF6-46DA-8408-1DAA3D9E0CB6}" type="presParOf" srcId="{95A77019-0A62-4FB4-AD57-4A3FA77A67DB}" destId="{55C96135-2E41-4CB6-87DD-34562810A34B}" srcOrd="0" destOrd="0" presId="urn:microsoft.com/office/officeart/2005/8/layout/default"/>
    <dgm:cxn modelId="{80C253E4-6AA4-4D54-8979-7F2EADBF9CAF}" type="presParOf" srcId="{95A77019-0A62-4FB4-AD57-4A3FA77A67DB}" destId="{0E925787-CD5D-4C74-B415-34CAF0F2F4A2}" srcOrd="1" destOrd="0" presId="urn:microsoft.com/office/officeart/2005/8/layout/default"/>
    <dgm:cxn modelId="{666A09DE-9070-44AA-9514-B188E5C1F816}" type="presParOf" srcId="{95A77019-0A62-4FB4-AD57-4A3FA77A67DB}" destId="{6A4F7F79-5818-449C-97F1-3A821C30C46F}" srcOrd="2" destOrd="0" presId="urn:microsoft.com/office/officeart/2005/8/layout/default"/>
    <dgm:cxn modelId="{4512BDA7-5F23-41AF-94A0-33268D67E208}" type="presParOf" srcId="{95A77019-0A62-4FB4-AD57-4A3FA77A67DB}" destId="{5C76940D-7E34-4C63-9445-246F60F247EE}" srcOrd="3" destOrd="0" presId="urn:microsoft.com/office/officeart/2005/8/layout/default"/>
    <dgm:cxn modelId="{4A056AE9-7CB6-4E09-ACB3-32E77194D1F6}" type="presParOf" srcId="{95A77019-0A62-4FB4-AD57-4A3FA77A67DB}" destId="{1C71FAFB-5F5B-49FE-A556-A2A78C1BF292}" srcOrd="4" destOrd="0" presId="urn:microsoft.com/office/officeart/2005/8/layout/default"/>
    <dgm:cxn modelId="{FCF7513C-CD7A-4735-8885-8DF49A40048D}" type="presParOf" srcId="{95A77019-0A62-4FB4-AD57-4A3FA77A67DB}" destId="{983571C8-2F7E-4FCC-AAA3-258AEC4350C9}" srcOrd="5" destOrd="0" presId="urn:microsoft.com/office/officeart/2005/8/layout/default"/>
    <dgm:cxn modelId="{2D9DF026-7BAB-4376-AABF-5410E96ABBEF}" type="presParOf" srcId="{95A77019-0A62-4FB4-AD57-4A3FA77A67DB}" destId="{9EAAD2D7-049A-48E7-8DD2-2A0619368E35}" srcOrd="6" destOrd="0" presId="urn:microsoft.com/office/officeart/2005/8/layout/default"/>
    <dgm:cxn modelId="{DAE7AF90-294A-448B-AB9E-6FB085E83593}" type="presParOf" srcId="{95A77019-0A62-4FB4-AD57-4A3FA77A67DB}" destId="{A6110176-0DD0-46CC-9162-6ECA4791FC18}" srcOrd="7" destOrd="0" presId="urn:microsoft.com/office/officeart/2005/8/layout/default"/>
    <dgm:cxn modelId="{CB9E15D0-7211-4A60-ACBF-EA1A4360B4E7}" type="presParOf" srcId="{95A77019-0A62-4FB4-AD57-4A3FA77A67DB}" destId="{58B8499E-AD71-4064-BB86-AF987B7EAAD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EDC99-E4AC-4B64-889C-48938AA4440C}">
      <dsp:nvSpPr>
        <dsp:cNvPr id="0" name=""/>
        <dsp:cNvSpPr/>
      </dsp:nvSpPr>
      <dsp:spPr>
        <a:xfrm>
          <a:off x="927" y="607154"/>
          <a:ext cx="3617482" cy="2170489"/>
        </a:xfrm>
        <a:prstGeom prst="rect">
          <a:avLst/>
        </a:prstGeom>
        <a:solidFill>
          <a:srgbClr val="DF7A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- présentation des outils</a:t>
          </a:r>
          <a:endParaRPr lang="en-US" sz="3700" kern="1200" dirty="0"/>
        </a:p>
      </dsp:txBody>
      <dsp:txXfrm>
        <a:off x="927" y="607154"/>
        <a:ext cx="3617482" cy="2170489"/>
      </dsp:txXfrm>
    </dsp:sp>
    <dsp:sp modelId="{C76850F8-7479-4DA2-ABD0-C34F4EF14217}">
      <dsp:nvSpPr>
        <dsp:cNvPr id="0" name=""/>
        <dsp:cNvSpPr/>
      </dsp:nvSpPr>
      <dsp:spPr>
        <a:xfrm>
          <a:off x="3980158" y="607154"/>
          <a:ext cx="3617482" cy="2170489"/>
        </a:xfrm>
        <a:prstGeom prst="rect">
          <a:avLst/>
        </a:prstGeom>
        <a:solidFill>
          <a:srgbClr val="2621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- présentation de la méthodologie de formation </a:t>
          </a:r>
          <a:endParaRPr lang="en-US" sz="3700" kern="1200" dirty="0"/>
        </a:p>
      </dsp:txBody>
      <dsp:txXfrm>
        <a:off x="3980158" y="607154"/>
        <a:ext cx="3617482" cy="21704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FCC18-25E6-46BF-BE9D-5D35531B755F}">
      <dsp:nvSpPr>
        <dsp:cNvPr id="0" name=""/>
        <dsp:cNvSpPr/>
      </dsp:nvSpPr>
      <dsp:spPr>
        <a:xfrm>
          <a:off x="0" y="283391"/>
          <a:ext cx="4908899" cy="1352520"/>
        </a:xfrm>
        <a:prstGeom prst="roundRect">
          <a:avLst/>
        </a:prstGeom>
        <a:gradFill rotWithShape="0">
          <a:gsLst>
            <a:gs pos="0">
              <a:srgbClr val="D68359"/>
            </a:gs>
            <a:gs pos="100000">
              <a:schemeClr val="accent2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/>
            <a:t>Contexte, problématique et objectifs</a:t>
          </a:r>
          <a:endParaRPr lang="en-US" sz="3400" kern="1200"/>
        </a:p>
      </dsp:txBody>
      <dsp:txXfrm>
        <a:off x="66025" y="349416"/>
        <a:ext cx="4776849" cy="1220470"/>
      </dsp:txXfrm>
    </dsp:sp>
    <dsp:sp modelId="{2943BD70-EBDC-42C5-A7F6-97C406CC35A1}">
      <dsp:nvSpPr>
        <dsp:cNvPr id="0" name=""/>
        <dsp:cNvSpPr/>
      </dsp:nvSpPr>
      <dsp:spPr>
        <a:xfrm>
          <a:off x="0" y="1733831"/>
          <a:ext cx="4908899" cy="1352520"/>
        </a:xfrm>
        <a:prstGeom prst="roundRect">
          <a:avLst/>
        </a:prstGeom>
        <a:gradFill rotWithShape="0">
          <a:gsLst>
            <a:gs pos="0">
              <a:schemeClr val="accent2"/>
            </a:gs>
            <a:gs pos="100000">
              <a:srgbClr val="262172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Contenu du guide </a:t>
          </a:r>
          <a:endParaRPr lang="en-US" sz="3400" kern="1200" dirty="0"/>
        </a:p>
      </dsp:txBody>
      <dsp:txXfrm>
        <a:off x="66025" y="1799856"/>
        <a:ext cx="4776849" cy="1220470"/>
      </dsp:txXfrm>
    </dsp:sp>
    <dsp:sp modelId="{E31DB366-35DB-4D5B-AC58-5291B9A2559A}">
      <dsp:nvSpPr>
        <dsp:cNvPr id="0" name=""/>
        <dsp:cNvSpPr/>
      </dsp:nvSpPr>
      <dsp:spPr>
        <a:xfrm>
          <a:off x="0" y="3184271"/>
          <a:ext cx="4908899" cy="1352520"/>
        </a:xfrm>
        <a:prstGeom prst="roundRect">
          <a:avLst/>
        </a:prstGeom>
        <a:gradFill rotWithShape="0">
          <a:gsLst>
            <a:gs pos="0">
              <a:srgbClr val="262172"/>
            </a:gs>
            <a:gs pos="100000">
              <a:srgbClr val="262172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/>
            <a:t>Contenu</a:t>
          </a:r>
          <a:r>
            <a:rPr lang="en-US" sz="3400" kern="1200" dirty="0"/>
            <a:t> du </a:t>
          </a:r>
          <a:r>
            <a:rPr lang="en-US" sz="3400" kern="1200" dirty="0" err="1"/>
            <a:t>livret</a:t>
          </a:r>
          <a:endParaRPr lang="en-US" sz="3400" kern="1200" dirty="0"/>
        </a:p>
      </dsp:txBody>
      <dsp:txXfrm>
        <a:off x="66025" y="3250296"/>
        <a:ext cx="4776849" cy="1220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96135-2E41-4CB6-87DD-34562810A34B}">
      <dsp:nvSpPr>
        <dsp:cNvPr id="0" name=""/>
        <dsp:cNvSpPr/>
      </dsp:nvSpPr>
      <dsp:spPr>
        <a:xfrm>
          <a:off x="0" y="148940"/>
          <a:ext cx="2374552" cy="1424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Orienter son appel en fonction de </a:t>
          </a:r>
          <a:r>
            <a:rPr lang="fr-FR" sz="2000" kern="1200" dirty="0" smtClean="0"/>
            <a:t>l’état </a:t>
          </a:r>
          <a:r>
            <a:rPr lang="fr-FR" sz="2000" kern="1200" dirty="0"/>
            <a:t>clinique </a:t>
          </a:r>
          <a:r>
            <a:rPr lang="en-US" sz="2000" kern="1200" dirty="0"/>
            <a:t>​</a:t>
          </a:r>
        </a:p>
      </dsp:txBody>
      <dsp:txXfrm>
        <a:off x="0" y="148940"/>
        <a:ext cx="2374552" cy="1424731"/>
      </dsp:txXfrm>
    </dsp:sp>
    <dsp:sp modelId="{6A4F7F79-5818-449C-97F1-3A821C30C46F}">
      <dsp:nvSpPr>
        <dsp:cNvPr id="0" name=""/>
        <dsp:cNvSpPr/>
      </dsp:nvSpPr>
      <dsp:spPr>
        <a:xfrm>
          <a:off x="2612007" y="148940"/>
          <a:ext cx="2374552" cy="14247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Evaluer l’état </a:t>
          </a:r>
          <a:r>
            <a:rPr lang="fr-FR" sz="2000" kern="1200" dirty="0"/>
            <a:t>de conscience </a:t>
          </a:r>
          <a:r>
            <a:rPr lang="fr-FR" sz="2000" kern="1200" dirty="0" smtClean="0"/>
            <a:t>: score de Glasgow  ​</a:t>
          </a:r>
          <a:endParaRPr lang="en-US" sz="2000" kern="1200" dirty="0"/>
        </a:p>
      </dsp:txBody>
      <dsp:txXfrm>
        <a:off x="2612007" y="148940"/>
        <a:ext cx="2374552" cy="1424731"/>
      </dsp:txXfrm>
    </dsp:sp>
    <dsp:sp modelId="{1C71FAFB-5F5B-49FE-A556-A2A78C1BF292}">
      <dsp:nvSpPr>
        <dsp:cNvPr id="0" name=""/>
        <dsp:cNvSpPr/>
      </dsp:nvSpPr>
      <dsp:spPr>
        <a:xfrm>
          <a:off x="5224015" y="148940"/>
          <a:ext cx="2374552" cy="14247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Repérer les signes de gravité : prendre </a:t>
          </a:r>
          <a:r>
            <a:rPr lang="fr-FR" sz="2000" kern="1200" dirty="0" smtClean="0"/>
            <a:t>les constantes </a:t>
          </a:r>
          <a:r>
            <a:rPr lang="fr-FR" sz="2000" kern="1200" dirty="0"/>
            <a:t>du résident</a:t>
          </a:r>
          <a:endParaRPr lang="en-US" sz="2000" kern="1200" dirty="0"/>
        </a:p>
      </dsp:txBody>
      <dsp:txXfrm>
        <a:off x="5224015" y="148940"/>
        <a:ext cx="2374552" cy="1424731"/>
      </dsp:txXfrm>
    </dsp:sp>
    <dsp:sp modelId="{9EAAD2D7-049A-48E7-8DD2-2A0619368E35}">
      <dsp:nvSpPr>
        <dsp:cNvPr id="0" name=""/>
        <dsp:cNvSpPr/>
      </dsp:nvSpPr>
      <dsp:spPr>
        <a:xfrm>
          <a:off x="1306003" y="1811127"/>
          <a:ext cx="2374552" cy="14247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/>
            <a:t>Repérer les signes particuliers de gravité . </a:t>
          </a:r>
          <a:endParaRPr lang="en-US" sz="2000" kern="1200"/>
        </a:p>
      </dsp:txBody>
      <dsp:txXfrm>
        <a:off x="1306003" y="1811127"/>
        <a:ext cx="2374552" cy="1424731"/>
      </dsp:txXfrm>
    </dsp:sp>
    <dsp:sp modelId="{58B8499E-AD71-4064-BB86-AF987B7EAAD9}">
      <dsp:nvSpPr>
        <dsp:cNvPr id="0" name=""/>
        <dsp:cNvSpPr/>
      </dsp:nvSpPr>
      <dsp:spPr>
        <a:xfrm>
          <a:off x="3918011" y="1811127"/>
          <a:ext cx="2374552" cy="142473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Fiches 2 à 18  : Conduite à tenir selon les signes cliniques</a:t>
          </a:r>
          <a:r>
            <a:rPr lang="en-US" sz="2000" kern="1200" dirty="0"/>
            <a:t>​</a:t>
          </a:r>
        </a:p>
      </dsp:txBody>
      <dsp:txXfrm>
        <a:off x="3918011" y="1811127"/>
        <a:ext cx="2374552" cy="14247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96135-2E41-4CB6-87DD-34562810A34B}">
      <dsp:nvSpPr>
        <dsp:cNvPr id="0" name=""/>
        <dsp:cNvSpPr/>
      </dsp:nvSpPr>
      <dsp:spPr>
        <a:xfrm>
          <a:off x="0" y="148940"/>
          <a:ext cx="2374552" cy="1424731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Volet 1 guide</a:t>
          </a:r>
          <a:endParaRPr lang="en-US" sz="2400" kern="1200" dirty="0"/>
        </a:p>
      </dsp:txBody>
      <dsp:txXfrm>
        <a:off x="0" y="148940"/>
        <a:ext cx="2374552" cy="1424731"/>
      </dsp:txXfrm>
    </dsp:sp>
    <dsp:sp modelId="{6A4F7F79-5818-449C-97F1-3A821C30C46F}">
      <dsp:nvSpPr>
        <dsp:cNvPr id="0" name=""/>
        <dsp:cNvSpPr/>
      </dsp:nvSpPr>
      <dsp:spPr>
        <a:xfrm>
          <a:off x="2612007" y="148940"/>
          <a:ext cx="2374552" cy="1424731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Volet 2 quelles informations communiquer </a:t>
          </a:r>
          <a:endParaRPr lang="en-US" sz="2400" kern="1200" dirty="0"/>
        </a:p>
      </dsp:txBody>
      <dsp:txXfrm>
        <a:off x="2612007" y="148940"/>
        <a:ext cx="2374552" cy="1424731"/>
      </dsp:txXfrm>
    </dsp:sp>
    <dsp:sp modelId="{1C71FAFB-5F5B-49FE-A556-A2A78C1BF292}">
      <dsp:nvSpPr>
        <dsp:cNvPr id="0" name=""/>
        <dsp:cNvSpPr/>
      </dsp:nvSpPr>
      <dsp:spPr>
        <a:xfrm>
          <a:off x="5224015" y="148940"/>
          <a:ext cx="2374552" cy="1424731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Volet 3 démarche globale de soins palliatifs </a:t>
          </a:r>
          <a:endParaRPr lang="en-US" sz="2400" kern="1200" dirty="0"/>
        </a:p>
      </dsp:txBody>
      <dsp:txXfrm>
        <a:off x="5224015" y="148940"/>
        <a:ext cx="2374552" cy="1424731"/>
      </dsp:txXfrm>
    </dsp:sp>
    <dsp:sp modelId="{9EAAD2D7-049A-48E7-8DD2-2A0619368E35}">
      <dsp:nvSpPr>
        <dsp:cNvPr id="0" name=""/>
        <dsp:cNvSpPr/>
      </dsp:nvSpPr>
      <dsp:spPr>
        <a:xfrm>
          <a:off x="1306003" y="1811127"/>
          <a:ext cx="2374552" cy="1424731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Volet 4 Les médicaments et l’urgence </a:t>
          </a:r>
          <a:endParaRPr lang="en-US" sz="2400" kern="1200" dirty="0"/>
        </a:p>
      </dsp:txBody>
      <dsp:txXfrm>
        <a:off x="1306003" y="1811127"/>
        <a:ext cx="2374552" cy="1424731"/>
      </dsp:txXfrm>
    </dsp:sp>
    <dsp:sp modelId="{58B8499E-AD71-4064-BB86-AF987B7EAAD9}">
      <dsp:nvSpPr>
        <dsp:cNvPr id="0" name=""/>
        <dsp:cNvSpPr/>
      </dsp:nvSpPr>
      <dsp:spPr>
        <a:xfrm>
          <a:off x="3918011" y="1811127"/>
          <a:ext cx="2374552" cy="142473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Volet 5 Annuaire des plateformes gériatriques</a:t>
          </a:r>
          <a:endParaRPr lang="en-US" sz="2400" kern="1200" dirty="0"/>
        </a:p>
      </dsp:txBody>
      <dsp:txXfrm>
        <a:off x="3918011" y="1811127"/>
        <a:ext cx="2374552" cy="1424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456EE-8595-4E2E-87EC-324835ABAF7B}" type="datetimeFigureOut">
              <a:rPr lang="fr-FR" smtClean="0"/>
              <a:t>22/05/2024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219EE-5B39-48CC-AC4D-1B86E09EAD6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7484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7296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les critères de gravité relative, bien préciser que l’association peut aussi concerner une constante du tableau ET un critère de gravité relative de la diapositive suivante.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678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formateur s’attachera à expliquer chaque terme médical pouvant être non compris ou mal interprété.</a:t>
            </a:r>
          </a:p>
          <a:p>
            <a:r>
              <a:rPr lang="fr-FR" dirty="0"/>
              <a:t>Le formateur s’attachera également à expliquer la techniques de recueil des signes cliniques, et l’interprétation des signes.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008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0968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9123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formateur s’attachera à bien détailler le calcul/l’évaluation du score de Glasgow :</a:t>
            </a:r>
          </a:p>
          <a:p>
            <a:pPr marL="171450" indent="-171450">
              <a:buFontTx/>
              <a:buChar char="-"/>
            </a:pPr>
            <a:r>
              <a:rPr lang="fr-FR" dirty="0"/>
              <a:t>Questions à poser au résident pour le classement de la réponse verbale</a:t>
            </a:r>
          </a:p>
          <a:p>
            <a:pPr marL="171450" indent="-171450">
              <a:buFontTx/>
              <a:buChar char="-"/>
            </a:pPr>
            <a:r>
              <a:rPr lang="fr-FR" dirty="0"/>
              <a:t>Stimulations douloureuses à effectuer si besoin (localisation, méthode de réalisation, interprétation)</a:t>
            </a:r>
          </a:p>
          <a:p>
            <a:pPr marL="171450" indent="-171450">
              <a:buFontTx/>
              <a:buChar char="-"/>
            </a:pPr>
            <a:r>
              <a:rPr lang="fr-FR" dirty="0"/>
              <a:t>Définitions de l’évitement non adapté, de la décortication, de la décérébration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9319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les critères de gravité relative, bien préciser que l’association peut aussi concerner une constante du tableau ET un critère de gravité relative de la diapositive suivante.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384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167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524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formateur s’attachera à bien détailler le calcul/l’évaluation du score de Glasgow :</a:t>
            </a:r>
          </a:p>
          <a:p>
            <a:pPr marL="171450" indent="-171450">
              <a:buFontTx/>
              <a:buChar char="-"/>
            </a:pPr>
            <a:r>
              <a:rPr lang="fr-FR" dirty="0"/>
              <a:t>Questions à poser au résident pour le classement de la réponse verbale</a:t>
            </a:r>
          </a:p>
          <a:p>
            <a:pPr marL="171450" indent="-171450">
              <a:buFontTx/>
              <a:buChar char="-"/>
            </a:pPr>
            <a:r>
              <a:rPr lang="fr-FR" dirty="0"/>
              <a:t>Stimulations douloureuses à effectuer si besoin (localisation, méthode de réalisation, interprétation)</a:t>
            </a:r>
          </a:p>
          <a:p>
            <a:pPr marL="171450" indent="-171450">
              <a:buFontTx/>
              <a:buChar char="-"/>
            </a:pPr>
            <a:r>
              <a:rPr lang="fr-FR" dirty="0"/>
              <a:t>Définitions de l’évitement non adapté, de la décortication, de la décérébration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413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les critères de gravité relative, bien préciser que l’association peut aussi concerner une constante du tableau ET un critère de gravité relative de la diapositive suivante.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180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5413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formateur s’attachera à bien détailler le calcul/l’évaluation du score de Glasgow :</a:t>
            </a:r>
          </a:p>
          <a:p>
            <a:pPr marL="171450" indent="-171450">
              <a:buFontTx/>
              <a:buChar char="-"/>
            </a:pPr>
            <a:r>
              <a:rPr lang="fr-FR" dirty="0"/>
              <a:t>Questions à poser au résident pour le classement de la réponse verbale</a:t>
            </a:r>
          </a:p>
          <a:p>
            <a:pPr marL="171450" indent="-171450">
              <a:buFontTx/>
              <a:buChar char="-"/>
            </a:pPr>
            <a:r>
              <a:rPr lang="fr-FR" dirty="0"/>
              <a:t>Stimulations douloureuses à effectuer si besoin (localisation, méthode de réalisation, interprétation)</a:t>
            </a:r>
          </a:p>
          <a:p>
            <a:pPr marL="171450" indent="-171450">
              <a:buFontTx/>
              <a:buChar char="-"/>
            </a:pPr>
            <a:r>
              <a:rPr lang="fr-FR" dirty="0"/>
              <a:t>Définitions de l’évitement non adapté, de la décortication, de la décérébration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46861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les critères de gravité relative, bien préciser que l’association peut aussi concerner une constante du tableau ET un critère de gravité relative de la diapositive suivante.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6203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chaque fiche</a:t>
            </a:r>
            <a:r>
              <a:rPr lang="fr-FR" baseline="0" dirty="0"/>
              <a:t> (quelques secondes pour les plus simples à quelques minutes pour les plus complexes)</a:t>
            </a:r>
            <a:r>
              <a:rPr lang="fr-FR" dirty="0"/>
              <a:t> :</a:t>
            </a:r>
            <a:endParaRPr lang="fr-FR" baseline="0" dirty="0"/>
          </a:p>
          <a:p>
            <a:pPr marL="171450" indent="-171450">
              <a:buFontTx/>
              <a:buChar char="-"/>
            </a:pPr>
            <a:r>
              <a:rPr lang="fr-FR" baseline="0" dirty="0"/>
              <a:t>Voir les points essentiels</a:t>
            </a:r>
          </a:p>
          <a:p>
            <a:pPr marL="171450" indent="-171450">
              <a:buFontTx/>
              <a:buChar char="-"/>
            </a:pPr>
            <a:r>
              <a:rPr lang="fr-FR" u="sng" baseline="0" dirty="0"/>
              <a:t>S’assurer de la compréhension de l’ensemble des termes médicaux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Pour la fiche n°14 : montrer une tape dans le dos</a:t>
            </a:r>
            <a:r>
              <a:rPr lang="fr-FR" b="0" u="none" dirty="0"/>
              <a:t> </a:t>
            </a:r>
            <a:r>
              <a:rPr lang="fr-FR" b="0" u="sng" dirty="0"/>
              <a:t>efficace</a:t>
            </a:r>
            <a:r>
              <a:rPr lang="fr-FR" b="0" u="none" dirty="0"/>
              <a:t> </a:t>
            </a:r>
            <a:r>
              <a:rPr lang="fr-FR" dirty="0"/>
              <a:t>et la manœuvre d’HEIMLICH</a:t>
            </a:r>
          </a:p>
          <a:p>
            <a:pPr marL="0" indent="0">
              <a:buFontTx/>
              <a:buNone/>
            </a:pPr>
            <a:r>
              <a:rPr lang="fr-FR" dirty="0"/>
              <a:t>Pour la fiche n° 15 : donner des </a:t>
            </a:r>
            <a:r>
              <a:rPr lang="fr-FR" baseline="0" dirty="0"/>
              <a:t>caractéristiques de la douleur (sensation de compression, « comme dans un étau », douleur augmentée à l’inspiration, soulagée en </a:t>
            </a:r>
            <a:r>
              <a:rPr lang="fr-FR" baseline="0" dirty="0" err="1"/>
              <a:t>antéflexion</a:t>
            </a:r>
            <a:r>
              <a:rPr lang="fr-FR" baseline="0" dirty="0"/>
              <a:t>, …) typiques de certaines pathologies urgentes et qu’il faut rechercher pour transmettre à l’interlocuteur</a:t>
            </a:r>
          </a:p>
          <a:p>
            <a:pPr marL="0" indent="0">
              <a:buFontTx/>
              <a:buNone/>
            </a:pPr>
            <a:r>
              <a:rPr lang="fr-FR" baseline="0" dirty="0"/>
              <a:t>Pour la fiche n°19 : Prendre quelques minutes pour bien expliquer les étapes de la prise en charge</a:t>
            </a:r>
          </a:p>
          <a:p>
            <a:pPr marL="0" indent="0">
              <a:buFontTx/>
              <a:buNone/>
            </a:pPr>
            <a:endParaRPr lang="fr-FR" baseline="0" dirty="0"/>
          </a:p>
          <a:p>
            <a:pPr marL="0" indent="0">
              <a:buFontTx/>
              <a:buNone/>
            </a:pPr>
            <a:r>
              <a:rPr lang="fr-FR" baseline="0" dirty="0"/>
              <a:t>Le livret sera normalement déjà vu par les personnes suivant la formation. Le principal travail du formateur sera donc l’explication des termes médicaux et la compréhension de la conduite à tenir.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3994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41509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41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89129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Présenter la FLU.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3173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45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98687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46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35882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47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95426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Item 1 : Personne âgée de plus de 75 ans atteinte d’une maladie grave évolutive ou de polypathologies qui ne guériront pas en l’état actuel des connaissances.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48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7381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Note générale : </a:t>
            </a:r>
            <a:r>
              <a:rPr lang="fr-FR" baseline="0" dirty="0"/>
              <a:t>Le livret est simple d’utilisation. L’un des principaux freins à son utilisation serait </a:t>
            </a:r>
            <a:r>
              <a:rPr lang="fr-FR" i="1" baseline="0" dirty="0"/>
              <a:t>a priori</a:t>
            </a:r>
            <a:r>
              <a:rPr lang="fr-FR" baseline="0" dirty="0"/>
              <a:t>  le lexique médical non connu des AS (et IDE). </a:t>
            </a:r>
            <a:r>
              <a:rPr lang="fr-FR" dirty="0"/>
              <a:t>Les termes médicaux utilisés dans le livret devront donc être définis</a:t>
            </a:r>
            <a:r>
              <a:rPr lang="fr-FR" baseline="0" dirty="0"/>
              <a:t> avec soin.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89560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49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40772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50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62559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51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99585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Présenter</a:t>
            </a:r>
            <a:r>
              <a:rPr lang="fr-FR" baseline="0" dirty="0"/>
              <a:t> rapidement les échelles d’évaluation de la douleur disponibles.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9615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57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14943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58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14943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59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38673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61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14413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62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0459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7744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9247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5541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9486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0706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formateur s’attachera à bien détailler le calcul/l’évaluation du score de Glasgow :</a:t>
            </a:r>
          </a:p>
          <a:p>
            <a:pPr marL="171450" indent="-171450">
              <a:buFontTx/>
              <a:buChar char="-"/>
            </a:pPr>
            <a:r>
              <a:rPr lang="fr-FR" dirty="0"/>
              <a:t>Questions à poser au résident pour le classement de la réponse verbale</a:t>
            </a:r>
          </a:p>
          <a:p>
            <a:pPr marL="171450" indent="-171450">
              <a:buFontTx/>
              <a:buChar char="-"/>
            </a:pPr>
            <a:r>
              <a:rPr lang="fr-FR" dirty="0"/>
              <a:t>Stimulations douloureuses à effectuer si besoin (localisation, méthode de réalisation, interprétation)</a:t>
            </a:r>
          </a:p>
          <a:p>
            <a:pPr marL="171450" indent="-171450">
              <a:buFontTx/>
              <a:buChar char="-"/>
            </a:pPr>
            <a:r>
              <a:rPr lang="fr-FR" dirty="0"/>
              <a:t>Définitions de l’évitement non adapté, de la décortication, de la décérébration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350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A481-81F4-4E65-8712-0DD5585D8CC2}" type="datetime1">
              <a:rPr lang="fr-FR" smtClean="0"/>
              <a:t>22/05/2024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21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6D14-153F-4CF4-8127-6D777D21E6C5}" type="datetime1">
              <a:rPr lang="fr-FR" smtClean="0"/>
              <a:t>22/05/2024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7993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D458-E348-4689-91CF-8F3A5EB65272}" type="datetime1">
              <a:rPr lang="fr-FR" smtClean="0"/>
              <a:t>22/05/2024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493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74C-00E5-4C53-A6CA-0D57497B49F5}" type="datetime1">
              <a:rPr lang="fr-FR" smtClean="0"/>
              <a:t>22/05/2024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4674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CE2E-ECEF-4CBA-94B6-B20CA9BC2E62}" type="datetime1">
              <a:rPr lang="fr-FR" smtClean="0"/>
              <a:t>22/05/2024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6787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AE17-4D31-4322-9B8E-3004C72D06AB}" type="datetime1">
              <a:rPr lang="fr-FR" smtClean="0"/>
              <a:t>22/05/2024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32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548D-AE1D-4977-9233-CC692A32D271}" type="datetime1">
              <a:rPr lang="fr-FR" smtClean="0"/>
              <a:t>22/05/2024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735048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D9F0-5717-43B4-B236-B1D6FD9A798A}" type="datetime1">
              <a:rPr lang="fr-FR" smtClean="0"/>
              <a:t>22/05/2024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113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68CA-CFAB-4B6B-A600-D97D209DD403}" type="datetime1">
              <a:rPr lang="fr-FR" smtClean="0"/>
              <a:t>22/05/2024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0619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FF74-4E64-4325-8A86-469A9F877E28}" type="datetime1">
              <a:rPr lang="fr-FR" smtClean="0"/>
              <a:t>22/05/2024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601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548D-AE1D-4977-9233-CC692A32D271}" type="datetime1">
              <a:rPr lang="fr-FR" smtClean="0"/>
              <a:t>22/05/2024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365275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D548D-AE1D-4977-9233-CC692A32D271}" type="datetime1">
              <a:rPr lang="fr-FR" smtClean="0"/>
              <a:pPr/>
              <a:t>22/05/2024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DC651-897B-447F-B51B-11324865BEE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437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26217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grpSp>
        <p:nvGrpSpPr>
          <p:cNvPr id="15" name="Groupe 14"/>
          <p:cNvGrpSpPr/>
          <p:nvPr/>
        </p:nvGrpSpPr>
        <p:grpSpPr>
          <a:xfrm>
            <a:off x="528865" y="2521796"/>
            <a:ext cx="4564169" cy="1608830"/>
            <a:chOff x="528865" y="2521796"/>
            <a:chExt cx="4564169" cy="1608830"/>
          </a:xfrm>
        </p:grpSpPr>
        <p:sp>
          <p:nvSpPr>
            <p:cNvPr id="7" name="Rectangle 6"/>
            <p:cNvSpPr/>
            <p:nvPr/>
          </p:nvSpPr>
          <p:spPr>
            <a:xfrm>
              <a:off x="528865" y="2521796"/>
              <a:ext cx="2268897" cy="323850"/>
            </a:xfrm>
            <a:prstGeom prst="rect">
              <a:avLst/>
            </a:prstGeom>
            <a:solidFill>
              <a:srgbClr val="DF7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28865" y="2946312"/>
              <a:ext cx="4211162" cy="323850"/>
            </a:xfrm>
            <a:prstGeom prst="rect">
              <a:avLst/>
            </a:prstGeom>
            <a:solidFill>
              <a:srgbClr val="DF7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8865" y="3380951"/>
              <a:ext cx="4151092" cy="323850"/>
            </a:xfrm>
            <a:prstGeom prst="rect">
              <a:avLst/>
            </a:prstGeom>
            <a:solidFill>
              <a:srgbClr val="DF7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8865" y="3806776"/>
              <a:ext cx="4564169" cy="323850"/>
            </a:xfrm>
            <a:prstGeom prst="rect">
              <a:avLst/>
            </a:prstGeom>
            <a:solidFill>
              <a:srgbClr val="DF7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F12D580-023A-4C51-BABD-1D0E88AB7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662" y="2484926"/>
            <a:ext cx="6142848" cy="2127251"/>
          </a:xfrm>
        </p:spPr>
        <p:txBody>
          <a:bodyPr anchor="ctr">
            <a:normAutofit fontScale="90000"/>
          </a:bodyPr>
          <a:lstStyle/>
          <a:p>
            <a:pPr algn="l"/>
            <a:r>
              <a:rPr lang="fr-FR" sz="3400" dirty="0">
                <a:solidFill>
                  <a:schemeClr val="bg1"/>
                </a:solidFill>
              </a:rPr>
              <a:t>FORMATION</a:t>
            </a:r>
            <a:br>
              <a:rPr lang="fr-FR" sz="3400" dirty="0">
                <a:solidFill>
                  <a:schemeClr val="bg1"/>
                </a:solidFill>
              </a:rPr>
            </a:br>
            <a:r>
              <a:rPr lang="fr-FR" sz="3400" dirty="0">
                <a:solidFill>
                  <a:schemeClr val="bg1"/>
                </a:solidFill>
              </a:rPr>
              <a:t>COMMENT REDUIRE LES HOSPITALISATIONS NON PROGRAMMEES </a:t>
            </a:r>
            <a:r>
              <a:rPr lang="fr-FR" sz="3400" dirty="0" smtClean="0">
                <a:solidFill>
                  <a:schemeClr val="bg1"/>
                </a:solidFill>
              </a:rPr>
              <a:t>en EHPAD </a:t>
            </a:r>
            <a:r>
              <a:rPr lang="fr-FR" sz="3400" dirty="0">
                <a:solidFill>
                  <a:schemeClr val="bg1"/>
                </a:solidFill>
              </a:rPr>
              <a:t/>
            </a:r>
            <a:br>
              <a:rPr lang="fr-FR" sz="3400" dirty="0">
                <a:solidFill>
                  <a:schemeClr val="bg1"/>
                </a:solidFill>
              </a:rPr>
            </a:br>
            <a:endParaRPr lang="fr-FR" sz="3400" dirty="0">
              <a:solidFill>
                <a:schemeClr val="bg1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528865" y="4816611"/>
            <a:ext cx="2583045" cy="948553"/>
            <a:chOff x="528865" y="4816611"/>
            <a:chExt cx="2583045" cy="948553"/>
          </a:xfrm>
        </p:grpSpPr>
        <p:sp>
          <p:nvSpPr>
            <p:cNvPr id="12" name="Rectangle 11"/>
            <p:cNvSpPr/>
            <p:nvPr/>
          </p:nvSpPr>
          <p:spPr>
            <a:xfrm>
              <a:off x="528865" y="4816611"/>
              <a:ext cx="2583045" cy="256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8865" y="5508212"/>
              <a:ext cx="754246" cy="256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" name="Sous-titre 2">
            <a:extLst>
              <a:ext uri="{FF2B5EF4-FFF2-40B4-BE49-F238E27FC236}">
                <a16:creationId xmlns:a16="http://schemas.microsoft.com/office/drawing/2014/main" id="{3C318FEF-CC90-41FC-82F1-CAC507759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534" y="4667143"/>
            <a:ext cx="3211465" cy="1248745"/>
          </a:xfrm>
          <a:effectLst/>
        </p:spPr>
        <p:txBody>
          <a:bodyPr anchor="ctr">
            <a:normAutofit/>
          </a:bodyPr>
          <a:lstStyle/>
          <a:p>
            <a:pPr algn="l"/>
            <a:r>
              <a:rPr lang="fr-FR" cap="none" dirty="0" smtClean="0">
                <a:solidFill>
                  <a:srgbClr val="262172"/>
                </a:solidFill>
              </a:rPr>
              <a:t>Médecin coordonnateur </a:t>
            </a:r>
          </a:p>
          <a:p>
            <a:pPr algn="l"/>
            <a:endParaRPr lang="fr-FR" cap="none" dirty="0" smtClean="0"/>
          </a:p>
          <a:p>
            <a:pPr algn="l"/>
            <a:r>
              <a:rPr lang="fr-FR" cap="none" dirty="0" err="1" smtClean="0">
                <a:solidFill>
                  <a:srgbClr val="262172"/>
                </a:solidFill>
              </a:rPr>
              <a:t>Idec</a:t>
            </a:r>
            <a:r>
              <a:rPr lang="fr-FR" cap="none" dirty="0" smtClean="0">
                <a:solidFill>
                  <a:srgbClr val="262172"/>
                </a:solidFill>
              </a:rPr>
              <a:t> </a:t>
            </a:r>
            <a:endParaRPr lang="fr-FR" cap="none" dirty="0">
              <a:solidFill>
                <a:srgbClr val="2621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3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" t="7599" b="9630"/>
          <a:stretch/>
        </p:blipFill>
        <p:spPr>
          <a:xfrm>
            <a:off x="144855" y="722651"/>
            <a:ext cx="8854289" cy="559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17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6" b="13740"/>
          <a:stretch/>
        </p:blipFill>
        <p:spPr>
          <a:xfrm>
            <a:off x="703386" y="633412"/>
            <a:ext cx="8233450" cy="538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94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t="4858" r="9403" b="7963"/>
          <a:stretch/>
        </p:blipFill>
        <p:spPr>
          <a:xfrm>
            <a:off x="628650" y="365126"/>
            <a:ext cx="7967367" cy="5982665"/>
          </a:xfrm>
        </p:spPr>
      </p:pic>
    </p:spTree>
    <p:extLst>
      <p:ext uri="{BB962C8B-B14F-4D97-AF65-F5344CB8AC3E}">
        <p14:creationId xmlns:p14="http://schemas.microsoft.com/office/powerpoint/2010/main" val="602772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2" t="5525" r="10644" b="16045"/>
          <a:stretch/>
        </p:blipFill>
        <p:spPr>
          <a:xfrm>
            <a:off x="597529" y="735059"/>
            <a:ext cx="8161338" cy="5729288"/>
          </a:xfrm>
        </p:spPr>
      </p:pic>
    </p:spTree>
    <p:extLst>
      <p:ext uri="{BB962C8B-B14F-4D97-AF65-F5344CB8AC3E}">
        <p14:creationId xmlns:p14="http://schemas.microsoft.com/office/powerpoint/2010/main" val="95636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A927E9-B518-4E61-8520-FCFB8C86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3270688" cy="1325563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Calibri Light"/>
              </a:rPr>
              <a:t>Cas Clinique n°1</a:t>
            </a:r>
            <a:endParaRPr lang="fr-FR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8351ED-1758-448A-835D-34581A3AF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214" y="1923393"/>
            <a:ext cx="7590439" cy="3520965"/>
          </a:xfrm>
          <a:solidFill>
            <a:schemeClr val="bg1">
              <a:alpha val="90000"/>
            </a:schemeClr>
          </a:solidFill>
        </p:spPr>
        <p:txBody>
          <a:bodyPr vert="horz" lIns="0" tIns="45720" rIns="0" bIns="45720" rtlCol="0" anchor="ctr">
            <a:normAutofit/>
          </a:bodyPr>
          <a:lstStyle/>
          <a:p>
            <a:pPr marL="179388" indent="0">
              <a:buNone/>
            </a:pPr>
            <a:r>
              <a:rPr lang="fr-FR" dirty="0" smtClean="0">
                <a:cs typeface="Calibri"/>
              </a:rPr>
              <a:t>Monsieur </a:t>
            </a:r>
            <a:r>
              <a:rPr lang="fr-FR" dirty="0">
                <a:cs typeface="Calibri"/>
              </a:rPr>
              <a:t>H 67 </a:t>
            </a:r>
            <a:r>
              <a:rPr lang="fr-FR" dirty="0" smtClean="0">
                <a:cs typeface="Calibri"/>
              </a:rPr>
              <a:t>ans,</a:t>
            </a:r>
            <a:r>
              <a:rPr lang="fr-FR" dirty="0">
                <a:cs typeface="Calibri"/>
              </a:rPr>
              <a:t> </a:t>
            </a:r>
            <a:r>
              <a:rPr lang="fr-FR" dirty="0" err="1" smtClean="0">
                <a:cs typeface="Calibri"/>
              </a:rPr>
              <a:t>Gir</a:t>
            </a:r>
            <a:r>
              <a:rPr lang="fr-FR" dirty="0" smtClean="0">
                <a:cs typeface="Calibri"/>
              </a:rPr>
              <a:t> </a:t>
            </a:r>
            <a:r>
              <a:rPr lang="fr-FR" dirty="0">
                <a:cs typeface="Calibri"/>
              </a:rPr>
              <a:t>4</a:t>
            </a:r>
          </a:p>
          <a:p>
            <a:pPr marL="179388" indent="0"/>
            <a:r>
              <a:rPr lang="fr-FR" dirty="0" smtClean="0">
                <a:cs typeface="Calibri"/>
              </a:rPr>
              <a:t>ATCD AVC </a:t>
            </a:r>
            <a:r>
              <a:rPr lang="fr-FR" dirty="0">
                <a:cs typeface="Calibri"/>
              </a:rPr>
              <a:t>sylvien gauche superficiel et profond sur dissection carotidienne </a:t>
            </a:r>
            <a:r>
              <a:rPr lang="fr-FR" dirty="0" smtClean="0">
                <a:cs typeface="Calibri"/>
              </a:rPr>
              <a:t>en 2011</a:t>
            </a:r>
            <a:endParaRPr lang="fr-FR" dirty="0">
              <a:cs typeface="Calibri"/>
            </a:endParaRPr>
          </a:p>
          <a:p>
            <a:pPr marL="179388" indent="0"/>
            <a:r>
              <a:rPr lang="fr-FR" dirty="0" smtClean="0">
                <a:cs typeface="Calibri"/>
              </a:rPr>
              <a:t>hémiplégie </a:t>
            </a:r>
            <a:r>
              <a:rPr lang="fr-FR" dirty="0">
                <a:cs typeface="Calibri"/>
              </a:rPr>
              <a:t>droite </a:t>
            </a:r>
            <a:r>
              <a:rPr lang="fr-FR" dirty="0" err="1" smtClean="0">
                <a:cs typeface="Calibri"/>
              </a:rPr>
              <a:t>sensitivo</a:t>
            </a:r>
            <a:r>
              <a:rPr lang="fr-FR" dirty="0" err="1">
                <a:cs typeface="Calibri"/>
              </a:rPr>
              <a:t>-</a:t>
            </a:r>
            <a:r>
              <a:rPr lang="fr-FR" dirty="0" err="1" smtClean="0">
                <a:cs typeface="Calibri"/>
              </a:rPr>
              <a:t>motrice</a:t>
            </a:r>
            <a:r>
              <a:rPr lang="fr-FR" dirty="0" smtClean="0">
                <a:cs typeface="Calibri"/>
              </a:rPr>
              <a:t> </a:t>
            </a:r>
            <a:endParaRPr lang="fr-FR" dirty="0">
              <a:cs typeface="Calibri"/>
            </a:endParaRPr>
          </a:p>
          <a:p>
            <a:pPr marL="179388" indent="0"/>
            <a:r>
              <a:rPr lang="fr-FR" dirty="0" smtClean="0">
                <a:cs typeface="Calibri"/>
              </a:rPr>
              <a:t>aphasie </a:t>
            </a:r>
            <a:r>
              <a:rPr lang="fr-FR" dirty="0">
                <a:cs typeface="Calibri"/>
              </a:rPr>
              <a:t>de </a:t>
            </a:r>
            <a:r>
              <a:rPr lang="fr-FR" dirty="0" smtClean="0">
                <a:cs typeface="Calibri"/>
              </a:rPr>
              <a:t>Broca </a:t>
            </a:r>
            <a:endParaRPr lang="fr-FR" dirty="0">
              <a:cs typeface="Calibri"/>
            </a:endParaRPr>
          </a:p>
          <a:p>
            <a:pPr marL="179388" indent="0">
              <a:buNone/>
            </a:pPr>
            <a:endParaRPr lang="fr-FR" dirty="0" smtClean="0">
              <a:cs typeface="Calibri"/>
            </a:endParaRPr>
          </a:p>
          <a:p>
            <a:pPr marL="179388" indent="0">
              <a:buNone/>
            </a:pPr>
            <a:r>
              <a:rPr lang="fr-FR" dirty="0" smtClean="0">
                <a:cs typeface="Calibri"/>
              </a:rPr>
              <a:t>Contexte de l’urgence :  </a:t>
            </a:r>
            <a:r>
              <a:rPr lang="fr-FR" dirty="0">
                <a:cs typeface="Calibri"/>
              </a:rPr>
              <a:t>retrouvé au sol </a:t>
            </a:r>
            <a:r>
              <a:rPr lang="fr-FR" dirty="0" smtClean="0">
                <a:cs typeface="Calibri"/>
              </a:rPr>
              <a:t>après </a:t>
            </a:r>
            <a:r>
              <a:rPr lang="fr-FR" dirty="0">
                <a:cs typeface="Calibri"/>
              </a:rPr>
              <a:t>une </a:t>
            </a:r>
            <a:r>
              <a:rPr lang="fr-FR" dirty="0" smtClean="0">
                <a:cs typeface="Calibri"/>
              </a:rPr>
              <a:t>chute, inconscient, traumatisme </a:t>
            </a:r>
            <a:r>
              <a:rPr lang="fr-FR" dirty="0">
                <a:cs typeface="Calibri"/>
              </a:rPr>
              <a:t>crânien </a:t>
            </a:r>
            <a:r>
              <a:rPr lang="fr-FR" dirty="0" smtClean="0">
                <a:cs typeface="Calibri"/>
              </a:rPr>
              <a:t>avec hématome occipital gauche, </a:t>
            </a:r>
            <a:r>
              <a:rPr lang="fr-FR" dirty="0">
                <a:cs typeface="Calibri"/>
              </a:rPr>
              <a:t>sang </a:t>
            </a:r>
            <a:r>
              <a:rPr lang="fr-FR" dirty="0" smtClean="0">
                <a:cs typeface="Calibri"/>
              </a:rPr>
              <a:t>sur le sol</a:t>
            </a:r>
            <a:endParaRPr lang="fr-FR" dirty="0"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E99D37-E3F8-42E7-9336-2C0B9A816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2146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" t="7599" b="9630"/>
          <a:stretch/>
        </p:blipFill>
        <p:spPr>
          <a:xfrm>
            <a:off x="144855" y="722651"/>
            <a:ext cx="8854289" cy="559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85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A927E9-B518-4E61-8520-FCFB8C86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379" y="173879"/>
            <a:ext cx="4219903" cy="1456267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Arial Rounded MT Bold" panose="020F0704030504030204" pitchFamily="34" charset="0"/>
                <a:cs typeface="Calibri Light"/>
              </a:rPr>
              <a:t>Cas Clinique n°1 </a:t>
            </a:r>
            <a:r>
              <a:rPr lang="fr-FR" sz="3000" dirty="0">
                <a:solidFill>
                  <a:schemeClr val="bg1"/>
                </a:solidFill>
                <a:latin typeface="Arial Rounded MT Bold" panose="020F0704030504030204" pitchFamily="34" charset="0"/>
                <a:cs typeface="Calibri Light"/>
              </a:rPr>
              <a:t>conscience et constantes </a:t>
            </a:r>
            <a:endParaRPr lang="fr-FR" sz="3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8351ED-1758-448A-835D-34581A3AF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12709"/>
            <a:ext cx="8058150" cy="4726204"/>
          </a:xfrm>
          <a:solidFill>
            <a:schemeClr val="bg1">
              <a:alpha val="90000"/>
            </a:schemeClr>
          </a:solidFill>
        </p:spPr>
        <p:txBody>
          <a:bodyPr vert="horz" lIns="0" tIns="45720" rIns="0" bIns="45720" rtlCol="0" anchor="t">
            <a:normAutofit lnSpcReduction="10000"/>
          </a:bodyPr>
          <a:lstStyle/>
          <a:p>
            <a:pPr marL="357188"/>
            <a:r>
              <a:rPr lang="fr-FR" sz="1900" dirty="0">
                <a:cs typeface="Calibri"/>
              </a:rPr>
              <a:t>N’est pas en situation de soins palliatifs</a:t>
            </a:r>
          </a:p>
          <a:p>
            <a:pPr marL="357188"/>
            <a:r>
              <a:rPr lang="fr-FR" sz="1900" dirty="0">
                <a:cs typeface="Calibri"/>
              </a:rPr>
              <a:t> </a:t>
            </a:r>
            <a:r>
              <a:rPr lang="fr-FR" sz="1900" dirty="0" err="1">
                <a:cs typeface="Calibri"/>
              </a:rPr>
              <a:t>Aréactif</a:t>
            </a:r>
            <a:r>
              <a:rPr lang="fr-FR" sz="1900" dirty="0">
                <a:cs typeface="Calibri"/>
              </a:rPr>
              <a:t> ( pas d’ouverture des yeux , pas de parole , pas de mouvements) : Glasgow 3                                                             </a:t>
            </a:r>
          </a:p>
          <a:p>
            <a:pPr marL="357188" algn="ctr">
              <a:buNone/>
            </a:pPr>
            <a:r>
              <a:rPr lang="fr-FR" sz="3000" dirty="0" smtClean="0">
                <a:cs typeface="Calibri"/>
              </a:rPr>
              <a:t>→ appel Samu </a:t>
            </a:r>
            <a:endParaRPr lang="fr-FR" sz="3000" dirty="0">
              <a:cs typeface="Calibri"/>
            </a:endParaRPr>
          </a:p>
          <a:p>
            <a:pPr marL="357188"/>
            <a:r>
              <a:rPr lang="fr-FR" dirty="0" smtClean="0">
                <a:cs typeface="Calibri"/>
              </a:rPr>
              <a:t>TA</a:t>
            </a:r>
            <a:r>
              <a:rPr lang="fr-FR" dirty="0">
                <a:cs typeface="Calibri"/>
              </a:rPr>
              <a:t> 210/150  </a:t>
            </a:r>
          </a:p>
          <a:p>
            <a:pPr marL="357188"/>
            <a:r>
              <a:rPr lang="fr-FR" dirty="0" smtClean="0">
                <a:cs typeface="Calibri"/>
              </a:rPr>
              <a:t>Glycémie </a:t>
            </a:r>
            <a:r>
              <a:rPr lang="fr-FR" dirty="0">
                <a:cs typeface="Calibri"/>
              </a:rPr>
              <a:t>: </a:t>
            </a:r>
            <a:r>
              <a:rPr lang="fr-FR" dirty="0" smtClean="0">
                <a:cs typeface="Calibri"/>
              </a:rPr>
              <a:t>1,23g/l</a:t>
            </a:r>
            <a:r>
              <a:rPr lang="fr-FR" dirty="0">
                <a:cs typeface="Calibri"/>
              </a:rPr>
              <a:t> </a:t>
            </a:r>
          </a:p>
          <a:p>
            <a:pPr marL="357188"/>
            <a:r>
              <a:rPr lang="fr-FR" dirty="0">
                <a:cs typeface="Calibri"/>
              </a:rPr>
              <a:t>Apyrétique </a:t>
            </a:r>
          </a:p>
          <a:p>
            <a:pPr marL="357188"/>
            <a:r>
              <a:rPr lang="fr-FR" dirty="0">
                <a:cs typeface="Calibri"/>
              </a:rPr>
              <a:t>Pouls : </a:t>
            </a:r>
            <a:r>
              <a:rPr lang="fr-FR" dirty="0" smtClean="0">
                <a:cs typeface="Calibri"/>
              </a:rPr>
              <a:t>110/mn</a:t>
            </a:r>
            <a:endParaRPr lang="fr-FR" dirty="0">
              <a:cs typeface="Calibri"/>
            </a:endParaRPr>
          </a:p>
          <a:p>
            <a:pPr marL="357188"/>
            <a:r>
              <a:rPr lang="fr-FR" dirty="0">
                <a:cs typeface="Calibri"/>
              </a:rPr>
              <a:t>Fréquence respiratoire : </a:t>
            </a:r>
            <a:r>
              <a:rPr lang="fr-FR" dirty="0" smtClean="0">
                <a:cs typeface="Calibri"/>
              </a:rPr>
              <a:t>10/mn</a:t>
            </a:r>
          </a:p>
          <a:p>
            <a:pPr marL="357188"/>
            <a:r>
              <a:rPr lang="fr-FR" dirty="0" smtClean="0">
                <a:cs typeface="Calibri"/>
              </a:rPr>
              <a:t>Saturation 97 %</a:t>
            </a:r>
            <a:endParaRPr lang="fr-FR" dirty="0">
              <a:cs typeface="Calibri"/>
            </a:endParaRPr>
          </a:p>
          <a:p>
            <a:pPr marL="357188"/>
            <a:r>
              <a:rPr lang="fr-FR" dirty="0">
                <a:cs typeface="Calibri"/>
              </a:rPr>
              <a:t>Hématome occipital gauche </a:t>
            </a:r>
          </a:p>
          <a:p>
            <a:pPr marL="357188"/>
            <a:r>
              <a:rPr lang="fr-FR" dirty="0" smtClean="0">
                <a:cs typeface="Calibri"/>
              </a:rPr>
              <a:t>Dans un second temps : </a:t>
            </a:r>
            <a:r>
              <a:rPr lang="fr-FR" dirty="0">
                <a:cs typeface="Calibri"/>
              </a:rPr>
              <a:t>3 crises </a:t>
            </a:r>
            <a:r>
              <a:rPr lang="fr-FR" dirty="0" smtClean="0">
                <a:cs typeface="Calibri"/>
              </a:rPr>
              <a:t>d’épilepsie </a:t>
            </a:r>
            <a:r>
              <a:rPr lang="fr-FR" dirty="0" err="1" smtClean="0">
                <a:cs typeface="Calibri"/>
              </a:rPr>
              <a:t>tonico</a:t>
            </a:r>
            <a:r>
              <a:rPr lang="fr-FR" dirty="0">
                <a:cs typeface="Calibri"/>
              </a:rPr>
              <a:t>-cloniques d’affilée </a:t>
            </a:r>
            <a:endParaRPr lang="fr-FR" dirty="0" smtClean="0">
              <a:cs typeface="Calibri"/>
            </a:endParaRPr>
          </a:p>
          <a:p>
            <a:pPr marL="357188"/>
            <a:r>
              <a:rPr lang="fr-FR" dirty="0" smtClean="0">
                <a:cs typeface="Calibri"/>
              </a:rPr>
              <a:t>Après </a:t>
            </a:r>
            <a:r>
              <a:rPr lang="fr-FR" dirty="0">
                <a:cs typeface="Calibri"/>
              </a:rPr>
              <a:t>crise </a:t>
            </a:r>
            <a:r>
              <a:rPr lang="fr-FR" dirty="0" smtClean="0">
                <a:cs typeface="Calibri"/>
              </a:rPr>
              <a:t>épilepsie, saturation 60 </a:t>
            </a:r>
            <a:r>
              <a:rPr lang="fr-FR" dirty="0">
                <a:cs typeface="Calibri"/>
              </a:rPr>
              <a:t>%</a:t>
            </a:r>
          </a:p>
          <a:p>
            <a:pPr marL="357188"/>
            <a:endParaRPr lang="fr-FR" dirty="0">
              <a:cs typeface="Calibri"/>
            </a:endParaRPr>
          </a:p>
          <a:p>
            <a:pPr marL="357188"/>
            <a:endParaRPr lang="fr-FR" dirty="0"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E99D37-E3F8-42E7-9336-2C0B9A816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6136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6" b="13740"/>
          <a:stretch/>
        </p:blipFill>
        <p:spPr>
          <a:xfrm>
            <a:off x="703386" y="633412"/>
            <a:ext cx="8233450" cy="538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60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t="4858" r="9403" b="7963"/>
          <a:stretch/>
        </p:blipFill>
        <p:spPr>
          <a:xfrm>
            <a:off x="628650" y="322923"/>
            <a:ext cx="7967367" cy="598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17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" t="4939" b="9070"/>
          <a:stretch/>
        </p:blipFill>
        <p:spPr>
          <a:xfrm>
            <a:off x="157659" y="622198"/>
            <a:ext cx="8860221" cy="572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98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621D86-EE1A-70C3-F0F7-A4446952F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386" y="796705"/>
            <a:ext cx="5582963" cy="893984"/>
          </a:xfrm>
        </p:spPr>
        <p:txBody>
          <a:bodyPr>
            <a:normAutofit/>
          </a:bodyPr>
          <a:lstStyle/>
          <a:p>
            <a:pPr algn="ctr"/>
            <a:r>
              <a:rPr lang="fr-FR" sz="3200" b="1" cap="none" dirty="0" smtClean="0">
                <a:solidFill>
                  <a:srgbClr val="DF7A51"/>
                </a:solidFill>
                <a:latin typeface="Arial Rounded MT Bold" panose="020F0704030504030204" pitchFamily="34" charset="0"/>
              </a:rPr>
              <a:t>Public concerné </a:t>
            </a:r>
            <a:endParaRPr lang="fr-FR" sz="3200" b="1" cap="none" dirty="0">
              <a:solidFill>
                <a:srgbClr val="DF7A5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29F85E-7A27-E537-2DFA-082897ED9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2082" y="2326741"/>
            <a:ext cx="5383267" cy="3850222"/>
          </a:xfrm>
        </p:spPr>
        <p:txBody>
          <a:bodyPr/>
          <a:lstStyle/>
          <a:p>
            <a:r>
              <a:rPr lang="fr-FR" dirty="0"/>
              <a:t>Cette formation est destinée aux personnels de nuit et à toute personne susceptible d’intervenir en cas d’urgence en l’absence de médecin</a:t>
            </a:r>
          </a:p>
          <a:p>
            <a:r>
              <a:rPr lang="fr-FR" dirty="0"/>
              <a:t>Formateurs: médecin et/ou infirmier coordonnateurs</a:t>
            </a:r>
          </a:p>
          <a:p>
            <a:r>
              <a:rPr lang="fr-FR" dirty="0"/>
              <a:t>Durée 1 h </a:t>
            </a:r>
          </a:p>
          <a:p>
            <a:r>
              <a:rPr lang="fr-FR" dirty="0"/>
              <a:t>remise des supports à l’issue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91B581-4DA8-DFAB-4B29-FA7787AFA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2129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2" b="9910"/>
          <a:stretch/>
        </p:blipFill>
        <p:spPr>
          <a:xfrm>
            <a:off x="244444" y="196799"/>
            <a:ext cx="8899556" cy="614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2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2" r="766" b="9053"/>
          <a:stretch/>
        </p:blipFill>
        <p:spPr>
          <a:xfrm>
            <a:off x="215506" y="342977"/>
            <a:ext cx="8854921" cy="617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63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b="9394"/>
          <a:stretch/>
        </p:blipFill>
        <p:spPr>
          <a:xfrm>
            <a:off x="115615" y="364965"/>
            <a:ext cx="9028385" cy="62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96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AA70B8E-2387-484C-9715-CCF8CC80D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fr-FR" sz="2400" dirty="0">
                <a:latin typeface="Arial Rounded MT Bold" panose="020F0704030504030204" pitchFamily="34" charset="0"/>
              </a:rPr>
              <a:t/>
            </a:r>
            <a:br>
              <a:rPr lang="fr-FR" sz="2400" dirty="0">
                <a:latin typeface="Arial Rounded MT Bold" panose="020F0704030504030204" pitchFamily="34" charset="0"/>
              </a:rPr>
            </a:br>
            <a:endParaRPr lang="fr-FR" sz="2400" dirty="0">
              <a:latin typeface="Arial Rounded MT Bold" panose="020F07040305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2CAA38-09B4-47EB-9337-E77EBD95E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841" y="1460938"/>
            <a:ext cx="8254021" cy="4984375"/>
          </a:xfrm>
          <a:solidFill>
            <a:schemeClr val="bg1">
              <a:alpha val="90000"/>
            </a:schemeClr>
          </a:solidFill>
        </p:spPr>
        <p:txBody>
          <a:bodyPr vert="horz" lIns="0" tIns="45720" rIns="0" bIns="45720" rtlCol="0"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sz="2300" b="1" u="sng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Transmettre à l’interlocuteur (</a:t>
            </a:r>
            <a:r>
              <a:rPr lang="fr-FR" sz="2300" b="1" u="sng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Médecin, infirmier d’astreinte, </a:t>
            </a:r>
            <a:r>
              <a:rPr lang="fr-FR" sz="2300" b="1" u="sng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15)</a:t>
            </a:r>
          </a:p>
          <a:p>
            <a:pPr marL="179388" indent="0">
              <a:buNone/>
            </a:pPr>
            <a:r>
              <a:rPr lang="fr-FR" sz="2200" dirty="0">
                <a:latin typeface="Arial Rounded MT Bold" panose="020F0704030504030204" pitchFamily="34" charset="0"/>
              </a:rPr>
              <a:t>1. Contexte</a:t>
            </a:r>
          </a:p>
          <a:p>
            <a:pPr marL="452438" lvl="1" indent="0"/>
            <a:r>
              <a:rPr lang="fr-FR" sz="1800" dirty="0">
                <a:latin typeface="Arial Rounded MT Bold" panose="020F0704030504030204" pitchFamily="34" charset="0"/>
              </a:rPr>
              <a:t>Date d’apparition des troubles</a:t>
            </a:r>
          </a:p>
          <a:p>
            <a:pPr marL="452438" lvl="1" indent="0"/>
            <a:r>
              <a:rPr lang="fr-FR" sz="1800" dirty="0">
                <a:latin typeface="Arial Rounded MT Bold" panose="020F0704030504030204" pitchFamily="34" charset="0"/>
              </a:rPr>
              <a:t>Durée, persistance des troubles</a:t>
            </a:r>
          </a:p>
          <a:p>
            <a:pPr marL="452438" lvl="1" indent="0"/>
            <a:r>
              <a:rPr lang="fr-FR" sz="1800" dirty="0">
                <a:latin typeface="Arial Rounded MT Bold" panose="020F0704030504030204" pitchFamily="34" charset="0"/>
              </a:rPr>
              <a:t>1</a:t>
            </a:r>
            <a:r>
              <a:rPr lang="fr-FR" sz="1800" baseline="30000" dirty="0">
                <a:latin typeface="Arial Rounded MT Bold" panose="020F0704030504030204" pitchFamily="34" charset="0"/>
              </a:rPr>
              <a:t>er</a:t>
            </a:r>
            <a:r>
              <a:rPr lang="fr-FR" sz="1800" dirty="0">
                <a:latin typeface="Arial Rounded MT Bold" panose="020F0704030504030204" pitchFamily="34" charset="0"/>
              </a:rPr>
              <a:t> épisode de ce type ou non</a:t>
            </a:r>
          </a:p>
          <a:p>
            <a:pPr marL="452438" lvl="1" indent="0"/>
            <a:r>
              <a:rPr lang="fr-FR" sz="1800" dirty="0">
                <a:latin typeface="Arial Rounded MT Bold" panose="020F0704030504030204" pitchFamily="34" charset="0"/>
              </a:rPr>
              <a:t>Épisodes à répétition ou non</a:t>
            </a:r>
          </a:p>
          <a:p>
            <a:pPr marL="452438" lvl="1" indent="0"/>
            <a:r>
              <a:rPr lang="fr-FR" sz="1800" dirty="0">
                <a:latin typeface="Arial Rounded MT Bold" panose="020F0704030504030204" pitchFamily="34" charset="0"/>
              </a:rPr>
              <a:t>Fréquence des épisodes si à répétition</a:t>
            </a:r>
          </a:p>
          <a:p>
            <a:pPr marL="179388" indent="0">
              <a:buNone/>
            </a:pPr>
            <a:r>
              <a:rPr lang="fr-FR" sz="2200" dirty="0">
                <a:latin typeface="Arial Rounded MT Bold" panose="020F0704030504030204" pitchFamily="34" charset="0"/>
              </a:rPr>
              <a:t>2. Description des troubles</a:t>
            </a:r>
          </a:p>
          <a:p>
            <a:pPr marL="452438" lvl="1" indent="0"/>
            <a:r>
              <a:rPr lang="fr-FR" sz="1800" dirty="0">
                <a:latin typeface="Arial Rounded MT Bold" panose="020F0704030504030204" pitchFamily="34" charset="0"/>
              </a:rPr>
              <a:t>Survenue brutale / progressive</a:t>
            </a:r>
          </a:p>
          <a:p>
            <a:pPr marL="452438" lvl="1" indent="0"/>
            <a:r>
              <a:rPr lang="fr-FR" sz="1800" dirty="0">
                <a:latin typeface="Arial Rounded MT Bold" panose="020F0704030504030204" pitchFamily="34" charset="0"/>
              </a:rPr>
              <a:t>Circonstances d’apparition (repos, effort, repas,…)</a:t>
            </a:r>
          </a:p>
          <a:p>
            <a:pPr marL="452438" lvl="1" indent="0"/>
            <a:r>
              <a:rPr lang="fr-FR" sz="1800" dirty="0">
                <a:latin typeface="Arial Rounded MT Bold" panose="020F0704030504030204" pitchFamily="34" charset="0"/>
              </a:rPr>
              <a:t>Signes présentés (douleur, dyspnée,…)</a:t>
            </a:r>
          </a:p>
          <a:p>
            <a:pPr marL="452438" lvl="1" indent="0"/>
            <a:r>
              <a:rPr lang="fr-FR" sz="1800" dirty="0">
                <a:latin typeface="Arial Rounded MT Bold" panose="020F0704030504030204" pitchFamily="34" charset="0"/>
              </a:rPr>
              <a:t>Angoisse / agitation </a:t>
            </a:r>
            <a:r>
              <a:rPr lang="fr-FR" sz="1800" dirty="0" smtClean="0">
                <a:latin typeface="Arial Rounded MT Bold" panose="020F0704030504030204" pitchFamily="34" charset="0"/>
              </a:rPr>
              <a:t>associée</a:t>
            </a:r>
            <a:endParaRPr lang="fr-FR" sz="1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179388" indent="0">
              <a:buNone/>
            </a:pPr>
            <a:r>
              <a:rPr lang="fr-FR" sz="2200" dirty="0">
                <a:latin typeface="Arial Rounded MT Bold" panose="020F0704030504030204" pitchFamily="34" charset="0"/>
              </a:rPr>
              <a:t>3. Description des signes cliniques</a:t>
            </a:r>
          </a:p>
          <a:p>
            <a:pPr marL="452438" indent="0">
              <a:buFont typeface="Arial" panose="020B0604020202020204" pitchFamily="34" charset="0"/>
              <a:buChar char="•"/>
            </a:pPr>
            <a:r>
              <a:rPr lang="fr-FR" sz="1800" dirty="0">
                <a:latin typeface="Arial Rounded MT Bold"/>
              </a:rPr>
              <a:t>Etat de conscience </a:t>
            </a:r>
          </a:p>
          <a:p>
            <a:pPr marL="452438" lvl="1" indent="0"/>
            <a:r>
              <a:rPr lang="fr-FR" sz="1800" dirty="0">
                <a:latin typeface="Arial Rounded MT Bold" panose="020F0704030504030204" pitchFamily="34" charset="0"/>
              </a:rPr>
              <a:t>Signes de gravité absolue / relative</a:t>
            </a:r>
          </a:p>
          <a:p>
            <a:pPr marL="452438" lvl="1" indent="0"/>
            <a:r>
              <a:rPr lang="fr-FR" sz="1800" dirty="0">
                <a:latin typeface="Arial Rounded MT Bold"/>
              </a:rPr>
              <a:t>Signes particuliers de gravité </a:t>
            </a:r>
            <a:endParaRPr lang="fr-FR" sz="1800" dirty="0">
              <a:latin typeface="Arial Rounded MT Bold" panose="020F0704030504030204" pitchFamily="34" charset="0"/>
            </a:endParaRPr>
          </a:p>
          <a:p>
            <a:pPr marL="452438" lvl="1" indent="0"/>
            <a:r>
              <a:rPr lang="fr-FR" sz="1800" dirty="0">
                <a:latin typeface="Arial Rounded MT Bold"/>
              </a:rPr>
              <a:t>Signes associés ou spécifique </a:t>
            </a:r>
            <a:endParaRPr lang="fr-FR" sz="1800" dirty="0">
              <a:latin typeface="Arial Rounded MT Bold" panose="020F0704030504030204" pitchFamily="34" charset="0"/>
            </a:endParaRPr>
          </a:p>
          <a:p>
            <a:pPr marL="179388" indent="0">
              <a:buNone/>
            </a:pPr>
            <a:r>
              <a:rPr lang="fr-FR" sz="2200" dirty="0">
                <a:latin typeface="Arial Rounded MT Bold" panose="020F0704030504030204" pitchFamily="34" charset="0"/>
              </a:rPr>
              <a:t>4. Réalisation des gestes d’urgence</a:t>
            </a:r>
          </a:p>
          <a:p>
            <a:pPr marL="452438" lvl="1" indent="0"/>
            <a:r>
              <a:rPr lang="fr-FR" sz="1800" dirty="0">
                <a:latin typeface="Arial Rounded MT Bold" panose="020F0704030504030204" pitchFamily="34" charset="0"/>
              </a:rPr>
              <a:t>Appeler des renforts si besoin</a:t>
            </a:r>
          </a:p>
          <a:p>
            <a:pPr marL="179388" indent="0">
              <a:buNone/>
            </a:pPr>
            <a:r>
              <a:rPr lang="fr-FR" sz="2200" dirty="0">
                <a:latin typeface="Arial Rounded MT Bold" panose="020F0704030504030204" pitchFamily="34" charset="0"/>
              </a:rPr>
              <a:t>5. Transmission de la FLU, du DLU et de </a:t>
            </a:r>
            <a:r>
              <a:rPr lang="fr-FR" sz="2200" dirty="0" smtClean="0">
                <a:latin typeface="Arial Rounded MT Bold" panose="020F0704030504030204" pitchFamily="34" charset="0"/>
              </a:rPr>
              <a:t>l’ordonnance</a:t>
            </a:r>
            <a:endParaRPr lang="fr-FR" dirty="0">
              <a:latin typeface="Arial Rounded MT Bold" panose="020F0704030504030204" pitchFamily="34" charset="0"/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E84DE34-5B78-4222-8E65-697EBFC5C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021" y="0"/>
            <a:ext cx="2722959" cy="1460938"/>
          </a:xfrm>
        </p:spPr>
        <p:txBody>
          <a:bodyPr anchor="ctr">
            <a:norm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Comment </a:t>
            </a:r>
            <a:r>
              <a:rPr lang="fr-FR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transmettre l’information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469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85A0BC-9248-A84A-3A57-B1378416D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12" y="152146"/>
            <a:ext cx="3064652" cy="1203688"/>
          </a:xfrm>
        </p:spPr>
        <p:txBody>
          <a:bodyPr/>
          <a:lstStyle/>
          <a:p>
            <a:pPr algn="ctr"/>
            <a:r>
              <a:rPr lang="fr-FR" cap="none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Transmission de l’information par téléphone </a:t>
            </a:r>
            <a:endParaRPr lang="fr-FR" cap="none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D60A5A-9317-F812-322C-2AD98513F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30" y="1797270"/>
            <a:ext cx="7885920" cy="4252968"/>
          </a:xfrm>
          <a:solidFill>
            <a:schemeClr val="bg1">
              <a:alpha val="90000"/>
            </a:schemeClr>
          </a:solidFill>
        </p:spPr>
        <p:txBody>
          <a:bodyPr anchor="ctr">
            <a:normAutofit/>
          </a:bodyPr>
          <a:lstStyle/>
          <a:p>
            <a:r>
              <a:rPr lang="fr-FR" dirty="0" smtClean="0"/>
              <a:t>Bonjour, je </a:t>
            </a:r>
            <a:r>
              <a:rPr lang="fr-FR" dirty="0"/>
              <a:t>suis X aide soignante à </a:t>
            </a:r>
            <a:r>
              <a:rPr lang="fr-FR" dirty="0" err="1" smtClean="0"/>
              <a:t>Ehpad</a:t>
            </a:r>
            <a:r>
              <a:rPr lang="fr-FR" dirty="0" smtClean="0"/>
              <a:t> Y </a:t>
            </a:r>
            <a:r>
              <a:rPr lang="fr-FR" dirty="0"/>
              <a:t>, nous avons trouvé </a:t>
            </a:r>
            <a:r>
              <a:rPr lang="fr-FR" dirty="0" smtClean="0"/>
              <a:t>M. </a:t>
            </a:r>
            <a:r>
              <a:rPr lang="fr-FR" dirty="0"/>
              <a:t>H au sol dans sa chambre </a:t>
            </a:r>
            <a:r>
              <a:rPr lang="fr-FR" dirty="0" smtClean="0"/>
              <a:t>inconscient, </a:t>
            </a:r>
            <a:r>
              <a:rPr lang="fr-FR" dirty="0"/>
              <a:t>la tête en sang </a:t>
            </a:r>
            <a:r>
              <a:rPr lang="fr-FR" dirty="0" smtClean="0"/>
              <a:t>à 22h.</a:t>
            </a:r>
            <a:endParaRPr lang="fr-FR" dirty="0"/>
          </a:p>
          <a:p>
            <a:r>
              <a:rPr lang="fr-FR" dirty="0"/>
              <a:t>Il a 67 ans , </a:t>
            </a:r>
            <a:r>
              <a:rPr lang="fr-FR" dirty="0" err="1" smtClean="0"/>
              <a:t>Gir</a:t>
            </a:r>
            <a:r>
              <a:rPr lang="fr-FR" dirty="0" smtClean="0"/>
              <a:t> </a:t>
            </a:r>
            <a:r>
              <a:rPr lang="fr-FR" dirty="0"/>
              <a:t>4 , il n’est pas en </a:t>
            </a:r>
            <a:r>
              <a:rPr lang="fr-FR" dirty="0" smtClean="0"/>
              <a:t>situation de soins </a:t>
            </a:r>
            <a:r>
              <a:rPr lang="fr-FR" dirty="0"/>
              <a:t>palliatifs , il va bien </a:t>
            </a:r>
            <a:r>
              <a:rPr lang="fr-FR" dirty="0" smtClean="0"/>
              <a:t>d’habitude.</a:t>
            </a:r>
            <a:endParaRPr lang="fr-FR" dirty="0"/>
          </a:p>
          <a:p>
            <a:r>
              <a:rPr lang="fr-FR" dirty="0"/>
              <a:t>Le </a:t>
            </a:r>
            <a:r>
              <a:rPr lang="fr-FR" dirty="0" smtClean="0"/>
              <a:t>Glasgow </a:t>
            </a:r>
            <a:r>
              <a:rPr lang="fr-FR" dirty="0"/>
              <a:t>est à </a:t>
            </a:r>
            <a:r>
              <a:rPr lang="fr-FR" dirty="0" smtClean="0"/>
              <a:t>3. </a:t>
            </a:r>
            <a:endParaRPr lang="fr-FR" dirty="0"/>
          </a:p>
          <a:p>
            <a:r>
              <a:rPr lang="fr-FR" dirty="0"/>
              <a:t>Les constantes sont TA 180/80 , </a:t>
            </a:r>
            <a:r>
              <a:rPr lang="fr-FR" dirty="0" err="1"/>
              <a:t>sat</a:t>
            </a:r>
            <a:r>
              <a:rPr lang="fr-FR" dirty="0"/>
              <a:t> à 97 % , glycémie 1,23 g/l , pouls </a:t>
            </a:r>
            <a:r>
              <a:rPr lang="fr-FR" dirty="0" smtClean="0"/>
              <a:t>110/mn. </a:t>
            </a:r>
            <a:endParaRPr lang="fr-FR" dirty="0"/>
          </a:p>
          <a:p>
            <a:r>
              <a:rPr lang="fr-FR" dirty="0"/>
              <a:t>On </a:t>
            </a:r>
            <a:r>
              <a:rPr lang="fr-FR" dirty="0" smtClean="0"/>
              <a:t>l’a </a:t>
            </a:r>
            <a:r>
              <a:rPr lang="fr-FR" dirty="0"/>
              <a:t>mis en </a:t>
            </a:r>
            <a:r>
              <a:rPr lang="fr-FR" dirty="0" smtClean="0"/>
              <a:t>PLS.</a:t>
            </a:r>
            <a:endParaRPr lang="fr-FR" dirty="0"/>
          </a:p>
          <a:p>
            <a:r>
              <a:rPr lang="fr-FR" dirty="0"/>
              <a:t>Oh la </a:t>
            </a:r>
            <a:r>
              <a:rPr lang="fr-FR" dirty="0" err="1" smtClean="0"/>
              <a:t>la</a:t>
            </a:r>
            <a:r>
              <a:rPr lang="fr-FR" dirty="0" smtClean="0"/>
              <a:t>, il </a:t>
            </a:r>
            <a:r>
              <a:rPr lang="fr-FR" dirty="0"/>
              <a:t>est en train de convulser , sa saturation descend à 60 </a:t>
            </a:r>
            <a:r>
              <a:rPr lang="fr-FR" dirty="0" smtClean="0"/>
              <a:t>% !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E7316E-A98A-805B-4376-7F3A80B2A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2477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A927E9-B518-4E61-8520-FCFB8C862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Calibri Light"/>
              </a:rPr>
              <a:t>Cas Clinique</a:t>
            </a:r>
            <a:br>
              <a:rPr lang="fr-FR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Calibri Light"/>
              </a:rPr>
            </a:br>
            <a:r>
              <a:rPr lang="fr-FR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Calibri Light"/>
              </a:rPr>
              <a:t>n°2</a:t>
            </a:r>
            <a:endParaRPr lang="fr-FR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8351ED-1758-448A-835D-34581A3AF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524141"/>
          </a:xfrm>
          <a:solidFill>
            <a:schemeClr val="bg1">
              <a:alpha val="90000"/>
            </a:schemeClr>
          </a:solidFill>
        </p:spPr>
        <p:txBody>
          <a:bodyPr vert="horz" lIns="0" tIns="45720" rIns="0" bIns="45720" rtlCol="0" anchor="ctr">
            <a:normAutofit/>
          </a:bodyPr>
          <a:lstStyle/>
          <a:p>
            <a:pPr marL="357188">
              <a:buNone/>
            </a:pPr>
            <a:r>
              <a:rPr lang="fr-FR" dirty="0" smtClean="0">
                <a:cs typeface="Calibri"/>
              </a:rPr>
              <a:t>Monsieur </a:t>
            </a:r>
            <a:r>
              <a:rPr lang="fr-FR" dirty="0">
                <a:cs typeface="Calibri"/>
              </a:rPr>
              <a:t>H 67 </a:t>
            </a:r>
            <a:r>
              <a:rPr lang="fr-FR" dirty="0" smtClean="0">
                <a:cs typeface="Calibri"/>
              </a:rPr>
              <a:t>ans,</a:t>
            </a:r>
            <a:r>
              <a:rPr lang="fr-FR" dirty="0">
                <a:cs typeface="Calibri"/>
              </a:rPr>
              <a:t> </a:t>
            </a:r>
            <a:r>
              <a:rPr lang="fr-FR" dirty="0" err="1" smtClean="0">
                <a:cs typeface="Calibri"/>
              </a:rPr>
              <a:t>Gir</a:t>
            </a:r>
            <a:r>
              <a:rPr lang="fr-FR" dirty="0" smtClean="0">
                <a:cs typeface="Calibri"/>
              </a:rPr>
              <a:t> </a:t>
            </a:r>
            <a:r>
              <a:rPr lang="fr-FR" dirty="0">
                <a:cs typeface="Calibri"/>
              </a:rPr>
              <a:t>4</a:t>
            </a:r>
          </a:p>
          <a:p>
            <a:pPr marL="357188"/>
            <a:r>
              <a:rPr lang="fr-FR" dirty="0" smtClean="0">
                <a:cs typeface="Calibri"/>
              </a:rPr>
              <a:t>ATCD AVC </a:t>
            </a:r>
            <a:r>
              <a:rPr lang="fr-FR" dirty="0">
                <a:cs typeface="Calibri"/>
              </a:rPr>
              <a:t>sylvien gauche superficiel et profond sur dissection carotidienne </a:t>
            </a:r>
            <a:r>
              <a:rPr lang="fr-FR" dirty="0" smtClean="0">
                <a:cs typeface="Calibri"/>
              </a:rPr>
              <a:t>en 2011</a:t>
            </a:r>
            <a:endParaRPr lang="fr-FR" dirty="0">
              <a:cs typeface="Calibri"/>
            </a:endParaRPr>
          </a:p>
          <a:p>
            <a:pPr marL="357188"/>
            <a:r>
              <a:rPr lang="fr-FR" dirty="0" smtClean="0">
                <a:cs typeface="Calibri"/>
              </a:rPr>
              <a:t>hémiplégie </a:t>
            </a:r>
            <a:r>
              <a:rPr lang="fr-FR" dirty="0">
                <a:cs typeface="Calibri"/>
              </a:rPr>
              <a:t>droite </a:t>
            </a:r>
            <a:r>
              <a:rPr lang="fr-FR" dirty="0" err="1" smtClean="0">
                <a:cs typeface="Calibri"/>
              </a:rPr>
              <a:t>sensitivo</a:t>
            </a:r>
            <a:r>
              <a:rPr lang="fr-FR" dirty="0" err="1">
                <a:cs typeface="Calibri"/>
              </a:rPr>
              <a:t>-</a:t>
            </a:r>
            <a:r>
              <a:rPr lang="fr-FR" dirty="0" err="1" smtClean="0">
                <a:cs typeface="Calibri"/>
              </a:rPr>
              <a:t>motrice</a:t>
            </a:r>
            <a:r>
              <a:rPr lang="fr-FR" dirty="0" smtClean="0">
                <a:cs typeface="Calibri"/>
              </a:rPr>
              <a:t> </a:t>
            </a:r>
            <a:endParaRPr lang="fr-FR" dirty="0">
              <a:cs typeface="Calibri"/>
            </a:endParaRPr>
          </a:p>
          <a:p>
            <a:pPr marL="357188"/>
            <a:r>
              <a:rPr lang="fr-FR" dirty="0" smtClean="0">
                <a:cs typeface="Calibri"/>
              </a:rPr>
              <a:t>aphasie </a:t>
            </a:r>
            <a:r>
              <a:rPr lang="fr-FR" dirty="0">
                <a:cs typeface="Calibri"/>
              </a:rPr>
              <a:t>de </a:t>
            </a:r>
            <a:r>
              <a:rPr lang="fr-FR" dirty="0" smtClean="0">
                <a:cs typeface="Calibri"/>
              </a:rPr>
              <a:t>Broca </a:t>
            </a:r>
            <a:endParaRPr lang="fr-FR" dirty="0">
              <a:cs typeface="Calibri"/>
            </a:endParaRPr>
          </a:p>
          <a:p>
            <a:pPr marL="357188">
              <a:buNone/>
            </a:pPr>
            <a:endParaRPr lang="fr-FR" dirty="0" smtClean="0">
              <a:cs typeface="Calibri"/>
            </a:endParaRPr>
          </a:p>
          <a:p>
            <a:pPr marL="357188">
              <a:buNone/>
            </a:pPr>
            <a:r>
              <a:rPr lang="fr-FR" dirty="0" smtClean="0">
                <a:cs typeface="Calibri"/>
              </a:rPr>
              <a:t>Contexte de l’urgence :  </a:t>
            </a:r>
            <a:r>
              <a:rPr lang="fr-FR" dirty="0">
                <a:cs typeface="Calibri"/>
              </a:rPr>
              <a:t>retrouvé au sol </a:t>
            </a:r>
            <a:r>
              <a:rPr lang="fr-FR" dirty="0" smtClean="0">
                <a:cs typeface="Calibri"/>
              </a:rPr>
              <a:t>après </a:t>
            </a:r>
            <a:r>
              <a:rPr lang="fr-FR" dirty="0">
                <a:cs typeface="Calibri"/>
              </a:rPr>
              <a:t>une </a:t>
            </a:r>
            <a:r>
              <a:rPr lang="fr-FR" dirty="0" smtClean="0">
                <a:cs typeface="Calibri"/>
              </a:rPr>
              <a:t>chute, traumatisme </a:t>
            </a:r>
            <a:r>
              <a:rPr lang="fr-FR" dirty="0">
                <a:cs typeface="Calibri"/>
              </a:rPr>
              <a:t>crânien </a:t>
            </a:r>
            <a:r>
              <a:rPr lang="fr-FR" dirty="0" smtClean="0">
                <a:cs typeface="Calibri"/>
              </a:rPr>
              <a:t>avec hématome occipital gauche, </a:t>
            </a:r>
            <a:r>
              <a:rPr lang="fr-FR" dirty="0">
                <a:cs typeface="Calibri"/>
              </a:rPr>
              <a:t>sang </a:t>
            </a:r>
            <a:r>
              <a:rPr lang="fr-FR" dirty="0" smtClean="0">
                <a:cs typeface="Calibri"/>
              </a:rPr>
              <a:t>sur le sol. </a:t>
            </a:r>
            <a:r>
              <a:rPr lang="fr-FR" dirty="0">
                <a:cs typeface="Calibri"/>
              </a:rPr>
              <a:t> 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E99D37-E3F8-42E7-9336-2C0B9A816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5011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" t="7599" b="9630"/>
          <a:stretch/>
        </p:blipFill>
        <p:spPr>
          <a:xfrm>
            <a:off x="144855" y="722651"/>
            <a:ext cx="8854289" cy="559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93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2A8E6F-6292-5A48-E197-FC7ACD1BF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18" y="107578"/>
            <a:ext cx="7772400" cy="1456267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Cas clinique n°2 :</a:t>
            </a:r>
            <a:br>
              <a:rPr lang="fr-FR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fr-FR" sz="3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conscience et</a:t>
            </a:r>
            <a:br>
              <a:rPr lang="fr-FR" sz="3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fr-FR" sz="3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constantes </a:t>
            </a:r>
            <a:endParaRPr lang="fr-FR" sz="3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4CD45A-AA50-5183-6B7B-3B4903C37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786759"/>
            <a:ext cx="7772400" cy="4730582"/>
          </a:xfrm>
          <a:solidFill>
            <a:schemeClr val="bg1">
              <a:alpha val="90000"/>
            </a:schemeClr>
          </a:solidFill>
        </p:spPr>
        <p:txBody>
          <a:bodyPr anchor="ctr">
            <a:normAutofit/>
          </a:bodyPr>
          <a:lstStyle/>
          <a:p>
            <a:pPr marL="357188">
              <a:buFont typeface="Arial" panose="020B0604020202020204" pitchFamily="34" charset="0"/>
              <a:buChar char="•"/>
            </a:pPr>
            <a:r>
              <a:rPr lang="fr-FR" dirty="0" smtClean="0"/>
              <a:t>N’est pas en situation de soins palliatifs</a:t>
            </a:r>
          </a:p>
          <a:p>
            <a:pPr marL="357188">
              <a:buFontTx/>
              <a:buChar char="-"/>
            </a:pPr>
            <a:r>
              <a:rPr lang="fr-FR" dirty="0" smtClean="0"/>
              <a:t>les </a:t>
            </a:r>
            <a:r>
              <a:rPr lang="fr-FR" dirty="0"/>
              <a:t>yeux </a:t>
            </a:r>
            <a:r>
              <a:rPr lang="fr-FR" dirty="0" smtClean="0"/>
              <a:t>fermés, il les </a:t>
            </a:r>
            <a:r>
              <a:rPr lang="fr-FR" dirty="0"/>
              <a:t>ouvre à la demande </a:t>
            </a:r>
          </a:p>
          <a:p>
            <a:pPr marL="357188">
              <a:buFontTx/>
              <a:buChar char="-"/>
            </a:pPr>
            <a:r>
              <a:rPr lang="fr-FR" dirty="0"/>
              <a:t>Il est </a:t>
            </a:r>
            <a:r>
              <a:rPr lang="fr-FR" dirty="0" smtClean="0"/>
              <a:t>confus, </a:t>
            </a:r>
            <a:r>
              <a:rPr lang="fr-FR" dirty="0"/>
              <a:t>ne </a:t>
            </a:r>
            <a:r>
              <a:rPr lang="fr-FR" dirty="0" smtClean="0"/>
              <a:t>répond </a:t>
            </a:r>
            <a:r>
              <a:rPr lang="fr-FR" dirty="0"/>
              <a:t>pas bien </a:t>
            </a:r>
          </a:p>
          <a:p>
            <a:pPr marL="357188">
              <a:buFontTx/>
              <a:buChar char="-"/>
            </a:pPr>
            <a:r>
              <a:rPr lang="fr-FR" dirty="0" smtClean="0"/>
              <a:t>Lorsqu’on </a:t>
            </a:r>
            <a:r>
              <a:rPr lang="fr-FR" dirty="0"/>
              <a:t>frotte son sternum , il allonge les jambes </a:t>
            </a:r>
          </a:p>
          <a:p>
            <a:pPr marL="357188" algn="ctr">
              <a:buNone/>
            </a:pPr>
            <a:r>
              <a:rPr lang="fr-FR" sz="2400" dirty="0" smtClean="0"/>
              <a:t>→ Glasgow </a:t>
            </a:r>
            <a:r>
              <a:rPr lang="fr-FR" sz="2400" dirty="0"/>
              <a:t>: 11</a:t>
            </a:r>
          </a:p>
          <a:p>
            <a:pPr marL="357188"/>
            <a:r>
              <a:rPr lang="fr-FR" dirty="0" smtClean="0"/>
              <a:t>TA 190-80 </a:t>
            </a:r>
            <a:r>
              <a:rPr lang="fr-FR" dirty="0" err="1" smtClean="0"/>
              <a:t>mmHg</a:t>
            </a:r>
            <a:endParaRPr lang="fr-FR" dirty="0"/>
          </a:p>
          <a:p>
            <a:pPr marL="357188"/>
            <a:r>
              <a:rPr lang="fr-FR" dirty="0"/>
              <a:t>Pouls </a:t>
            </a:r>
            <a:r>
              <a:rPr lang="fr-FR" dirty="0" smtClean="0"/>
              <a:t>110/mn </a:t>
            </a:r>
            <a:endParaRPr lang="fr-FR" dirty="0"/>
          </a:p>
          <a:p>
            <a:pPr marL="357188"/>
            <a:r>
              <a:rPr lang="fr-FR" dirty="0" err="1"/>
              <a:t>Sat</a:t>
            </a:r>
            <a:r>
              <a:rPr lang="fr-FR" dirty="0"/>
              <a:t> 97 % </a:t>
            </a:r>
          </a:p>
          <a:p>
            <a:pPr marL="357188"/>
            <a:r>
              <a:rPr lang="fr-FR" dirty="0"/>
              <a:t>Glycémie </a:t>
            </a:r>
            <a:r>
              <a:rPr lang="fr-FR" dirty="0" smtClean="0"/>
              <a:t>1,23 g/l</a:t>
            </a:r>
            <a:endParaRPr lang="fr-FR" dirty="0"/>
          </a:p>
          <a:p>
            <a:pPr marL="357188"/>
            <a:r>
              <a:rPr lang="fr-FR" dirty="0"/>
              <a:t>Fr </a:t>
            </a:r>
            <a:r>
              <a:rPr lang="fr-FR" dirty="0" smtClean="0"/>
              <a:t>20/mn</a:t>
            </a:r>
          </a:p>
          <a:p>
            <a:pPr marL="357188"/>
            <a:r>
              <a:rPr lang="fr-FR" dirty="0"/>
              <a:t>Hématome occipital gauche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86C568-3250-AFC1-EF3F-CD258B2BA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6253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du contenu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2" r="4993" b="17133"/>
          <a:stretch/>
        </p:blipFill>
        <p:spPr>
          <a:xfrm>
            <a:off x="555680" y="633413"/>
            <a:ext cx="7894637" cy="55229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6" b="13740"/>
          <a:stretch/>
        </p:blipFill>
        <p:spPr>
          <a:xfrm>
            <a:off x="703386" y="633412"/>
            <a:ext cx="8233450" cy="538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50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t="4858" r="9403" b="7963"/>
          <a:stretch/>
        </p:blipFill>
        <p:spPr>
          <a:xfrm>
            <a:off x="628650" y="365126"/>
            <a:ext cx="7967367" cy="598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5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DD4C09-758B-41A4-BBBA-E849392B3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609600"/>
            <a:ext cx="7598569" cy="1456267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ORDRE DU JOUR </a:t>
            </a:r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BAA80B3A-6F0A-B8BA-7FB2-DA5199AE36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254532"/>
              </p:ext>
            </p:extLst>
          </p:nvPr>
        </p:nvGraphicFramePr>
        <p:xfrm>
          <a:off x="514350" y="2406400"/>
          <a:ext cx="7598568" cy="3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3083BF-3F80-42B5-A891-62386C0CA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9545" y="5870575"/>
            <a:ext cx="413375" cy="37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31DC651-897B-447F-B51B-11324865BEEE}" type="slidenum">
              <a:rPr lang="fr-FR" smtClean="0"/>
              <a:pPr>
                <a:spcAft>
                  <a:spcPts val="600"/>
                </a:spcAft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072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3B0E24-14F8-84EC-2F88-8CAFD1933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6960"/>
            <a:ext cx="7886700" cy="1325563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Arial Rounded MT Bold" panose="020F0704030504030204" pitchFamily="34" charset="0"/>
              </a:rPr>
              <a:t>Cas </a:t>
            </a:r>
            <a:r>
              <a:rPr lang="fr-FR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clinique</a:t>
            </a:r>
            <a:br>
              <a:rPr lang="fr-FR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fr-FR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n°3</a:t>
            </a:r>
            <a:endParaRPr lang="fr-FR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D99029-B712-55B8-DD15-B56589ED5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88990"/>
            <a:ext cx="7886700" cy="2494127"/>
          </a:xfrm>
          <a:solidFill>
            <a:schemeClr val="bg1">
              <a:alpha val="90000"/>
            </a:schemeClr>
          </a:solidFill>
        </p:spPr>
        <p:txBody>
          <a:bodyPr anchor="ctr"/>
          <a:lstStyle/>
          <a:p>
            <a:pPr marL="179388" indent="0"/>
            <a:r>
              <a:rPr lang="fr-FR" dirty="0" smtClean="0"/>
              <a:t>M.H </a:t>
            </a:r>
            <a:r>
              <a:rPr lang="fr-FR" dirty="0"/>
              <a:t>67 ans , retrouvé dans sa chambre au </a:t>
            </a:r>
            <a:r>
              <a:rPr lang="fr-FR" dirty="0" smtClean="0"/>
              <a:t>sol, </a:t>
            </a:r>
            <a:r>
              <a:rPr lang="fr-FR" dirty="0"/>
              <a:t>conscient ,  sang sur le sol</a:t>
            </a:r>
          </a:p>
          <a:p>
            <a:pPr marL="179388" indent="0"/>
            <a:r>
              <a:rPr lang="fr-FR" dirty="0"/>
              <a:t>N’est pas en </a:t>
            </a:r>
            <a:r>
              <a:rPr lang="fr-FR" dirty="0" smtClean="0"/>
              <a:t>situation de soins </a:t>
            </a:r>
            <a:r>
              <a:rPr lang="fr-FR" dirty="0"/>
              <a:t>palliatifs </a:t>
            </a:r>
          </a:p>
          <a:p>
            <a:pPr marL="179388" indent="0"/>
            <a:r>
              <a:rPr lang="fr-FR" dirty="0"/>
              <a:t>Il a les yeux </a:t>
            </a:r>
            <a:r>
              <a:rPr lang="fr-FR" dirty="0" smtClean="0"/>
              <a:t>ouverts, </a:t>
            </a:r>
            <a:r>
              <a:rPr lang="fr-FR" dirty="0"/>
              <a:t>il répond bien aux questions , il bouge ses membres à la </a:t>
            </a:r>
            <a:r>
              <a:rPr lang="fr-FR" dirty="0" smtClean="0"/>
              <a:t>demande. </a:t>
            </a:r>
            <a:r>
              <a:rPr lang="fr-FR" dirty="0"/>
              <a:t>Il a un hématome occipital gauche 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0B391D-841C-0CCC-AB2E-DEAE37159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17476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" t="7599" b="9630"/>
          <a:stretch/>
        </p:blipFill>
        <p:spPr>
          <a:xfrm>
            <a:off x="144855" y="722651"/>
            <a:ext cx="8854289" cy="559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53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BE1204-90F1-98AD-2D1E-B79C1BBB4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32796C-9D08-E483-154F-FE25C996D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98893"/>
            <a:ext cx="7886700" cy="2977603"/>
          </a:xfrm>
          <a:solidFill>
            <a:schemeClr val="bg1">
              <a:alpha val="90000"/>
            </a:schemeClr>
          </a:solidFill>
        </p:spPr>
        <p:txBody>
          <a:bodyPr anchor="ctr"/>
          <a:lstStyle/>
          <a:p>
            <a:pPr marL="357188"/>
            <a:r>
              <a:rPr lang="fr-FR" dirty="0"/>
              <a:t>Glasgow 15 </a:t>
            </a:r>
          </a:p>
          <a:p>
            <a:pPr marL="357188"/>
            <a:r>
              <a:rPr lang="fr-FR" dirty="0" smtClean="0"/>
              <a:t>TA 190/80 </a:t>
            </a:r>
            <a:r>
              <a:rPr lang="fr-FR" dirty="0" err="1" smtClean="0"/>
              <a:t>mmHg</a:t>
            </a:r>
            <a:endParaRPr lang="fr-FR" dirty="0"/>
          </a:p>
          <a:p>
            <a:pPr marL="357188"/>
            <a:r>
              <a:rPr lang="fr-FR" dirty="0"/>
              <a:t>Pouls </a:t>
            </a:r>
            <a:r>
              <a:rPr lang="fr-FR" dirty="0" smtClean="0"/>
              <a:t>90/mn </a:t>
            </a:r>
            <a:endParaRPr lang="fr-FR" dirty="0"/>
          </a:p>
          <a:p>
            <a:pPr marL="357188"/>
            <a:r>
              <a:rPr lang="fr-FR" dirty="0" err="1"/>
              <a:t>Sat</a:t>
            </a:r>
            <a:r>
              <a:rPr lang="fr-FR" dirty="0"/>
              <a:t> 97% </a:t>
            </a:r>
          </a:p>
          <a:p>
            <a:pPr marL="357188"/>
            <a:r>
              <a:rPr lang="fr-FR" dirty="0"/>
              <a:t>Fréquence respiratoire </a:t>
            </a:r>
            <a:r>
              <a:rPr lang="fr-FR" dirty="0" smtClean="0"/>
              <a:t>15 / mn</a:t>
            </a:r>
          </a:p>
          <a:p>
            <a:pPr marL="357188"/>
            <a:r>
              <a:rPr lang="fr-FR" dirty="0" smtClean="0"/>
              <a:t>Glycémie 1,23g/l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33C0BB-A351-8ED3-8984-F5C4F5CA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4588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6" b="13740"/>
          <a:stretch/>
        </p:blipFill>
        <p:spPr>
          <a:xfrm>
            <a:off x="703386" y="633412"/>
            <a:ext cx="8233450" cy="538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73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t="4858" r="9403" b="7963"/>
          <a:stretch/>
        </p:blipFill>
        <p:spPr>
          <a:xfrm>
            <a:off x="628650" y="365126"/>
            <a:ext cx="7967367" cy="598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11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t="4272" b="9231"/>
          <a:stretch/>
        </p:blipFill>
        <p:spPr>
          <a:xfrm>
            <a:off x="115615" y="536028"/>
            <a:ext cx="8944302" cy="587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912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2" r="766" b="9053"/>
          <a:stretch/>
        </p:blipFill>
        <p:spPr>
          <a:xfrm>
            <a:off x="215506" y="342977"/>
            <a:ext cx="8854921" cy="617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351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" t="4760" b="8906"/>
          <a:stretch/>
        </p:blipFill>
        <p:spPr>
          <a:xfrm>
            <a:off x="105105" y="504497"/>
            <a:ext cx="8902262" cy="582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20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AA70B8E-2387-484C-9715-CCF8CC80D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86" y="457200"/>
            <a:ext cx="2949178" cy="1600200"/>
          </a:xfrm>
        </p:spPr>
        <p:txBody>
          <a:bodyPr anchor="ctr">
            <a:no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Volet 1 : comment identifier une urgence et/ou un besoin de soin non programmé ?</a:t>
            </a:r>
            <a:br>
              <a:rPr lang="fr-FR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endParaRPr lang="fr-FR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378" y="0"/>
            <a:ext cx="5202621" cy="6858000"/>
          </a:xfrm>
        </p:spPr>
        <p:txBody>
          <a:bodyPr anchor="ctr">
            <a:normAutofit/>
          </a:bodyPr>
          <a:lstStyle/>
          <a:p>
            <a:r>
              <a:rPr lang="fr-FR" sz="1200" b="1" dirty="0">
                <a:latin typeface="Arial Rounded MT Bold"/>
              </a:rPr>
              <a:t>Fiche n°2: </a:t>
            </a:r>
            <a:r>
              <a:rPr lang="fr-FR" sz="1200" b="1" dirty="0" smtClean="0">
                <a:latin typeface="Arial Rounded MT Bold"/>
              </a:rPr>
              <a:t>Traumatisme crânien</a:t>
            </a:r>
            <a:r>
              <a:rPr lang="fr-FR" sz="1200" b="1" dirty="0">
                <a:latin typeface="Arial Rounded MT Bold"/>
              </a:rPr>
              <a:t> </a:t>
            </a:r>
            <a:endParaRPr lang="fr-FR" sz="1200" dirty="0">
              <a:latin typeface="Arial Rounded MT Bold"/>
            </a:endParaRPr>
          </a:p>
          <a:p>
            <a:r>
              <a:rPr lang="fr-FR" sz="1200" b="1" dirty="0">
                <a:latin typeface="Arial Rounded MT Bold"/>
              </a:rPr>
              <a:t>Fiche </a:t>
            </a:r>
            <a:r>
              <a:rPr lang="fr-FR" sz="1200" b="1" dirty="0" smtClean="0">
                <a:latin typeface="Arial Rounded MT Bold"/>
              </a:rPr>
              <a:t>n°3</a:t>
            </a:r>
            <a:r>
              <a:rPr lang="fr-FR" sz="1200" b="1" dirty="0">
                <a:latin typeface="Arial Rounded MT Bold"/>
              </a:rPr>
              <a:t>: </a:t>
            </a:r>
            <a:r>
              <a:rPr lang="fr-FR" sz="1200" b="1" dirty="0" smtClean="0">
                <a:latin typeface="Arial Rounded MT Bold"/>
              </a:rPr>
              <a:t>Perte </a:t>
            </a:r>
            <a:r>
              <a:rPr lang="fr-FR" sz="1200" b="1" dirty="0">
                <a:latin typeface="Arial Rounded MT Bold"/>
              </a:rPr>
              <a:t>de connaissance </a:t>
            </a:r>
          </a:p>
          <a:p>
            <a:r>
              <a:rPr lang="fr-FR" sz="1200" b="1" dirty="0">
                <a:latin typeface="Arial Rounded MT Bold"/>
              </a:rPr>
              <a:t>Fiche </a:t>
            </a:r>
            <a:r>
              <a:rPr lang="fr-FR" sz="1200" b="1" dirty="0" smtClean="0">
                <a:latin typeface="Arial Rounded MT Bold"/>
              </a:rPr>
              <a:t>n°4 </a:t>
            </a:r>
            <a:r>
              <a:rPr lang="fr-FR" sz="1200" b="1" dirty="0">
                <a:latin typeface="Arial Rounded MT Bold"/>
              </a:rPr>
              <a:t>: </a:t>
            </a:r>
            <a:r>
              <a:rPr lang="fr-FR" sz="1200" b="1" dirty="0" smtClean="0">
                <a:latin typeface="Arial Rounded MT Bold"/>
              </a:rPr>
              <a:t>Maux </a:t>
            </a:r>
            <a:r>
              <a:rPr lang="fr-FR" sz="1200" b="1" dirty="0">
                <a:latin typeface="Arial Rounded MT Bold"/>
              </a:rPr>
              <a:t>de tête aigus</a:t>
            </a:r>
            <a:endParaRPr lang="fr-FR" sz="1200" dirty="0">
              <a:latin typeface="Calibri" panose="020F0502020204030204"/>
              <a:cs typeface="Calibri" panose="020F0502020204030204"/>
            </a:endParaRPr>
          </a:p>
          <a:p>
            <a:r>
              <a:rPr lang="fr-FR" sz="1200" b="1" dirty="0">
                <a:latin typeface="Arial Rounded MT Bold"/>
              </a:rPr>
              <a:t>Fiche </a:t>
            </a:r>
            <a:r>
              <a:rPr lang="fr-FR" sz="1200" b="1" dirty="0" smtClean="0">
                <a:latin typeface="Arial Rounded MT Bold"/>
              </a:rPr>
              <a:t>n°5</a:t>
            </a:r>
            <a:r>
              <a:rPr lang="fr-FR" sz="1200" b="1" dirty="0">
                <a:latin typeface="Arial Rounded MT Bold"/>
              </a:rPr>
              <a:t>: </a:t>
            </a:r>
            <a:r>
              <a:rPr lang="fr-FR" sz="1200" b="1" dirty="0" smtClean="0">
                <a:latin typeface="Arial Rounded MT Bold"/>
              </a:rPr>
              <a:t>Douleur </a:t>
            </a:r>
            <a:r>
              <a:rPr lang="fr-FR" sz="1200" b="1" dirty="0">
                <a:latin typeface="Arial Rounded MT Bold"/>
              </a:rPr>
              <a:t>abdominale d 'apparition brutale </a:t>
            </a:r>
            <a:endParaRPr lang="fr-FR" sz="1200" dirty="0">
              <a:latin typeface="Calibri" panose="020F0502020204030204"/>
              <a:cs typeface="Calibri"/>
            </a:endParaRPr>
          </a:p>
          <a:p>
            <a:r>
              <a:rPr lang="fr-FR" sz="1200" b="1" dirty="0">
                <a:latin typeface="Arial Rounded MT Bold"/>
              </a:rPr>
              <a:t>Fiche </a:t>
            </a:r>
            <a:r>
              <a:rPr lang="fr-FR" sz="1200" b="1" dirty="0" smtClean="0">
                <a:latin typeface="Arial Rounded MT Bold"/>
              </a:rPr>
              <a:t>n°6 </a:t>
            </a:r>
            <a:r>
              <a:rPr lang="fr-FR" sz="1200" b="1" dirty="0">
                <a:latin typeface="Arial Rounded MT Bold"/>
              </a:rPr>
              <a:t>: </a:t>
            </a:r>
            <a:r>
              <a:rPr lang="fr-FR" sz="1200" b="1" dirty="0" smtClean="0">
                <a:latin typeface="Arial Rounded MT Bold"/>
              </a:rPr>
              <a:t>Douleur </a:t>
            </a:r>
            <a:r>
              <a:rPr lang="fr-FR" sz="1200" b="1" dirty="0">
                <a:latin typeface="Arial Rounded MT Bold"/>
              </a:rPr>
              <a:t>thoracique d'apparition brutale </a:t>
            </a:r>
            <a:endParaRPr lang="fr-FR" sz="1200" dirty="0">
              <a:latin typeface="Calibri" panose="020F0502020204030204"/>
              <a:cs typeface="Calibri"/>
            </a:endParaRPr>
          </a:p>
          <a:p>
            <a:r>
              <a:rPr lang="fr-FR" sz="1200" b="1" dirty="0">
                <a:latin typeface="Arial Rounded MT Bold"/>
              </a:rPr>
              <a:t>Fiche </a:t>
            </a:r>
            <a:r>
              <a:rPr lang="fr-FR" sz="1200" b="1" dirty="0" smtClean="0">
                <a:latin typeface="Arial Rounded MT Bold"/>
              </a:rPr>
              <a:t>n°7 </a:t>
            </a:r>
            <a:r>
              <a:rPr lang="fr-FR" sz="1200" b="1" dirty="0">
                <a:latin typeface="Arial Rounded MT Bold"/>
              </a:rPr>
              <a:t>: D</a:t>
            </a:r>
            <a:r>
              <a:rPr lang="fr-FR" sz="1200" b="1" dirty="0" smtClean="0">
                <a:latin typeface="Arial Rounded MT Bold"/>
              </a:rPr>
              <a:t>iarrhée</a:t>
            </a:r>
            <a:r>
              <a:rPr lang="fr-FR" sz="1200" b="1" dirty="0">
                <a:latin typeface="Arial Rounded MT Bold"/>
              </a:rPr>
              <a:t> </a:t>
            </a:r>
            <a:endParaRPr lang="fr-FR" sz="1200" dirty="0">
              <a:latin typeface="Calibri" panose="020F0502020204030204"/>
              <a:cs typeface="Calibri"/>
            </a:endParaRPr>
          </a:p>
          <a:p>
            <a:r>
              <a:rPr lang="fr-FR" sz="1200" b="1" dirty="0">
                <a:latin typeface="Arial Rounded MT Bold"/>
              </a:rPr>
              <a:t>Fiche n°8 </a:t>
            </a:r>
            <a:r>
              <a:rPr lang="fr-FR" sz="1200" b="1" dirty="0" smtClean="0">
                <a:latin typeface="Arial Rounded MT Bold"/>
              </a:rPr>
              <a:t>: Vomissements</a:t>
            </a:r>
            <a:r>
              <a:rPr lang="fr-FR" sz="1200" b="1" dirty="0">
                <a:latin typeface="Arial Rounded MT Bold"/>
              </a:rPr>
              <a:t> </a:t>
            </a:r>
            <a:endParaRPr lang="fr-FR" sz="1200" b="1" dirty="0">
              <a:latin typeface="Arial Rounded MT Bold"/>
              <a:cs typeface="Calibri"/>
            </a:endParaRPr>
          </a:p>
          <a:p>
            <a:r>
              <a:rPr lang="fr-FR" sz="1200" b="1" dirty="0">
                <a:latin typeface="Arial Rounded MT Bold"/>
              </a:rPr>
              <a:t>Fiche n°9 :</a:t>
            </a:r>
            <a:r>
              <a:rPr lang="fr-FR" sz="1200" dirty="0">
                <a:latin typeface="Arial Rounded MT Bold"/>
              </a:rPr>
              <a:t> </a:t>
            </a:r>
            <a:r>
              <a:rPr lang="fr-FR" sz="1200" dirty="0" smtClean="0">
                <a:latin typeface="Arial Rounded MT Bold"/>
              </a:rPr>
              <a:t>Agitation aiguë</a:t>
            </a:r>
            <a:r>
              <a:rPr lang="fr-FR" sz="1200" dirty="0">
                <a:latin typeface="Arial Rounded MT Bold"/>
              </a:rPr>
              <a:t> </a:t>
            </a:r>
          </a:p>
          <a:p>
            <a:r>
              <a:rPr lang="fr-FR" sz="1200" b="1" dirty="0">
                <a:latin typeface="Arial Rounded MT Bold"/>
              </a:rPr>
              <a:t>Fiche n°10 :</a:t>
            </a:r>
            <a:r>
              <a:rPr lang="fr-FR" sz="1200" dirty="0">
                <a:latin typeface="Arial Rounded MT Bold"/>
              </a:rPr>
              <a:t> </a:t>
            </a:r>
            <a:r>
              <a:rPr lang="fr-FR" sz="1200" dirty="0" smtClean="0">
                <a:latin typeface="Arial Rounded MT Bold"/>
              </a:rPr>
              <a:t>Fièvre supérieure </a:t>
            </a:r>
            <a:r>
              <a:rPr lang="fr-FR" sz="1200" dirty="0">
                <a:latin typeface="Arial Rounded MT Bold"/>
              </a:rPr>
              <a:t>à 38°5</a:t>
            </a:r>
          </a:p>
          <a:p>
            <a:r>
              <a:rPr lang="fr-FR" sz="1200" b="1" dirty="0">
                <a:latin typeface="Arial Rounded MT Bold"/>
              </a:rPr>
              <a:t>Fiche n°11:</a:t>
            </a:r>
            <a:r>
              <a:rPr lang="fr-FR" sz="1200" dirty="0">
                <a:latin typeface="Arial Rounded MT Bold"/>
              </a:rPr>
              <a:t> Chute et ou personne retrouvée au sol </a:t>
            </a:r>
          </a:p>
          <a:p>
            <a:r>
              <a:rPr lang="fr-FR" sz="1200" b="1" dirty="0">
                <a:latin typeface="Arial Rounded MT Bold"/>
              </a:rPr>
              <a:t>Fiche n°12 :</a:t>
            </a:r>
            <a:r>
              <a:rPr lang="fr-FR" sz="1200" dirty="0">
                <a:latin typeface="Arial Rounded MT Bold"/>
              </a:rPr>
              <a:t> </a:t>
            </a:r>
            <a:r>
              <a:rPr lang="fr-FR" sz="1200" dirty="0" smtClean="0">
                <a:latin typeface="Arial Rounded MT Bold"/>
              </a:rPr>
              <a:t>Hémorragie </a:t>
            </a:r>
            <a:r>
              <a:rPr lang="fr-FR" sz="1200" dirty="0">
                <a:latin typeface="Arial Rounded MT Bold"/>
              </a:rPr>
              <a:t>extériorisée </a:t>
            </a:r>
            <a:endParaRPr lang="fr-FR" sz="1200" dirty="0">
              <a:cs typeface="Calibri"/>
            </a:endParaRPr>
          </a:p>
          <a:p>
            <a:r>
              <a:rPr lang="fr-FR" sz="1200" b="1" dirty="0">
                <a:latin typeface="Arial Rounded MT Bold"/>
              </a:rPr>
              <a:t>Fiche n°13:</a:t>
            </a:r>
            <a:r>
              <a:rPr lang="fr-FR" sz="1200" dirty="0">
                <a:latin typeface="Arial Rounded MT Bold"/>
              </a:rPr>
              <a:t>  Jambe chaude augmentée de volume </a:t>
            </a:r>
          </a:p>
          <a:p>
            <a:r>
              <a:rPr lang="fr-FR" sz="1200" b="1" dirty="0">
                <a:latin typeface="Arial Rounded MT Bold"/>
              </a:rPr>
              <a:t>Fiche n°14 : Jambe froide </a:t>
            </a:r>
            <a:endParaRPr lang="fr-FR" sz="1200" dirty="0">
              <a:latin typeface="Arial Rounded MT Bold"/>
            </a:endParaRPr>
          </a:p>
          <a:p>
            <a:r>
              <a:rPr lang="fr-FR" sz="1200" b="1" dirty="0">
                <a:latin typeface="Arial Rounded MT Bold"/>
              </a:rPr>
              <a:t>Fiche n°15 : Plaie cutanée </a:t>
            </a:r>
            <a:endParaRPr lang="fr-FR" sz="1200" dirty="0">
              <a:latin typeface="Arial Rounded MT Bold"/>
            </a:endParaRPr>
          </a:p>
          <a:p>
            <a:r>
              <a:rPr lang="fr-FR" sz="1200" b="1" dirty="0">
                <a:latin typeface="Arial Rounded MT Bold"/>
              </a:rPr>
              <a:t>Fiche n°16 :</a:t>
            </a:r>
            <a:r>
              <a:rPr lang="fr-FR" sz="1200" dirty="0">
                <a:latin typeface="Arial Rounded MT Bold"/>
              </a:rPr>
              <a:t> Absence de réponses aux questions/stimulations , coma calme </a:t>
            </a:r>
          </a:p>
          <a:p>
            <a:r>
              <a:rPr lang="fr-FR" sz="1200" b="1" dirty="0">
                <a:latin typeface="Arial Rounded MT Bold"/>
              </a:rPr>
              <a:t>Fiche n°17 :</a:t>
            </a:r>
            <a:r>
              <a:rPr lang="fr-FR" sz="1200" dirty="0">
                <a:latin typeface="Arial Rounded MT Bold"/>
              </a:rPr>
              <a:t> </a:t>
            </a:r>
            <a:r>
              <a:rPr lang="fr-FR" sz="1200" dirty="0" smtClean="0">
                <a:latin typeface="Arial Rounded MT Bold"/>
              </a:rPr>
              <a:t>Asphyxie </a:t>
            </a:r>
            <a:r>
              <a:rPr lang="fr-FR" sz="1200" dirty="0">
                <a:latin typeface="Arial Rounded MT Bold"/>
              </a:rPr>
              <a:t>, fausse route </a:t>
            </a:r>
            <a:endParaRPr lang="fr-FR" sz="1200" dirty="0">
              <a:cs typeface="Calibri"/>
            </a:endParaRPr>
          </a:p>
          <a:p>
            <a:r>
              <a:rPr lang="fr-FR" sz="1200" b="1" dirty="0">
                <a:latin typeface="Arial Rounded MT Bold"/>
              </a:rPr>
              <a:t>Fiche n°18 :</a:t>
            </a:r>
            <a:r>
              <a:rPr lang="fr-FR" sz="1200" dirty="0">
                <a:latin typeface="Arial Rounded MT Bold"/>
              </a:rPr>
              <a:t> </a:t>
            </a:r>
            <a:r>
              <a:rPr lang="fr-FR" sz="1200" dirty="0" smtClean="0">
                <a:latin typeface="Arial Rounded MT Bold"/>
              </a:rPr>
              <a:t>Suspicion AVC</a:t>
            </a:r>
            <a:endParaRPr lang="fr-FR" sz="1200" dirty="0">
              <a:latin typeface="Arial Rounded MT Bold"/>
            </a:endParaRPr>
          </a:p>
          <a:p>
            <a:pPr marL="0" indent="0">
              <a:buNone/>
            </a:pPr>
            <a:endParaRPr lang="fr-FR" sz="1600" b="1" dirty="0">
              <a:latin typeface="Arial Rounded MT Bold"/>
            </a:endParaRPr>
          </a:p>
          <a:p>
            <a:endParaRPr lang="fr-FR" sz="1600" b="1" dirty="0">
              <a:latin typeface="Arial Rounded MT Bold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2786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b="9231"/>
          <a:stretch/>
        </p:blipFill>
        <p:spPr>
          <a:xfrm>
            <a:off x="262760" y="375475"/>
            <a:ext cx="8755116" cy="603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1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8194D2-42BD-407D-87CB-31B9CC338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69" y="2147188"/>
            <a:ext cx="5795024" cy="146880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fr-FR" sz="2800" dirty="0">
                <a:solidFill>
                  <a:srgbClr val="262172"/>
                </a:solidFill>
                <a:latin typeface="Arial Rounded MT Bold" panose="020F0704030504030204" pitchFamily="34" charset="0"/>
              </a:rPr>
              <a:t>Comment réduire les hospitalisations non programmées des résidents en EHPAD 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EC6F60-370F-4422-BA0C-4C6B503A3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1668" y="3695569"/>
            <a:ext cx="5795023" cy="860400"/>
          </a:xfrm>
        </p:spPr>
        <p:txBody>
          <a:bodyPr anchor="t">
            <a:normAutofit/>
          </a:bodyPr>
          <a:lstStyle/>
          <a:p>
            <a:pPr algn="ctr"/>
            <a:r>
              <a:rPr lang="fr-FR" sz="1800" dirty="0">
                <a:solidFill>
                  <a:srgbClr val="DF7A51"/>
                </a:solidFill>
                <a:latin typeface="Arial Rounded MT Bold" panose="020F0704030504030204" pitchFamily="34" charset="0"/>
              </a:rPr>
              <a:t>Formation d’aide à l’utilisation du guide et du livret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38282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EAD5C5-95AC-0628-EBF8-F52472863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526" y="302064"/>
            <a:ext cx="3585998" cy="1460499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PRESENTATION DU LIVRET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C355E4-F119-EA34-EB6A-0E21BCF8D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572" y="2322785"/>
            <a:ext cx="5393778" cy="1408387"/>
          </a:xfrm>
        </p:spPr>
        <p:txBody>
          <a:bodyPr/>
          <a:lstStyle/>
          <a:p>
            <a:r>
              <a:rPr lang="fr-FR" dirty="0">
                <a:solidFill>
                  <a:srgbClr val="262172"/>
                </a:solidFill>
              </a:rPr>
              <a:t> </a:t>
            </a:r>
            <a:r>
              <a:rPr lang="fr-FR" dirty="0" smtClean="0">
                <a:solidFill>
                  <a:srgbClr val="262172"/>
                </a:solidFill>
              </a:rPr>
              <a:t>Volet </a:t>
            </a:r>
            <a:r>
              <a:rPr lang="fr-FR" dirty="0">
                <a:solidFill>
                  <a:srgbClr val="262172"/>
                </a:solidFill>
              </a:rPr>
              <a:t>2 : QUELLES INFORMATIONS </a:t>
            </a:r>
            <a:r>
              <a:rPr lang="fr-FR" dirty="0" smtClean="0">
                <a:solidFill>
                  <a:srgbClr val="262172"/>
                </a:solidFill>
              </a:rPr>
              <a:t>COMMUNIQUER ?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262172"/>
                </a:solidFill>
              </a:rPr>
              <a:t>RENSEIGNER </a:t>
            </a:r>
            <a:r>
              <a:rPr lang="fr-FR" dirty="0">
                <a:solidFill>
                  <a:srgbClr val="262172"/>
                </a:solidFill>
              </a:rPr>
              <a:t>LA FICHE DE LIAISON FLU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6BAF6C-977D-4B19-0342-5E8CD283E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40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22705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014" y="731838"/>
            <a:ext cx="3878606" cy="5257800"/>
          </a:xfr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E84DE34-5B78-4222-8E65-697EBFC5C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2836" y="224610"/>
            <a:ext cx="2949178" cy="1688273"/>
          </a:xfrm>
        </p:spPr>
        <p:txBody>
          <a:bodyPr anchor="ctr">
            <a:norm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Fiche 2</a:t>
            </a:r>
            <a:endParaRPr lang="fr-FR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fr-FR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Fiche de Liaison d’Urgence (FLU)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41</a:t>
            </a:fld>
            <a:endParaRPr lang="fr-FR"/>
          </a:p>
        </p:txBody>
      </p:sp>
      <p:sp>
        <p:nvSpPr>
          <p:cNvPr id="4" name="Accolade fermante 3"/>
          <p:cNvSpPr/>
          <p:nvPr/>
        </p:nvSpPr>
        <p:spPr>
          <a:xfrm>
            <a:off x="7028761" y="5012675"/>
            <a:ext cx="220338" cy="958467"/>
          </a:xfrm>
          <a:prstGeom prst="rightBrac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249098" y="5168742"/>
            <a:ext cx="1894901" cy="646331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</a:rPr>
              <a:t>Identité de l’appelant</a:t>
            </a:r>
          </a:p>
        </p:txBody>
      </p:sp>
      <p:sp>
        <p:nvSpPr>
          <p:cNvPr id="6" name="Accolade fermante 5"/>
          <p:cNvSpPr/>
          <p:nvPr/>
        </p:nvSpPr>
        <p:spPr>
          <a:xfrm>
            <a:off x="7028761" y="760164"/>
            <a:ext cx="220338" cy="4153359"/>
          </a:xfrm>
          <a:prstGeom prst="rightBrac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249099" y="2236678"/>
            <a:ext cx="1894901" cy="1477328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</a:rPr>
              <a:t>Informations à transmettre lors de l’appel au service d’urgence</a:t>
            </a:r>
          </a:p>
        </p:txBody>
      </p:sp>
    </p:spTree>
    <p:extLst>
      <p:ext uri="{BB962C8B-B14F-4D97-AF65-F5344CB8AC3E}">
        <p14:creationId xmlns:p14="http://schemas.microsoft.com/office/powerpoint/2010/main" val="6722703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AA70B8E-2387-484C-9715-CCF8CC80D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75" y="119951"/>
            <a:ext cx="2949178" cy="1600200"/>
          </a:xfrm>
        </p:spPr>
        <p:txBody>
          <a:bodyPr anchor="ctr">
            <a:no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Rounded MT Bold"/>
              </a:rPr>
              <a:t>Renseigner la </a:t>
            </a:r>
            <a:r>
              <a:rPr lang="fr-FR" sz="2400" dirty="0" err="1">
                <a:solidFill>
                  <a:schemeClr val="bg1"/>
                </a:solidFill>
                <a:latin typeface="Arial Rounded MT Bold"/>
              </a:rPr>
              <a:t>Flu</a:t>
            </a:r>
            <a:r>
              <a:rPr lang="fr-FR" sz="2400" dirty="0">
                <a:solidFill>
                  <a:schemeClr val="bg1"/>
                </a:solidFill>
                <a:latin typeface="Arial Rounded MT Bold"/>
              </a:rPr>
              <a:t> </a:t>
            </a:r>
            <a:endParaRPr lang="fr-FR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3" y="731838"/>
            <a:ext cx="3922197" cy="5257800"/>
          </a:xfr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pPr/>
              <a:t>42</a:t>
            </a:fld>
            <a:endParaRPr lang="fr-FR" dirty="0"/>
          </a:p>
        </p:txBody>
      </p:sp>
      <p:sp>
        <p:nvSpPr>
          <p:cNvPr id="3" name="Accolade fermante 2"/>
          <p:cNvSpPr/>
          <p:nvPr/>
        </p:nvSpPr>
        <p:spPr>
          <a:xfrm>
            <a:off x="7050795" y="2610998"/>
            <a:ext cx="198304" cy="3349127"/>
          </a:xfrm>
          <a:prstGeom prst="rightBrac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249099" y="3962395"/>
            <a:ext cx="1894901" cy="646331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</a:rPr>
              <a:t>Identité du résident</a:t>
            </a:r>
          </a:p>
        </p:txBody>
      </p:sp>
      <p:sp>
        <p:nvSpPr>
          <p:cNvPr id="5" name="Accolade fermante 4"/>
          <p:cNvSpPr/>
          <p:nvPr/>
        </p:nvSpPr>
        <p:spPr>
          <a:xfrm>
            <a:off x="7050795" y="1035586"/>
            <a:ext cx="198304" cy="1432192"/>
          </a:xfrm>
          <a:prstGeom prst="rightBrac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249099" y="1432193"/>
            <a:ext cx="1894901" cy="646331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</a:rPr>
              <a:t>Identité de l’établissement</a:t>
            </a:r>
          </a:p>
        </p:txBody>
      </p:sp>
    </p:spTree>
    <p:extLst>
      <p:ext uri="{BB962C8B-B14F-4D97-AF65-F5344CB8AC3E}">
        <p14:creationId xmlns:p14="http://schemas.microsoft.com/office/powerpoint/2010/main" val="2984769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AE0388D-0288-957E-0999-3AC48FE6D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43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t="2483" r="18275" b="7767"/>
          <a:stretch/>
        </p:blipFill>
        <p:spPr>
          <a:xfrm>
            <a:off x="1376856" y="20605"/>
            <a:ext cx="7346730" cy="672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164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F560A76-E96E-27F7-6504-38AB1FBE9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44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3" t="4272" r="39080" b="7768"/>
          <a:stretch/>
        </p:blipFill>
        <p:spPr>
          <a:xfrm>
            <a:off x="2017984" y="143799"/>
            <a:ext cx="5023945" cy="666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706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B68393-B9C4-4F09-BD08-7C122209B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1526381"/>
            <a:ext cx="4629150" cy="3171743"/>
          </a:xfrm>
        </p:spPr>
        <p:txBody>
          <a:bodyPr/>
          <a:lstStyle/>
          <a:p>
            <a:endParaRPr lang="fr-FR" dirty="0"/>
          </a:p>
          <a:p>
            <a:pPr marL="0" indent="0">
              <a:buNone/>
            </a:pPr>
            <a:r>
              <a:rPr lang="fr-FR" dirty="0"/>
              <a:t>Volet 3 : Démarche globale de soins palliatifs  </a:t>
            </a:r>
          </a:p>
          <a:p>
            <a:r>
              <a:rPr lang="fr-FR" dirty="0" smtClean="0"/>
              <a:t>Ce </a:t>
            </a:r>
            <a:r>
              <a:rPr lang="fr-FR" dirty="0"/>
              <a:t>livret permet de guider les </a:t>
            </a:r>
            <a:r>
              <a:rPr lang="fr-FR" dirty="0" smtClean="0"/>
              <a:t>EHPAD </a:t>
            </a:r>
            <a:r>
              <a:rPr lang="fr-FR" dirty="0"/>
              <a:t>dans la démarche globale de soins palliatifs pour éviter des hospitalisations </a:t>
            </a:r>
            <a:r>
              <a:rPr lang="fr-FR" dirty="0" smtClean="0"/>
              <a:t>pour </a:t>
            </a:r>
            <a:r>
              <a:rPr lang="fr-FR" dirty="0"/>
              <a:t>des résidents en fin de vie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44D9B34-231E-45E2-A952-2875CB8C4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45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5467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187326"/>
            <a:ext cx="2949178" cy="1600200"/>
          </a:xfrm>
        </p:spPr>
        <p:txBody>
          <a:bodyPr anchor="ctr">
            <a:norm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Rounded MT Bold"/>
              </a:rPr>
              <a:t>Volet 3 : Résidents en soins palliatifs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fr-FR" sz="1800" b="1" u="sng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Soins palliatifs</a:t>
            </a:r>
            <a:endParaRPr lang="fr-FR" sz="1800" b="1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  <a:p>
            <a:pPr lvl="1"/>
            <a:r>
              <a:rPr lang="fr-FR" sz="1600" dirty="0">
                <a:latin typeface="Arial Rounded MT Bold" panose="020F0704030504030204" pitchFamily="34" charset="0"/>
              </a:rPr>
              <a:t>Soins actifs, continus, coordonnés et pratiqués par une équipe pluriprofessionnelle</a:t>
            </a:r>
          </a:p>
          <a:p>
            <a:pPr lvl="1"/>
            <a:r>
              <a:rPr lang="fr-FR" sz="1600" dirty="0">
                <a:latin typeface="Arial Rounded MT Bold" panose="020F0704030504030204" pitchFamily="34" charset="0"/>
              </a:rPr>
              <a:t>Eviter des investigations et des traitements déraisonnables tout en refusant de provoquer intentionnellement la mort</a:t>
            </a:r>
          </a:p>
          <a:p>
            <a:pPr algn="ctr"/>
            <a:r>
              <a:rPr lang="fr-FR" sz="1800" b="1" u="sng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Objectifs</a:t>
            </a:r>
            <a:endParaRPr lang="fr-FR" sz="1800" b="1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  <a:p>
            <a:pPr lvl="1"/>
            <a:r>
              <a:rPr lang="fr-FR" sz="1600" dirty="0">
                <a:latin typeface="Arial Rounded MT Bold" panose="020F0704030504030204" pitchFamily="34" charset="0"/>
              </a:rPr>
              <a:t>Prévention et soulagement de la douleur et d’autres symptômes avec prise en compte des besoins psychologiques, sociaux et spirituels de la personne</a:t>
            </a:r>
          </a:p>
          <a:p>
            <a:pPr lvl="1"/>
            <a:r>
              <a:rPr lang="fr-FR" sz="1600" dirty="0">
                <a:latin typeface="Arial Rounded MT Bold" panose="020F0704030504030204" pitchFamily="34" charset="0"/>
              </a:rPr>
              <a:t>Limitation de la survenue de complications par des prescriptions anticipées personnalisées</a:t>
            </a:r>
          </a:p>
          <a:p>
            <a:pPr lvl="1"/>
            <a:r>
              <a:rPr lang="fr-FR" sz="1600" dirty="0">
                <a:latin typeface="Arial Rounded MT Bold" panose="020F0704030504030204" pitchFamily="34" charset="0"/>
              </a:rPr>
              <a:t>Limitation des ruptures de prise en charge par une bonne coordination entre les différents acteurs de soin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>
          <a:xfrm>
            <a:off x="629841" y="1787526"/>
            <a:ext cx="2949178" cy="769883"/>
          </a:xfrm>
        </p:spPr>
        <p:txBody>
          <a:bodyPr anchor="ctr">
            <a:norm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Arial Rounded MT Bold"/>
              </a:rPr>
              <a:t>Définition</a:t>
            </a:r>
            <a:br>
              <a:rPr lang="fr-FR" sz="2000" dirty="0" smtClean="0">
                <a:solidFill>
                  <a:schemeClr val="bg1"/>
                </a:solidFill>
                <a:latin typeface="Arial Rounded MT Bold"/>
              </a:rPr>
            </a:br>
            <a:r>
              <a:rPr lang="fr-FR" sz="2000" dirty="0" smtClean="0">
                <a:solidFill>
                  <a:schemeClr val="bg1"/>
                </a:solidFill>
                <a:latin typeface="Arial Rounded MT Bold"/>
              </a:rPr>
              <a:t>et </a:t>
            </a:r>
            <a:r>
              <a:rPr lang="fr-FR" sz="2000" dirty="0">
                <a:solidFill>
                  <a:schemeClr val="bg1"/>
                </a:solidFill>
                <a:latin typeface="Arial Rounded MT Bold"/>
              </a:rPr>
              <a:t>objectifs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46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485541" y="5958444"/>
            <a:ext cx="486918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Arial Rounded MT Bold"/>
              </a:rPr>
              <a:t>Respect de la dignité de la personne</a:t>
            </a:r>
          </a:p>
        </p:txBody>
      </p:sp>
    </p:spTree>
    <p:extLst>
      <p:ext uri="{BB962C8B-B14F-4D97-AF65-F5344CB8AC3E}">
        <p14:creationId xmlns:p14="http://schemas.microsoft.com/office/powerpoint/2010/main" val="28414070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B132481-89EA-4941-98A6-C1FAC582D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2187" y="6391687"/>
            <a:ext cx="413376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31DC651-897B-447F-B51B-11324865BEEE}" type="slidenum">
              <a:rPr lang="en-US" smtClean="0"/>
              <a:pPr defTabSz="914400">
                <a:spcAft>
                  <a:spcPts val="600"/>
                </a:spcAft>
              </a:pPr>
              <a:t>47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" y="143971"/>
            <a:ext cx="9020908" cy="6377782"/>
          </a:xfrm>
          <a:prstGeom prst="roundRect">
            <a:avLst>
              <a:gd name="adj" fmla="val 567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4F8A2C-0D53-42A5-A9A9-C2EC4CF9F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27" y="202028"/>
            <a:ext cx="2780072" cy="117199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dirty="0" err="1">
                <a:solidFill>
                  <a:schemeClr val="accent2"/>
                </a:solidFill>
              </a:rPr>
              <a:t>logigramme</a:t>
            </a:r>
            <a:endParaRPr lang="en-US" sz="33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5868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109563"/>
            <a:ext cx="2949178" cy="1600200"/>
          </a:xfrm>
        </p:spPr>
        <p:txBody>
          <a:bodyPr anchor="ctr">
            <a:norm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Rounded MT Bold"/>
              </a:rPr>
              <a:t>Volet 3 : Résidents en soins palliatifs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53" y="754924"/>
            <a:ext cx="3960000" cy="402242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595085"/>
            <a:ext cx="2949178" cy="1905000"/>
          </a:xfrm>
        </p:spPr>
        <p:txBody>
          <a:bodyPr anchor="ctr">
            <a:normAutofit/>
          </a:bodyPr>
          <a:lstStyle/>
          <a:p>
            <a:pPr algn="ctr"/>
            <a:r>
              <a:rPr lang="fr-FR" sz="2000" dirty="0">
                <a:solidFill>
                  <a:srgbClr val="262172"/>
                </a:solidFill>
                <a:latin typeface="Arial Rounded MT Bold"/>
              </a:rPr>
              <a:t>Outils d’aide à l’identification des résidents requérant des soins palliatifs</a:t>
            </a:r>
          </a:p>
          <a:p>
            <a:pPr algn="ctr"/>
            <a:r>
              <a:rPr lang="fr-FR" sz="2000" dirty="0">
                <a:solidFill>
                  <a:srgbClr val="262172"/>
                </a:solidFill>
                <a:latin typeface="Arial Rounded MT Bold"/>
              </a:rPr>
              <a:t>Savoir qui appeler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48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073706" y="264405"/>
            <a:ext cx="60702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b="1" dirty="0">
                <a:solidFill>
                  <a:schemeClr val="accent2"/>
                </a:solidFill>
                <a:latin typeface="Arial Rounded MT Bold"/>
              </a:rPr>
              <a:t>Fiche PALLIA 10 GERONTO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382178" y="4963884"/>
            <a:ext cx="5464367" cy="646331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</a:rPr>
              <a:t>La présence de l’item 1 est obligatoire.</a:t>
            </a:r>
          </a:p>
          <a:p>
            <a:pPr algn="ctr"/>
            <a:r>
              <a: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</a:rPr>
              <a:t>Une seule réponse positive aux autres items peut suffire à envisager le recours à une équipe spécialisée en soins palliatifs.</a:t>
            </a:r>
          </a:p>
        </p:txBody>
      </p:sp>
      <p:sp>
        <p:nvSpPr>
          <p:cNvPr id="14" name="Accolade fermante 13"/>
          <p:cNvSpPr/>
          <p:nvPr/>
        </p:nvSpPr>
        <p:spPr>
          <a:xfrm>
            <a:off x="8108415" y="1057619"/>
            <a:ext cx="187286" cy="3712685"/>
          </a:xfrm>
          <a:prstGeom prst="rightBrac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8295700" y="2775461"/>
            <a:ext cx="848299" cy="276999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</a:rPr>
              <a:t>10 items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382178" y="5957852"/>
            <a:ext cx="5464367" cy="461665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</a:rPr>
              <a:t>Pour trouver votre structure de référence (</a:t>
            </a:r>
            <a: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</a:rPr>
              <a:t>EMSP</a:t>
            </a:r>
            <a:r>
              <a: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</a:rPr>
              <a:t>) :</a:t>
            </a:r>
          </a:p>
          <a:p>
            <a:pPr algn="ctr"/>
            <a:r>
              <a:rPr lang="fr-FR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</a:rPr>
              <a:t>http://www.coordination-normande-soins-palliatifs.fr/index.php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0" y="6334780"/>
            <a:ext cx="29855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Arial Rounded MT Bold"/>
              </a:rPr>
              <a:t>EMSP </a:t>
            </a:r>
            <a:r>
              <a:rPr lang="fr-FR" sz="1000" dirty="0">
                <a:latin typeface="Arial Rounded MT Bold"/>
              </a:rPr>
              <a:t>: Equipe </a:t>
            </a:r>
            <a:r>
              <a:rPr lang="fr-FR" sz="1000" dirty="0" smtClean="0">
                <a:latin typeface="Arial Rounded MT Bold"/>
              </a:rPr>
              <a:t>mobile </a:t>
            </a:r>
            <a:r>
              <a:rPr lang="fr-FR" sz="1000" dirty="0">
                <a:latin typeface="Arial Rounded MT Bold"/>
              </a:rPr>
              <a:t>de soins palliatifs</a:t>
            </a:r>
          </a:p>
        </p:txBody>
      </p:sp>
    </p:spTree>
    <p:extLst>
      <p:ext uri="{BB962C8B-B14F-4D97-AF65-F5344CB8AC3E}">
        <p14:creationId xmlns:p14="http://schemas.microsoft.com/office/powerpoint/2010/main" val="14835647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C644F4-D39F-48D2-8D68-70FAFB279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80" y="97422"/>
            <a:ext cx="4292300" cy="439828"/>
          </a:xfrm>
        </p:spPr>
        <p:txBody>
          <a:bodyPr>
            <a:norm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PRESENTATION DIFFERENCE HAD/EMSP</a:t>
            </a: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8" t="17881" b="8013"/>
          <a:stretch/>
        </p:blipFill>
        <p:spPr>
          <a:xfrm>
            <a:off x="0" y="817638"/>
            <a:ext cx="9173892" cy="5268685"/>
          </a:xfr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CFED0A-3336-486C-BBE7-D681E6765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49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3690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F3CE8B4-9179-47D3-84B9-00B5203EC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643466"/>
            <a:ext cx="1943100" cy="4995333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SOMMAIRE</a:t>
            </a:r>
            <a:endParaRPr lang="fr-FR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7" name="Espace réservé du contenu 4">
            <a:extLst>
              <a:ext uri="{FF2B5EF4-FFF2-40B4-BE49-F238E27FC236}">
                <a16:creationId xmlns:a16="http://schemas.microsoft.com/office/drawing/2014/main" id="{3E212E17-9600-C3F8-C8E6-96EA380D9C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927669"/>
              </p:ext>
            </p:extLst>
          </p:nvPr>
        </p:nvGraphicFramePr>
        <p:xfrm>
          <a:off x="3606450" y="901700"/>
          <a:ext cx="4908900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71974" y="5870575"/>
            <a:ext cx="413375" cy="3778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D31DC651-897B-447F-B51B-11324865BEEE}" type="slidenum">
              <a:rPr lang="fr-FR">
                <a:solidFill>
                  <a:schemeClr val="bg2"/>
                </a:solidFill>
              </a:rPr>
              <a:pPr algn="l">
                <a:spcAft>
                  <a:spcPts val="600"/>
                </a:spcAft>
              </a:pPr>
              <a:t>5</a:t>
            </a:fld>
            <a:endParaRPr lang="fr-FR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538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847D7D1-AC1F-42A8-94F6-15F961FAD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CFED0A-3336-486C-BBE7-D681E6765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50</a:t>
            </a:fld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2C644F4-D39F-48D2-8D68-70FAFB279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80" y="97422"/>
            <a:ext cx="4292300" cy="439828"/>
          </a:xfrm>
        </p:spPr>
        <p:txBody>
          <a:bodyPr>
            <a:norm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PRESENTATION DIFFERENCE HAD/EMSP</a:t>
            </a: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6" r="6842" b="24537"/>
          <a:stretch/>
        </p:blipFill>
        <p:spPr>
          <a:xfrm>
            <a:off x="0" y="1253066"/>
            <a:ext cx="9139148" cy="4470401"/>
          </a:xfrm>
        </p:spPr>
      </p:pic>
    </p:spTree>
    <p:extLst>
      <p:ext uri="{BB962C8B-B14F-4D97-AF65-F5344CB8AC3E}">
        <p14:creationId xmlns:p14="http://schemas.microsoft.com/office/powerpoint/2010/main" val="25893937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737" y="4156"/>
            <a:ext cx="2567429" cy="1530354"/>
          </a:xfrm>
        </p:spPr>
        <p:txBody>
          <a:bodyPr anchor="ctr">
            <a:norm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Rounded MT Bold"/>
              </a:rPr>
              <a:t>Volet 3 : Résidents en soins palliatifs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292" y="753874"/>
            <a:ext cx="3060000" cy="4341503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9780" y="1954506"/>
            <a:ext cx="2614951" cy="3811588"/>
          </a:xfrm>
        </p:spPr>
        <p:txBody>
          <a:bodyPr anchor="ctr"/>
          <a:lstStyle/>
          <a:p>
            <a:pPr lvl="0" algn="ctr">
              <a:buClr>
                <a:srgbClr val="1CADE4"/>
              </a:buClr>
            </a:pPr>
            <a:r>
              <a:rPr lang="fr-FR" sz="2000" dirty="0">
                <a:solidFill>
                  <a:srgbClr val="262172"/>
                </a:solidFill>
                <a:latin typeface="Arial Rounded MT Bold"/>
              </a:rPr>
              <a:t>Outils d’aide à l’identification des résidents requérant des soins palliatifs</a:t>
            </a:r>
          </a:p>
          <a:p>
            <a:pPr lvl="0" algn="ctr">
              <a:buClr>
                <a:srgbClr val="1CADE4"/>
              </a:buClr>
            </a:pPr>
            <a:r>
              <a:rPr lang="fr-FR" sz="2000" dirty="0">
                <a:solidFill>
                  <a:srgbClr val="262172"/>
                </a:solidFill>
                <a:latin typeface="Arial Rounded MT Bold"/>
              </a:rPr>
              <a:t>Savoir qui appeler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51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073706" y="264405"/>
            <a:ext cx="60702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b="1" dirty="0">
                <a:solidFill>
                  <a:schemeClr val="accent2"/>
                </a:solidFill>
                <a:latin typeface="Arial Rounded MT Bold"/>
              </a:rPr>
              <a:t>Fiche URGENCE PALLIA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802" y="804256"/>
            <a:ext cx="3060000" cy="433663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161840" y="5233218"/>
            <a:ext cx="5894025" cy="738664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</a:rPr>
              <a:t>Transmission au médecin intervenant en situation d’urgence de la prise en charge définie et </a:t>
            </a:r>
            <a:r>
              <a:rPr lang="fr-FR" sz="1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</a:rPr>
              <a:t>souhaitée</a:t>
            </a:r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</a:rPr>
              <a:t> de façon collégiale entre le résident, son entourage et l’équipe soignante</a:t>
            </a:r>
          </a:p>
        </p:txBody>
      </p:sp>
    </p:spTree>
    <p:extLst>
      <p:ext uri="{BB962C8B-B14F-4D97-AF65-F5344CB8AC3E}">
        <p14:creationId xmlns:p14="http://schemas.microsoft.com/office/powerpoint/2010/main" val="6059985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64E74154-68A0-ED39-0968-AD62B1AD1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932" t="16222" r="34412" b="3870"/>
          <a:stretch/>
        </p:blipFill>
        <p:spPr>
          <a:xfrm>
            <a:off x="2220623" y="231111"/>
            <a:ext cx="4879190" cy="6516000"/>
          </a:xfr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C09FAD3-979F-CE30-CE57-10180D733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52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01607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EDAE5C-205C-A0D9-7BB9-02E0AD3EC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53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3" t="8091" r="28830" b="9144"/>
          <a:stretch/>
        </p:blipFill>
        <p:spPr>
          <a:xfrm>
            <a:off x="2256817" y="165913"/>
            <a:ext cx="4786009" cy="664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508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A7AF63-7351-4A97-9F7A-63AC487A1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194441"/>
            <a:ext cx="2949178" cy="1045779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PREVENIR HAD DOSSIER DORMANT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ACF357-49DF-4430-BB79-A05300CE6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- HAD CROIX ROUGE : CAGNY </a:t>
            </a:r>
          </a:p>
          <a:p>
            <a:r>
              <a:rPr lang="fr-FR" dirty="0"/>
              <a:t>- HAD FALAISE : LCH </a:t>
            </a:r>
          </a:p>
          <a:p>
            <a:r>
              <a:rPr lang="fr-FR" dirty="0"/>
              <a:t>-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5666694-ACD3-4B36-95A1-7F4E97E96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444062"/>
          </a:xfrm>
        </p:spPr>
        <p:txBody>
          <a:bodyPr>
            <a:norm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Un exemple avec l’HAD Caen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AE45FBF-1C4F-4E58-9AD0-53FC9C2DA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54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83E6BCF-2322-4DE8-8044-5C5543BC38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53" t="14702" r="37316" b="21707"/>
          <a:stretch/>
        </p:blipFill>
        <p:spPr>
          <a:xfrm>
            <a:off x="3900018" y="530224"/>
            <a:ext cx="4125631" cy="6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355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AA70B8E-2387-484C-9715-CCF8CC80D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759" y="228601"/>
            <a:ext cx="2386628" cy="1600200"/>
          </a:xfrm>
        </p:spPr>
        <p:txBody>
          <a:bodyPr anchor="ctr">
            <a:no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Volet 1 : comment identifier une urgence et/ou un besoin de soin non programmé ?</a:t>
            </a:r>
            <a:br>
              <a:rPr lang="fr-FR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endParaRPr lang="fr-FR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4" name="Espace réservé du contenu 13">
            <a:extLst>
              <a:ext uri="{FF2B5EF4-FFF2-40B4-BE49-F238E27FC236}">
                <a16:creationId xmlns:a16="http://schemas.microsoft.com/office/drawing/2014/main" id="{8B0A5242-9E61-407F-AE2F-9BBB571C3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34" y="1"/>
            <a:ext cx="6051665" cy="4405658"/>
          </a:xfr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E84DE34-5B78-4222-8E65-697EBFC5C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9" y="3888827"/>
            <a:ext cx="2039787" cy="1639615"/>
          </a:xfrm>
        </p:spPr>
        <p:txBody>
          <a:bodyPr anchor="ctr">
            <a:normAutofit/>
          </a:bodyPr>
          <a:lstStyle/>
          <a:p>
            <a:pPr algn="ctr"/>
            <a:r>
              <a:rPr lang="fr-FR" sz="1600" dirty="0">
                <a:solidFill>
                  <a:srgbClr val="262172"/>
                </a:solidFill>
                <a:latin typeface="Arial Rounded MT Bold" panose="020F0704030504030204" pitchFamily="34" charset="0"/>
              </a:rPr>
              <a:t>Fiche 3</a:t>
            </a:r>
          </a:p>
          <a:p>
            <a:pPr algn="ctr"/>
            <a:r>
              <a:rPr lang="fr-FR" sz="1600" dirty="0">
                <a:solidFill>
                  <a:srgbClr val="262172"/>
                </a:solidFill>
                <a:latin typeface="Arial Rounded MT Bold" panose="020F0704030504030204" pitchFamily="34" charset="0"/>
              </a:rPr>
              <a:t>Grilles d’évaluation de la douleur</a:t>
            </a:r>
            <a:endParaRPr lang="fr-FR" sz="1600" dirty="0">
              <a:solidFill>
                <a:srgbClr val="262172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55</a:t>
            </a:fld>
            <a:endParaRPr lang="fr-FR"/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F59B8F62-B422-4463-94A2-409B822E6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297118"/>
              </p:ext>
            </p:extLst>
          </p:nvPr>
        </p:nvGraphicFramePr>
        <p:xfrm>
          <a:off x="3401100" y="4494877"/>
          <a:ext cx="5400000" cy="7315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340295929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4885937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392378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01366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59208060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3630656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2598667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1963268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8551369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2195348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6810106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1499432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914018935"/>
                    </a:ext>
                  </a:extLst>
                </a:gridCol>
              </a:tblGrid>
              <a:tr h="216000">
                <a:tc gridSpan="13">
                  <a:txBody>
                    <a:bodyPr/>
                    <a:lstStyle/>
                    <a:p>
                      <a:r>
                        <a:rPr lang="fr-FR" sz="900" dirty="0">
                          <a:latin typeface="Arial Rounded MT Bold" panose="020F0704030504030204" pitchFamily="34" charset="0"/>
                        </a:rPr>
                        <a:t>Echelle numérique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9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9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9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47406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Arial Rounded MT Bold" panose="020F0704030504030204" pitchFamily="34" charset="0"/>
                        </a:rPr>
                        <a:t>Pas de douleur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Arial Rounded MT Bold" panose="020F07040305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Arial Rounded MT Bold" panose="020F07040305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Arial Rounded MT Bold" panose="020F07040305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Arial Rounded MT Bold" panose="020F07040305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Arial Rounded MT Bold" panose="020F07040305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Arial Rounded MT Bold" panose="020F070403050403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Arial Rounded MT Bold" panose="020F070403050403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Arial Rounded MT Bold" panose="020F070403050403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Arial Rounded MT Bold" panose="020F07040305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Arial Rounded MT Bold" panose="020F0704030504030204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Arial Rounded MT Bold" panose="020F070403050403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Arial Rounded MT Bold" panose="020F0704030504030204" pitchFamily="34" charset="0"/>
                        </a:rPr>
                        <a:t>Douleur maximale imaginable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9186868"/>
                  </a:ext>
                </a:extLst>
              </a:tr>
            </a:tbl>
          </a:graphicData>
        </a:graphic>
      </p:graphicFrame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D40016BB-EC00-4479-B683-995357D5C0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101813"/>
              </p:ext>
            </p:extLst>
          </p:nvPr>
        </p:nvGraphicFramePr>
        <p:xfrm>
          <a:off x="3401100" y="5315615"/>
          <a:ext cx="5400000" cy="594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176730806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59844108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8542269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24029458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4279911448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996361474"/>
                    </a:ext>
                  </a:extLst>
                </a:gridCol>
              </a:tblGrid>
              <a:tr h="216000">
                <a:tc gridSpan="6">
                  <a:txBody>
                    <a:bodyPr/>
                    <a:lstStyle/>
                    <a:p>
                      <a:pPr algn="l"/>
                      <a:r>
                        <a:rPr lang="fr-FR" sz="900" dirty="0">
                          <a:latin typeface="Arial Rounded MT Bold" panose="020F0704030504030204" pitchFamily="34" charset="0"/>
                        </a:rPr>
                        <a:t>Echelle verbale simple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79534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Arial Rounded MT Bold" panose="020F0704030504030204" pitchFamily="34" charset="0"/>
                        </a:rPr>
                        <a:t>Pas de douleur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Arial Rounded MT Bold" panose="020F0704030504030204" pitchFamily="34" charset="0"/>
                        </a:rPr>
                        <a:t>Douleur faible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Arial Rounded MT Bold" panose="020F0704030504030204" pitchFamily="34" charset="0"/>
                        </a:rPr>
                        <a:t>Douleur modérée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Arial Rounded MT Bold" panose="020F0704030504030204" pitchFamily="34" charset="0"/>
                        </a:rPr>
                        <a:t>Douleur sévère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Arial Rounded MT Bold" panose="020F0704030504030204" pitchFamily="34" charset="0"/>
                        </a:rPr>
                        <a:t>Douleur très sévère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Arial Rounded MT Bold" panose="020F0704030504030204" pitchFamily="34" charset="0"/>
                        </a:rPr>
                        <a:t>Douleur extrême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0408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2703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F37944-7AA5-5D94-8AD2-30B532CE5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56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t="6747" r="4461" b="8816"/>
          <a:stretch/>
        </p:blipFill>
        <p:spPr>
          <a:xfrm>
            <a:off x="257704" y="478302"/>
            <a:ext cx="8665580" cy="587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29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AA70B8E-2387-484C-9715-CCF8CC80D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66571"/>
            <a:ext cx="2949178" cy="1154629"/>
          </a:xfrm>
        </p:spPr>
        <p:txBody>
          <a:bodyPr anchor="ctr">
            <a:no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Dotation pour besoins urgents</a:t>
            </a:r>
            <a:r>
              <a:rPr lang="fr-FR" sz="1800" dirty="0">
                <a:solidFill>
                  <a:schemeClr val="bg1"/>
                </a:solidFill>
              </a:rPr>
              <a:t/>
            </a:r>
            <a:br>
              <a:rPr lang="fr-FR" sz="1800" dirty="0">
                <a:solidFill>
                  <a:schemeClr val="bg1"/>
                </a:solidFill>
              </a:rPr>
            </a:br>
            <a:endParaRPr lang="fr-FR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3465906"/>
          </a:xfrm>
        </p:spPr>
        <p:txBody>
          <a:bodyPr anchor="t">
            <a:normAutofit/>
          </a:bodyPr>
          <a:lstStyle/>
          <a:p>
            <a:pPr algn="ctr"/>
            <a:r>
              <a:rPr lang="fr-FR" sz="1600" b="1" u="sng" dirty="0">
                <a:solidFill>
                  <a:schemeClr val="accent2"/>
                </a:solidFill>
                <a:latin typeface="Arial Rounded MT Bold"/>
              </a:rPr>
              <a:t>Enjeu principal</a:t>
            </a:r>
            <a:endParaRPr lang="fr-FR" sz="1600" b="1" dirty="0">
              <a:solidFill>
                <a:schemeClr val="accent2"/>
              </a:solidFill>
              <a:latin typeface="Arial Rounded MT Bold"/>
            </a:endParaRPr>
          </a:p>
          <a:p>
            <a:pPr lvl="1"/>
            <a:r>
              <a:rPr lang="fr-FR" sz="1600" dirty="0">
                <a:latin typeface="Arial Rounded MT Bold"/>
              </a:rPr>
              <a:t>Eviter toute rupture de traitement</a:t>
            </a:r>
          </a:p>
          <a:p>
            <a:pPr algn="ctr"/>
            <a:r>
              <a:rPr lang="fr-FR" sz="1600" b="1" u="sng" dirty="0">
                <a:solidFill>
                  <a:schemeClr val="accent2"/>
                </a:solidFill>
                <a:latin typeface="Arial Rounded MT Bold"/>
              </a:rPr>
              <a:t>Points clés</a:t>
            </a:r>
            <a:endParaRPr lang="fr-FR" sz="1600" b="1" dirty="0">
              <a:solidFill>
                <a:schemeClr val="accent2"/>
              </a:solidFill>
              <a:latin typeface="Arial Rounded MT Bold"/>
            </a:endParaRPr>
          </a:p>
          <a:p>
            <a:pPr lvl="1"/>
            <a:r>
              <a:rPr lang="fr-FR" sz="1400" dirty="0">
                <a:latin typeface="Arial Rounded MT Bold"/>
              </a:rPr>
              <a:t>Dotation stockée dans une armoire fermée à clé</a:t>
            </a:r>
          </a:p>
          <a:p>
            <a:pPr lvl="1"/>
            <a:r>
              <a:rPr lang="fr-FR" sz="1400" dirty="0">
                <a:latin typeface="Arial Rounded MT Bold"/>
              </a:rPr>
              <a:t>Contenu qualitatif et quantitatif géré par le médecin coordonnateur et le pharmacien référent en collaboration avec les médecins prescripteurs</a:t>
            </a:r>
          </a:p>
          <a:p>
            <a:pPr lvl="1"/>
            <a:r>
              <a:rPr lang="fr-FR" sz="1400" dirty="0">
                <a:latin typeface="Arial Rounded MT Bold"/>
              </a:rPr>
              <a:t>Modalités de vérification du contenu établies et connues</a:t>
            </a:r>
          </a:p>
          <a:p>
            <a:pPr lvl="1"/>
            <a:r>
              <a:rPr lang="fr-FR" sz="1400" dirty="0">
                <a:latin typeface="Arial Rounded MT Bold"/>
              </a:rPr>
              <a:t>Modalités d’utilisation de la dotation établies</a:t>
            </a:r>
          </a:p>
          <a:p>
            <a:pPr lvl="1"/>
            <a:r>
              <a:rPr lang="fr-FR" sz="1400" dirty="0">
                <a:latin typeface="Arial Rounded MT Bold"/>
              </a:rPr>
              <a:t>Modalités de renouvellement de dotation prévues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57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426246" y="4197426"/>
            <a:ext cx="5310130" cy="194998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Arial Rounded MT Bold"/>
              </a:rPr>
              <a:t>ANTALGIE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569465" y="4534228"/>
            <a:ext cx="502920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 Rounded MT Bold"/>
              </a:rPr>
              <a:t>Paracétamol 500mg, sachet ou cpr orodispersible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563957" y="4950774"/>
            <a:ext cx="503470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 Rounded MT Bold"/>
              </a:rPr>
              <a:t>Tramadol 100mg/mL, sol buvable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569465" y="5339508"/>
            <a:ext cx="503470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 Rounded MT Bold"/>
              </a:rPr>
              <a:t>Chlorhydrate de morphine 1mg/mL, injectable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569465" y="5734279"/>
            <a:ext cx="503470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 Rounded MT Bold"/>
              </a:rPr>
              <a:t>Sulfate de morphine 20mg/mL, sol buvable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3646584" y="6011278"/>
            <a:ext cx="143218" cy="3013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cxnSpLocks/>
          </p:cNvCxnSpPr>
          <p:nvPr/>
        </p:nvCxnSpPr>
        <p:spPr>
          <a:xfrm flipH="1">
            <a:off x="5023692" y="6010094"/>
            <a:ext cx="468192" cy="45497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cxnSpLocks/>
            <a:endCxn id="27" idx="0"/>
          </p:cNvCxnSpPr>
          <p:nvPr/>
        </p:nvCxnSpPr>
        <p:spPr>
          <a:xfrm>
            <a:off x="6218997" y="6010094"/>
            <a:ext cx="137723" cy="31830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7844009" y="6011278"/>
            <a:ext cx="385591" cy="3105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2996589" y="6326564"/>
            <a:ext cx="129999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b="1" dirty="0">
                <a:latin typeface="Arial Rounded MT Bold"/>
              </a:rPr>
              <a:t>Nom de la molécule (DCI)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489374" y="6465065"/>
            <a:ext cx="10686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b="1" dirty="0">
                <a:latin typeface="Arial Rounded MT Bold"/>
              </a:rPr>
              <a:t>Posologie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5833419" y="6328403"/>
            <a:ext cx="104660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b="1" dirty="0">
                <a:latin typeface="Arial Rounded MT Bold"/>
              </a:rPr>
              <a:t>Forme galénique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7221556" y="6328403"/>
            <a:ext cx="101355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b="1" dirty="0">
                <a:latin typeface="Arial Rounded MT Bold"/>
              </a:rPr>
              <a:t>Quantité en stock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0" y="6581001"/>
            <a:ext cx="2996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Arial Rounded MT Bold"/>
              </a:rPr>
              <a:t>DCI : Dénomination Commune Internationale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579605" y="4534228"/>
            <a:ext cx="101906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r"/>
            <a:r>
              <a:rPr lang="fr-FR" sz="1200" dirty="0">
                <a:solidFill>
                  <a:prstClr val="black"/>
                </a:solidFill>
                <a:latin typeface="Arial Rounded MT Bold"/>
              </a:rPr>
              <a:t>24 unités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579605" y="4950774"/>
            <a:ext cx="101906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r-FR" sz="1200" dirty="0">
                <a:solidFill>
                  <a:prstClr val="black"/>
                </a:solidFill>
                <a:latin typeface="Arial Rounded MT Bold"/>
              </a:rPr>
              <a:t>1 flacon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468547" y="5339508"/>
            <a:ext cx="113011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r-FR" sz="1200" dirty="0">
                <a:solidFill>
                  <a:prstClr val="black"/>
                </a:solidFill>
                <a:latin typeface="Arial Rounded MT Bold"/>
              </a:rPr>
              <a:t>10 ampoules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7579605" y="5734279"/>
            <a:ext cx="101906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r-FR" sz="1200" dirty="0">
                <a:solidFill>
                  <a:prstClr val="black"/>
                </a:solidFill>
                <a:latin typeface="Arial Rounded MT Bold"/>
              </a:rPr>
              <a:t>1 flacon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26FE1E0-B930-4CDB-89EB-DE33BD3BFAA0}"/>
              </a:ext>
            </a:extLst>
          </p:cNvPr>
          <p:cNvSpPr txBox="1"/>
          <p:nvPr/>
        </p:nvSpPr>
        <p:spPr>
          <a:xfrm>
            <a:off x="3426246" y="4197426"/>
            <a:ext cx="1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Exemple</a:t>
            </a:r>
          </a:p>
        </p:txBody>
      </p:sp>
    </p:spTree>
    <p:extLst>
      <p:ext uri="{BB962C8B-B14F-4D97-AF65-F5344CB8AC3E}">
        <p14:creationId xmlns:p14="http://schemas.microsoft.com/office/powerpoint/2010/main" val="26936759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AA70B8E-2387-484C-9715-CCF8CC80D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Arial Rounded MT Bold" panose="020F0704030504030204" pitchFamily="34" charset="0"/>
              </a:rPr>
              <a:t>Chariot de médicaments d’urgence</a:t>
            </a:r>
            <a:r>
              <a:rPr lang="fr-FR" sz="1800" dirty="0" smtClean="0">
                <a:solidFill>
                  <a:schemeClr val="bg1"/>
                </a:solidFill>
              </a:rPr>
              <a:t/>
            </a:r>
            <a:br>
              <a:rPr lang="fr-FR" sz="1800" dirty="0" smtClean="0">
                <a:solidFill>
                  <a:schemeClr val="bg1"/>
                </a:solidFill>
              </a:rPr>
            </a:br>
            <a:endParaRPr lang="fr-FR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</a:pPr>
            <a:r>
              <a:rPr lang="fr-FR" sz="1800" b="1" u="sng" dirty="0">
                <a:solidFill>
                  <a:schemeClr val="accent2"/>
                </a:solidFill>
                <a:latin typeface="Arial Rounded MT Bold"/>
              </a:rPr>
              <a:t>Enjeux principaux</a:t>
            </a:r>
            <a:endParaRPr lang="fr-FR" sz="1800" b="1" dirty="0">
              <a:solidFill>
                <a:schemeClr val="accent2"/>
              </a:solidFill>
              <a:latin typeface="Arial Rounded MT Bold"/>
            </a:endParaRPr>
          </a:p>
          <a:p>
            <a:pPr lvl="1">
              <a:lnSpc>
                <a:spcPct val="150000"/>
              </a:lnSpc>
            </a:pPr>
            <a:r>
              <a:rPr lang="fr-FR" sz="1600" dirty="0">
                <a:latin typeface="Arial Rounded MT Bold"/>
              </a:rPr>
              <a:t>Médicaments et dispositifs utilisés en cas d’urgence vitale</a:t>
            </a:r>
          </a:p>
          <a:p>
            <a:pPr lvl="1">
              <a:lnSpc>
                <a:spcPct val="150000"/>
              </a:lnSpc>
            </a:pPr>
            <a:r>
              <a:rPr lang="fr-FR" sz="1600" dirty="0">
                <a:latin typeface="Arial Rounded MT Bold"/>
              </a:rPr>
              <a:t>Liste établie, modifiable et ajustée chaque année par le médecin coordonnateur, disponible dans une pochette placée à l’extérieur du chariot</a:t>
            </a:r>
          </a:p>
          <a:p>
            <a:pPr lvl="1">
              <a:lnSpc>
                <a:spcPct val="150000"/>
              </a:lnSpc>
            </a:pPr>
            <a:r>
              <a:rPr lang="fr-FR" sz="1600" dirty="0">
                <a:latin typeface="Arial Rounded MT Bold"/>
              </a:rPr>
              <a:t>Contenu du chariot vérifié chaque mois</a:t>
            </a:r>
          </a:p>
          <a:p>
            <a:pPr lvl="1">
              <a:lnSpc>
                <a:spcPct val="150000"/>
              </a:lnSpc>
            </a:pPr>
            <a:r>
              <a:rPr lang="fr-FR" sz="1600" dirty="0">
                <a:latin typeface="Arial Rounded MT Bold"/>
              </a:rPr>
              <a:t>Toute intervention du personnel soignant doit être tracée</a:t>
            </a:r>
          </a:p>
          <a:p>
            <a:pPr lvl="1">
              <a:lnSpc>
                <a:spcPct val="150000"/>
              </a:lnSpc>
            </a:pPr>
            <a:r>
              <a:rPr lang="fr-FR" sz="1600" dirty="0">
                <a:latin typeface="Arial Rounded MT Bold"/>
              </a:rPr>
              <a:t>Lors d’une utilisation ou d’un retrait pour péremption, une nouvelle prescription médicale doit être rédigée par le médecin</a:t>
            </a:r>
          </a:p>
        </p:txBody>
      </p:sp>
    </p:spTree>
    <p:extLst>
      <p:ext uri="{BB962C8B-B14F-4D97-AF65-F5344CB8AC3E}">
        <p14:creationId xmlns:p14="http://schemas.microsoft.com/office/powerpoint/2010/main" val="1632358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1B42C77-CC2B-0B06-53B7-285C9063E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59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7361" r="4828" b="8094"/>
          <a:stretch/>
        </p:blipFill>
        <p:spPr>
          <a:xfrm>
            <a:off x="142699" y="472966"/>
            <a:ext cx="8855571" cy="598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6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008CF08-800C-464D-A008-F1F448D97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Contexte, </a:t>
            </a:r>
            <a:r>
              <a:rPr lang="fr-FR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problématique</a:t>
            </a:r>
            <a:br>
              <a:rPr lang="fr-FR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fr-FR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et </a:t>
            </a:r>
            <a:r>
              <a:rPr lang="fr-FR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objectifs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4B00F4C-96EE-49AF-92B6-12CF1D249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450" y="969992"/>
            <a:ext cx="4914900" cy="385691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r-FR" sz="2100" b="1" u="sng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Contexte et problématique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Arial Rounded MT Bold" panose="020F0704030504030204" pitchFamily="34" charset="0"/>
              </a:rPr>
              <a:t>Hospitalisations </a:t>
            </a:r>
            <a:r>
              <a:rPr lang="fr-FR" sz="1800" dirty="0">
                <a:latin typeface="Arial Rounded MT Bold" panose="020F0704030504030204" pitchFamily="34" charset="0"/>
              </a:rPr>
              <a:t>potentiellement </a:t>
            </a:r>
            <a:r>
              <a:rPr lang="fr-FR" sz="1800" dirty="0" smtClean="0">
                <a:latin typeface="Arial Rounded MT Bold" panose="020F0704030504030204" pitchFamily="34" charset="0"/>
              </a:rPr>
              <a:t>évitables </a:t>
            </a:r>
            <a:r>
              <a:rPr lang="fr-FR" sz="1800" dirty="0">
                <a:latin typeface="Arial Rounded MT Bold" panose="020F0704030504030204" pitchFamily="34" charset="0"/>
              </a:rPr>
              <a:t>: 19 à 67% selon les études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>
                <a:latin typeface="Arial Rounded MT Bold" panose="020F0704030504030204" pitchFamily="34" charset="0"/>
              </a:rPr>
              <a:t>Situations +/- aiguës </a:t>
            </a:r>
            <a:r>
              <a:rPr lang="fr-FR" sz="1800" dirty="0">
                <a:latin typeface="Arial Rounded MT Bold" panose="020F0704030504030204" pitchFamily="34" charset="0"/>
                <a:sym typeface="Wingdings" panose="05000000000000000000" pitchFamily="2" charset="2"/>
              </a:rPr>
              <a:t> hospitalisations non appropriées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>
                <a:latin typeface="Arial Rounded MT Bold" panose="020F0704030504030204" pitchFamily="34" charset="0"/>
                <a:sym typeface="Wingdings" panose="05000000000000000000" pitchFamily="2" charset="2"/>
              </a:rPr>
              <a:t>Pertinence d’un appel (MT, IDE, 15) 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>
                <a:latin typeface="Arial Rounded MT Bold" panose="020F0704030504030204" pitchFamily="34" charset="0"/>
                <a:sym typeface="Wingdings" panose="05000000000000000000" pitchFamily="2" charset="2"/>
              </a:rPr>
              <a:t>Pertinence d’un transfert aux urgences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>
                <a:latin typeface="Arial Rounded MT Bold" panose="020F0704030504030204" pitchFamily="34" charset="0"/>
                <a:sym typeface="Wingdings" panose="05000000000000000000" pitchFamily="2" charset="2"/>
              </a:rPr>
              <a:t>Urgences saturées + contexte actuel pénurie soignants /contexte estival</a:t>
            </a:r>
          </a:p>
          <a:p>
            <a:pPr algn="ctr"/>
            <a:r>
              <a:rPr lang="fr-FR" sz="2100" b="1" u="sng" dirty="0">
                <a:solidFill>
                  <a:schemeClr val="accent2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Objectifs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>
                <a:latin typeface="Arial Rounded MT Bold" panose="020F0704030504030204" pitchFamily="34" charset="0"/>
                <a:sym typeface="Wingdings" panose="05000000000000000000" pitchFamily="2" charset="2"/>
              </a:rPr>
              <a:t>Permettre aux AS et IDE en EHPAD de reconnaitre une situation d’urgence vitale ou relative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>
                <a:latin typeface="Arial Rounded MT Bold" panose="020F0704030504030204" pitchFamily="34" charset="0"/>
                <a:sym typeface="Wingdings" panose="05000000000000000000" pitchFamily="2" charset="2"/>
              </a:rPr>
              <a:t>Permettre aux AS ou IDE de transmettre les informations pertinentes au professionnel de santé indiqué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6</a:t>
            </a:fld>
            <a:endParaRPr lang="fr-FR" dirty="0"/>
          </a:p>
        </p:txBody>
      </p:sp>
      <p:sp>
        <p:nvSpPr>
          <p:cNvPr id="2" name="Flèche : bas 1">
            <a:extLst>
              <a:ext uri="{FF2B5EF4-FFF2-40B4-BE49-F238E27FC236}">
                <a16:creationId xmlns:a16="http://schemas.microsoft.com/office/drawing/2014/main" id="{15AF712C-C6AB-44A2-B449-7FADFF6A6858}"/>
              </a:ext>
            </a:extLst>
          </p:cNvPr>
          <p:cNvSpPr/>
          <p:nvPr/>
        </p:nvSpPr>
        <p:spPr>
          <a:xfrm>
            <a:off x="5708073" y="4666211"/>
            <a:ext cx="653934" cy="520931"/>
          </a:xfrm>
          <a:prstGeom prst="downArrow">
            <a:avLst/>
          </a:prstGeom>
          <a:solidFill>
            <a:srgbClr val="D68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DDDB655-EA2F-4993-9C54-0E1E6BAEA0BA}"/>
              </a:ext>
            </a:extLst>
          </p:cNvPr>
          <p:cNvSpPr txBox="1"/>
          <p:nvPr/>
        </p:nvSpPr>
        <p:spPr>
          <a:xfrm>
            <a:off x="3600450" y="5336721"/>
            <a:ext cx="4869179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>
                <a:solidFill>
                  <a:srgbClr val="D68359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Réduire les hospitalisations évitables par une meilleure reconnaissance des situations d’urgence et une meilleure orientation des appels</a:t>
            </a:r>
          </a:p>
        </p:txBody>
      </p:sp>
    </p:spTree>
    <p:extLst>
      <p:ext uri="{BB962C8B-B14F-4D97-AF65-F5344CB8AC3E}">
        <p14:creationId xmlns:p14="http://schemas.microsoft.com/office/powerpoint/2010/main" val="9149605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CC17227-4B7A-295D-87AA-3B0D9C42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60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t="5898" r="6321" b="9718"/>
          <a:stretch/>
        </p:blipFill>
        <p:spPr>
          <a:xfrm>
            <a:off x="120110" y="420414"/>
            <a:ext cx="8866235" cy="589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10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733341" y="2693604"/>
            <a:ext cx="4275407" cy="1394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800" dirty="0">
                <a:cs typeface="+mj-cs"/>
              </a:rPr>
              <a:t>Merci de </a:t>
            </a:r>
            <a:r>
              <a:rPr lang="en-US" sz="3800" dirty="0" err="1">
                <a:cs typeface="+mj-cs"/>
              </a:rPr>
              <a:t>votre</a:t>
            </a:r>
            <a:r>
              <a:rPr lang="en-US" sz="3800" dirty="0">
                <a:cs typeface="+mj-cs"/>
              </a:rPr>
              <a:t> attention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08748" y="5915888"/>
            <a:ext cx="796616" cy="490599"/>
          </a:xfrm>
        </p:spPr>
        <p:txBody>
          <a:bodyPr vert="horz" lIns="91440" tIns="45720" rIns="91440" bIns="1080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31DC651-897B-447F-B51B-11324865BEEE}" type="slidenum">
              <a:rPr lang="en-US" smtClean="0"/>
              <a:pPr defTabSz="914400">
                <a:spcAft>
                  <a:spcPts val="600"/>
                </a:spcAft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86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4528" y="194442"/>
            <a:ext cx="2397955" cy="1600200"/>
          </a:xfrm>
        </p:spPr>
        <p:txBody>
          <a:bodyPr anchor="ctr">
            <a:norm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Rounded MT Bold"/>
              </a:rPr>
              <a:t>Glossaire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22483" y="0"/>
            <a:ext cx="6621517" cy="6858000"/>
          </a:xfrm>
        </p:spPr>
        <p:txBody>
          <a:bodyPr numCol="1" anchor="ctr"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 b="1" dirty="0">
                <a:latin typeface="Arial Rounded MT Bold"/>
              </a:rPr>
              <a:t>ACR </a:t>
            </a:r>
            <a:r>
              <a:rPr lang="fr-FR" sz="1200" dirty="0">
                <a:latin typeface="Arial Rounded MT Bold"/>
              </a:rPr>
              <a:t>: </a:t>
            </a:r>
            <a:r>
              <a:rPr lang="fr-FR" sz="1200" b="1" dirty="0" smtClean="0">
                <a:latin typeface="Arial Rounded MT Bold"/>
              </a:rPr>
              <a:t>a</a:t>
            </a:r>
            <a:r>
              <a:rPr lang="fr-FR" sz="1200" dirty="0" smtClean="0">
                <a:latin typeface="Arial Rounded MT Bold"/>
              </a:rPr>
              <a:t>rrêt </a:t>
            </a:r>
            <a:r>
              <a:rPr lang="fr-FR" sz="1200" b="1" dirty="0" smtClean="0">
                <a:latin typeface="Arial Rounded MT Bold"/>
              </a:rPr>
              <a:t>c</a:t>
            </a:r>
            <a:r>
              <a:rPr lang="fr-FR" sz="1200" dirty="0" smtClean="0">
                <a:latin typeface="Arial Rounded MT Bold"/>
              </a:rPr>
              <a:t>ardio-</a:t>
            </a:r>
            <a:r>
              <a:rPr lang="fr-FR" sz="1200" b="1" dirty="0" smtClean="0">
                <a:latin typeface="Arial Rounded MT Bold"/>
              </a:rPr>
              <a:t>r</a:t>
            </a:r>
            <a:r>
              <a:rPr lang="fr-FR" sz="1200" dirty="0" smtClean="0">
                <a:latin typeface="Arial Rounded MT Bold"/>
              </a:rPr>
              <a:t>espiratoire</a:t>
            </a:r>
            <a:endParaRPr lang="fr-FR" sz="1200" dirty="0">
              <a:latin typeface="Arial Rounded MT Bold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 b="1" dirty="0">
                <a:latin typeface="Arial Rounded MT Bold"/>
              </a:rPr>
              <a:t>BU </a:t>
            </a:r>
            <a:r>
              <a:rPr lang="fr-FR" sz="1200" dirty="0">
                <a:latin typeface="Arial Rounded MT Bold"/>
              </a:rPr>
              <a:t>: </a:t>
            </a:r>
            <a:r>
              <a:rPr lang="fr-FR" sz="1200" b="1" dirty="0" smtClean="0">
                <a:latin typeface="Arial Rounded MT Bold"/>
              </a:rPr>
              <a:t>b</a:t>
            </a:r>
            <a:r>
              <a:rPr lang="fr-FR" sz="1200" dirty="0" smtClean="0">
                <a:latin typeface="Arial Rounded MT Bold"/>
              </a:rPr>
              <a:t>andelette </a:t>
            </a:r>
            <a:r>
              <a:rPr lang="fr-FR" sz="1200" b="1" dirty="0" smtClean="0">
                <a:latin typeface="Arial Rounded MT Bold"/>
              </a:rPr>
              <a:t>u</a:t>
            </a:r>
            <a:r>
              <a:rPr lang="fr-FR" sz="1200" dirty="0" smtClean="0">
                <a:latin typeface="Arial Rounded MT Bold"/>
              </a:rPr>
              <a:t>rinaire</a:t>
            </a:r>
            <a:endParaRPr lang="fr-FR" sz="1200" dirty="0">
              <a:latin typeface="Arial Rounded MT Bold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 b="1" dirty="0">
                <a:latin typeface="Arial Rounded MT Bold"/>
              </a:rPr>
              <a:t>CDS </a:t>
            </a:r>
            <a:r>
              <a:rPr lang="fr-FR" sz="1200" dirty="0">
                <a:latin typeface="Arial Rounded MT Bold"/>
              </a:rPr>
              <a:t>: </a:t>
            </a:r>
            <a:r>
              <a:rPr lang="fr-FR" sz="1200" b="1" dirty="0" smtClean="0">
                <a:latin typeface="Arial Rounded MT Bold"/>
              </a:rPr>
              <a:t>c</a:t>
            </a:r>
            <a:r>
              <a:rPr lang="fr-FR" sz="1200" dirty="0" smtClean="0">
                <a:latin typeface="Arial Rounded MT Bold"/>
              </a:rPr>
              <a:t>ontinuité </a:t>
            </a:r>
            <a:r>
              <a:rPr lang="fr-FR" sz="1200" b="1" dirty="0" smtClean="0">
                <a:latin typeface="Arial Rounded MT Bold"/>
              </a:rPr>
              <a:t>d</a:t>
            </a:r>
            <a:r>
              <a:rPr lang="fr-FR" sz="1200" dirty="0" smtClean="0">
                <a:latin typeface="Arial Rounded MT Bold"/>
              </a:rPr>
              <a:t>es </a:t>
            </a:r>
            <a:r>
              <a:rPr lang="fr-FR" sz="1200" b="1" dirty="0" smtClean="0">
                <a:latin typeface="Arial Rounded MT Bold"/>
              </a:rPr>
              <a:t>s</a:t>
            </a:r>
            <a:r>
              <a:rPr lang="fr-FR" sz="1200" dirty="0" smtClean="0">
                <a:latin typeface="Arial Rounded MT Bold"/>
              </a:rPr>
              <a:t>oins </a:t>
            </a:r>
            <a:r>
              <a:rPr lang="fr-FR" sz="1200" i="1" dirty="0">
                <a:latin typeface="Arial Rounded MT Bold"/>
              </a:rPr>
              <a:t>(tous les jours de 8h à 20h et le samedi de 8h à 12h)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 b="1" dirty="0">
                <a:latin typeface="Arial Rounded MT Bold"/>
              </a:rPr>
              <a:t>CPIAS</a:t>
            </a:r>
            <a:r>
              <a:rPr lang="fr-FR" sz="1200" dirty="0">
                <a:latin typeface="Arial Rounded MT Bold"/>
              </a:rPr>
              <a:t> : </a:t>
            </a:r>
            <a:r>
              <a:rPr lang="fr-FR" sz="1200" b="1" dirty="0" smtClean="0">
                <a:latin typeface="Arial Rounded MT Bold"/>
              </a:rPr>
              <a:t>c</a:t>
            </a:r>
            <a:r>
              <a:rPr lang="fr-FR" sz="1200" dirty="0" smtClean="0">
                <a:latin typeface="Arial Rounded MT Bold"/>
              </a:rPr>
              <a:t>entre </a:t>
            </a:r>
            <a:r>
              <a:rPr lang="fr-FR" sz="1200" dirty="0">
                <a:latin typeface="Arial Rounded MT Bold"/>
              </a:rPr>
              <a:t>de </a:t>
            </a:r>
            <a:r>
              <a:rPr lang="fr-FR" sz="1200" b="1" dirty="0" smtClean="0">
                <a:latin typeface="Arial Rounded MT Bold"/>
              </a:rPr>
              <a:t>p</a:t>
            </a:r>
            <a:r>
              <a:rPr lang="fr-FR" sz="1200" dirty="0" smtClean="0">
                <a:latin typeface="Arial Rounded MT Bold"/>
              </a:rPr>
              <a:t>révention </a:t>
            </a:r>
            <a:r>
              <a:rPr lang="fr-FR" sz="1200" dirty="0">
                <a:latin typeface="Arial Rounded MT Bold"/>
              </a:rPr>
              <a:t>des </a:t>
            </a:r>
            <a:r>
              <a:rPr lang="fr-FR" sz="1200" b="1" dirty="0" smtClean="0">
                <a:latin typeface="Arial Rounded MT Bold"/>
              </a:rPr>
              <a:t>i</a:t>
            </a:r>
            <a:r>
              <a:rPr lang="fr-FR" sz="1200" dirty="0" smtClean="0">
                <a:latin typeface="Arial Rounded MT Bold"/>
              </a:rPr>
              <a:t>nfections </a:t>
            </a:r>
            <a:r>
              <a:rPr lang="fr-FR" sz="1200" b="1" dirty="0" smtClean="0">
                <a:latin typeface="Arial Rounded MT Bold"/>
              </a:rPr>
              <a:t>a</a:t>
            </a:r>
            <a:r>
              <a:rPr lang="fr-FR" sz="1200" dirty="0" smtClean="0">
                <a:latin typeface="Arial Rounded MT Bold"/>
              </a:rPr>
              <a:t>ssociées </a:t>
            </a:r>
            <a:r>
              <a:rPr lang="fr-FR" sz="1200" dirty="0">
                <a:latin typeface="Arial Rounded MT Bold"/>
              </a:rPr>
              <a:t>aux </a:t>
            </a:r>
            <a:r>
              <a:rPr lang="fr-FR" sz="1200" b="1" dirty="0" smtClean="0">
                <a:latin typeface="Arial Rounded MT Bold"/>
              </a:rPr>
              <a:t>s</a:t>
            </a:r>
            <a:r>
              <a:rPr lang="fr-FR" sz="1200" dirty="0" smtClean="0">
                <a:latin typeface="Arial Rounded MT Bold"/>
              </a:rPr>
              <a:t>oins</a:t>
            </a:r>
            <a:endParaRPr lang="fr-FR" sz="1200" dirty="0">
              <a:latin typeface="Arial Rounded MT Bold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 b="1" dirty="0">
                <a:latin typeface="Arial Rounded MT Bold"/>
              </a:rPr>
              <a:t>DCI</a:t>
            </a:r>
            <a:r>
              <a:rPr lang="fr-FR" sz="1200" dirty="0">
                <a:latin typeface="Arial Rounded MT Bold"/>
              </a:rPr>
              <a:t> : </a:t>
            </a:r>
            <a:r>
              <a:rPr lang="fr-FR" sz="1200" b="1" dirty="0" smtClean="0">
                <a:latin typeface="Arial Rounded MT Bold"/>
              </a:rPr>
              <a:t>d</a:t>
            </a:r>
            <a:r>
              <a:rPr lang="fr-FR" sz="1200" dirty="0" smtClean="0">
                <a:latin typeface="Arial Rounded MT Bold"/>
              </a:rPr>
              <a:t>énomination </a:t>
            </a:r>
            <a:r>
              <a:rPr lang="fr-FR" sz="1200" b="1" dirty="0" smtClean="0">
                <a:latin typeface="Arial Rounded MT Bold"/>
              </a:rPr>
              <a:t>c</a:t>
            </a:r>
            <a:r>
              <a:rPr lang="fr-FR" sz="1200" dirty="0" smtClean="0">
                <a:latin typeface="Arial Rounded MT Bold"/>
              </a:rPr>
              <a:t>ommune </a:t>
            </a:r>
            <a:r>
              <a:rPr lang="fr-FR" sz="1200" b="1" dirty="0" smtClean="0">
                <a:latin typeface="Arial Rounded MT Bold"/>
              </a:rPr>
              <a:t>i</a:t>
            </a:r>
            <a:r>
              <a:rPr lang="fr-FR" sz="1200" dirty="0" smtClean="0">
                <a:latin typeface="Arial Rounded MT Bold"/>
              </a:rPr>
              <a:t>nternationale</a:t>
            </a:r>
            <a:endParaRPr lang="fr-FR" sz="1200" dirty="0">
              <a:latin typeface="Arial Rounded MT Bold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 b="1" dirty="0">
                <a:latin typeface="Arial Rounded MT Bold"/>
              </a:rPr>
              <a:t>DLU </a:t>
            </a:r>
            <a:r>
              <a:rPr lang="fr-FR" sz="1200" dirty="0">
                <a:latin typeface="Arial Rounded MT Bold"/>
              </a:rPr>
              <a:t>: </a:t>
            </a:r>
            <a:r>
              <a:rPr lang="fr-FR" sz="1200" b="1" dirty="0" smtClean="0">
                <a:latin typeface="Arial Rounded MT Bold"/>
              </a:rPr>
              <a:t>d</a:t>
            </a:r>
            <a:r>
              <a:rPr lang="fr-FR" sz="1200" dirty="0" smtClean="0">
                <a:latin typeface="Arial Rounded MT Bold"/>
              </a:rPr>
              <a:t>ossier </a:t>
            </a:r>
            <a:r>
              <a:rPr lang="fr-FR" sz="1200" dirty="0">
                <a:latin typeface="Arial Rounded MT Bold"/>
              </a:rPr>
              <a:t>de </a:t>
            </a:r>
            <a:r>
              <a:rPr lang="fr-FR" sz="1200" b="1" dirty="0" smtClean="0">
                <a:latin typeface="Arial Rounded MT Bold"/>
              </a:rPr>
              <a:t>l</a:t>
            </a:r>
            <a:r>
              <a:rPr lang="fr-FR" sz="1200" dirty="0" smtClean="0">
                <a:latin typeface="Arial Rounded MT Bold"/>
              </a:rPr>
              <a:t>iaison d’</a:t>
            </a:r>
            <a:r>
              <a:rPr lang="fr-FR" sz="1200" b="1" dirty="0" smtClean="0">
                <a:latin typeface="Arial Rounded MT Bold"/>
              </a:rPr>
              <a:t>u</a:t>
            </a:r>
            <a:r>
              <a:rPr lang="fr-FR" sz="1200" dirty="0" smtClean="0">
                <a:latin typeface="Arial Rounded MT Bold"/>
              </a:rPr>
              <a:t>rgence</a:t>
            </a:r>
            <a:endParaRPr lang="fr-FR" sz="1200" dirty="0">
              <a:latin typeface="Arial Rounded MT Bold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 b="1" dirty="0">
                <a:latin typeface="Arial Rounded MT Bold"/>
              </a:rPr>
              <a:t>EMSP </a:t>
            </a:r>
            <a:r>
              <a:rPr lang="fr-FR" sz="1200" dirty="0">
                <a:latin typeface="Arial Rounded MT Bold"/>
              </a:rPr>
              <a:t>: </a:t>
            </a:r>
            <a:r>
              <a:rPr lang="fr-FR" sz="1200" b="1" dirty="0" smtClean="0">
                <a:latin typeface="Arial Rounded MT Bold"/>
              </a:rPr>
              <a:t>é</a:t>
            </a:r>
            <a:r>
              <a:rPr lang="fr-FR" sz="1200" dirty="0" smtClean="0">
                <a:latin typeface="Arial Rounded MT Bold"/>
              </a:rPr>
              <a:t>quipe </a:t>
            </a:r>
            <a:r>
              <a:rPr lang="fr-FR" sz="1200" b="1" dirty="0" smtClean="0">
                <a:latin typeface="Arial Rounded MT Bold"/>
              </a:rPr>
              <a:t>m</a:t>
            </a:r>
            <a:r>
              <a:rPr lang="fr-FR" sz="1200" dirty="0" smtClean="0">
                <a:latin typeface="Arial Rounded MT Bold"/>
              </a:rPr>
              <a:t>obile </a:t>
            </a:r>
            <a:r>
              <a:rPr lang="fr-FR" sz="1200" dirty="0">
                <a:latin typeface="Arial Rounded MT Bold"/>
              </a:rPr>
              <a:t>de </a:t>
            </a:r>
            <a:r>
              <a:rPr lang="fr-FR" sz="1200" b="1" dirty="0" smtClean="0">
                <a:latin typeface="Arial Rounded MT Bold"/>
              </a:rPr>
              <a:t>s</a:t>
            </a:r>
            <a:r>
              <a:rPr lang="fr-FR" sz="1200" dirty="0" smtClean="0">
                <a:latin typeface="Arial Rounded MT Bold"/>
              </a:rPr>
              <a:t>oins </a:t>
            </a:r>
            <a:r>
              <a:rPr lang="fr-FR" sz="1200" b="1" dirty="0" smtClean="0">
                <a:latin typeface="Arial Rounded MT Bold"/>
              </a:rPr>
              <a:t>p</a:t>
            </a:r>
            <a:r>
              <a:rPr lang="fr-FR" sz="1200" dirty="0" smtClean="0">
                <a:latin typeface="Arial Rounded MT Bold"/>
              </a:rPr>
              <a:t>alliatifs</a:t>
            </a:r>
            <a:endParaRPr lang="fr-FR" sz="1200" dirty="0">
              <a:latin typeface="Arial Rounded MT Bold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 b="1" dirty="0">
                <a:latin typeface="Arial Rounded MT Bold"/>
              </a:rPr>
              <a:t>EN</a:t>
            </a:r>
            <a:r>
              <a:rPr lang="fr-FR" sz="1200" dirty="0">
                <a:latin typeface="Arial Rounded MT Bold"/>
              </a:rPr>
              <a:t> : </a:t>
            </a:r>
            <a:r>
              <a:rPr lang="fr-FR" sz="1200" b="1" dirty="0" smtClean="0">
                <a:latin typeface="Arial Rounded MT Bold"/>
              </a:rPr>
              <a:t>é</a:t>
            </a:r>
            <a:r>
              <a:rPr lang="fr-FR" sz="1200" dirty="0" smtClean="0">
                <a:latin typeface="Arial Rounded MT Bold"/>
              </a:rPr>
              <a:t>chelle </a:t>
            </a:r>
            <a:r>
              <a:rPr lang="fr-FR" sz="1200" b="1" dirty="0" smtClean="0">
                <a:latin typeface="Arial Rounded MT Bold"/>
              </a:rPr>
              <a:t>n</a:t>
            </a:r>
            <a:r>
              <a:rPr lang="fr-FR" sz="1200" dirty="0" smtClean="0">
                <a:latin typeface="Arial Rounded MT Bold"/>
              </a:rPr>
              <a:t>umérique</a:t>
            </a:r>
            <a:endParaRPr lang="fr-FR" sz="1200" dirty="0">
              <a:latin typeface="Arial Rounded MT Bold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 b="1" dirty="0">
                <a:latin typeface="Arial Rounded MT Bold"/>
              </a:rPr>
              <a:t>FLU </a:t>
            </a:r>
            <a:r>
              <a:rPr lang="fr-FR" sz="1200" dirty="0">
                <a:latin typeface="Arial Rounded MT Bold"/>
              </a:rPr>
              <a:t>: </a:t>
            </a:r>
            <a:r>
              <a:rPr lang="fr-FR" sz="1200" b="1" dirty="0" smtClean="0">
                <a:latin typeface="Arial Rounded MT Bold"/>
              </a:rPr>
              <a:t>f</a:t>
            </a:r>
            <a:r>
              <a:rPr lang="fr-FR" sz="1200" dirty="0" smtClean="0">
                <a:latin typeface="Arial Rounded MT Bold"/>
              </a:rPr>
              <a:t>iche </a:t>
            </a:r>
            <a:r>
              <a:rPr lang="fr-FR" sz="1200" dirty="0">
                <a:latin typeface="Arial Rounded MT Bold"/>
              </a:rPr>
              <a:t>de </a:t>
            </a:r>
            <a:r>
              <a:rPr lang="fr-FR" sz="1200" b="1" dirty="0" smtClean="0">
                <a:latin typeface="Arial Rounded MT Bold"/>
              </a:rPr>
              <a:t>l</a:t>
            </a:r>
            <a:r>
              <a:rPr lang="fr-FR" sz="1200" dirty="0" smtClean="0">
                <a:latin typeface="Arial Rounded MT Bold"/>
              </a:rPr>
              <a:t>iaison d’</a:t>
            </a:r>
            <a:r>
              <a:rPr lang="fr-FR" sz="1200" b="1" dirty="0" smtClean="0">
                <a:latin typeface="Arial Rounded MT Bold"/>
              </a:rPr>
              <a:t>u</a:t>
            </a:r>
            <a:r>
              <a:rPr lang="fr-FR" sz="1200" dirty="0" smtClean="0">
                <a:latin typeface="Arial Rounded MT Bold"/>
              </a:rPr>
              <a:t>rgence</a:t>
            </a:r>
            <a:endParaRPr lang="fr-FR" sz="1200" dirty="0">
              <a:latin typeface="Arial Rounded MT Bold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 b="1" dirty="0">
                <a:latin typeface="Arial Rounded MT Bold"/>
              </a:rPr>
              <a:t>GCS</a:t>
            </a:r>
            <a:r>
              <a:rPr lang="fr-FR" sz="1200" dirty="0">
                <a:latin typeface="Arial Rounded MT Bold"/>
              </a:rPr>
              <a:t> : </a:t>
            </a:r>
            <a:r>
              <a:rPr lang="fr-FR" sz="1200" b="1" dirty="0">
                <a:latin typeface="Arial Rounded MT Bold"/>
              </a:rPr>
              <a:t>G</a:t>
            </a:r>
            <a:r>
              <a:rPr lang="fr-FR" sz="1200" dirty="0">
                <a:latin typeface="Arial Rounded MT Bold"/>
              </a:rPr>
              <a:t>lasgow </a:t>
            </a:r>
            <a:r>
              <a:rPr lang="fr-FR" sz="1200" b="1" dirty="0" smtClean="0">
                <a:latin typeface="Arial Rounded MT Bold"/>
              </a:rPr>
              <a:t>c</a:t>
            </a:r>
            <a:r>
              <a:rPr lang="fr-FR" sz="1200" dirty="0" smtClean="0">
                <a:latin typeface="Arial Rounded MT Bold"/>
              </a:rPr>
              <a:t>oma </a:t>
            </a:r>
            <a:r>
              <a:rPr lang="fr-FR" sz="1200" b="1" dirty="0" err="1" smtClean="0">
                <a:latin typeface="Arial Rounded MT Bold"/>
              </a:rPr>
              <a:t>s</a:t>
            </a:r>
            <a:r>
              <a:rPr lang="fr-FR" sz="1200" dirty="0" err="1" smtClean="0">
                <a:latin typeface="Arial Rounded MT Bold"/>
              </a:rPr>
              <a:t>cale</a:t>
            </a:r>
            <a:r>
              <a:rPr lang="fr-FR" sz="1200" dirty="0" smtClean="0">
                <a:latin typeface="Arial Rounded MT Bold"/>
              </a:rPr>
              <a:t> </a:t>
            </a:r>
            <a:r>
              <a:rPr lang="fr-FR" sz="1200" dirty="0">
                <a:latin typeface="Arial Rounded MT Bold"/>
              </a:rPr>
              <a:t>(score de Glasgow)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 b="1" dirty="0">
                <a:latin typeface="Arial Rounded MT Bold"/>
              </a:rPr>
              <a:t>HAD </a:t>
            </a:r>
            <a:r>
              <a:rPr lang="fr-FR" sz="1200" dirty="0">
                <a:latin typeface="Arial Rounded MT Bold"/>
              </a:rPr>
              <a:t>: </a:t>
            </a:r>
            <a:r>
              <a:rPr lang="fr-FR" sz="1200" b="1" dirty="0" smtClean="0">
                <a:latin typeface="Arial Rounded MT Bold"/>
              </a:rPr>
              <a:t>h</a:t>
            </a:r>
            <a:r>
              <a:rPr lang="fr-FR" sz="1200" dirty="0" smtClean="0">
                <a:latin typeface="Arial Rounded MT Bold"/>
              </a:rPr>
              <a:t>ospitalisation </a:t>
            </a:r>
            <a:r>
              <a:rPr lang="fr-FR" sz="1200" b="1" dirty="0" smtClean="0">
                <a:latin typeface="Arial Rounded MT Bold"/>
              </a:rPr>
              <a:t>à</a:t>
            </a:r>
            <a:r>
              <a:rPr lang="fr-FR" sz="1200" dirty="0" smtClean="0">
                <a:latin typeface="Arial Rounded MT Bold"/>
              </a:rPr>
              <a:t> </a:t>
            </a:r>
            <a:r>
              <a:rPr lang="fr-FR" sz="1200" b="1" dirty="0" smtClean="0">
                <a:latin typeface="Arial Rounded MT Bold"/>
              </a:rPr>
              <a:t>d</a:t>
            </a:r>
            <a:r>
              <a:rPr lang="fr-FR" sz="1200" dirty="0" smtClean="0">
                <a:latin typeface="Arial Rounded MT Bold"/>
              </a:rPr>
              <a:t>omicile</a:t>
            </a:r>
            <a:endParaRPr lang="fr-FR" sz="1200" dirty="0">
              <a:latin typeface="Arial Rounded MT Bold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 b="1" dirty="0">
                <a:latin typeface="Arial Rounded MT Bold"/>
              </a:rPr>
              <a:t>IA </a:t>
            </a:r>
            <a:r>
              <a:rPr lang="fr-FR" sz="1200" dirty="0">
                <a:latin typeface="Arial Rounded MT Bold"/>
              </a:rPr>
              <a:t>: </a:t>
            </a:r>
            <a:r>
              <a:rPr lang="fr-FR" sz="1200" b="1" dirty="0" smtClean="0">
                <a:latin typeface="Arial Rounded MT Bold"/>
              </a:rPr>
              <a:t>i</a:t>
            </a:r>
            <a:r>
              <a:rPr lang="fr-FR" sz="1200" dirty="0" smtClean="0">
                <a:latin typeface="Arial Rounded MT Bold"/>
              </a:rPr>
              <a:t>nfirmier d’</a:t>
            </a:r>
            <a:r>
              <a:rPr lang="fr-FR" sz="1200" b="1" dirty="0" smtClean="0">
                <a:latin typeface="Arial Rounded MT Bold"/>
              </a:rPr>
              <a:t>a</a:t>
            </a:r>
            <a:r>
              <a:rPr lang="fr-FR" sz="1200" dirty="0" smtClean="0">
                <a:latin typeface="Arial Rounded MT Bold"/>
              </a:rPr>
              <a:t>streinte</a:t>
            </a:r>
            <a:endParaRPr lang="fr-FR" sz="1200" dirty="0">
              <a:latin typeface="Arial Rounded MT Bold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 b="1" dirty="0">
                <a:latin typeface="Arial Rounded MT Bold"/>
              </a:rPr>
              <a:t>MG </a:t>
            </a:r>
            <a:r>
              <a:rPr lang="fr-FR" sz="1200" dirty="0">
                <a:latin typeface="Arial Rounded MT Bold"/>
              </a:rPr>
              <a:t>: </a:t>
            </a:r>
            <a:r>
              <a:rPr lang="fr-FR" sz="1200" b="1" dirty="0" smtClean="0">
                <a:latin typeface="Arial Rounded MT Bold"/>
              </a:rPr>
              <a:t>m</a:t>
            </a:r>
            <a:r>
              <a:rPr lang="fr-FR" sz="1200" dirty="0" smtClean="0">
                <a:latin typeface="Arial Rounded MT Bold"/>
              </a:rPr>
              <a:t>édecin </a:t>
            </a:r>
            <a:r>
              <a:rPr lang="fr-FR" sz="1200" dirty="0">
                <a:latin typeface="Arial Rounded MT Bold"/>
              </a:rPr>
              <a:t>de </a:t>
            </a:r>
            <a:r>
              <a:rPr lang="fr-FR" sz="1200" b="1" dirty="0" smtClean="0">
                <a:latin typeface="Arial Rounded MT Bold"/>
              </a:rPr>
              <a:t>g</a:t>
            </a:r>
            <a:r>
              <a:rPr lang="fr-FR" sz="1200" dirty="0" smtClean="0">
                <a:latin typeface="Arial Rounded MT Bold"/>
              </a:rPr>
              <a:t>arde</a:t>
            </a:r>
            <a:endParaRPr lang="fr-FR" sz="1200" dirty="0">
              <a:latin typeface="Arial Rounded MT Bold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 b="1" dirty="0">
                <a:latin typeface="Arial Rounded MT Bold"/>
              </a:rPr>
              <a:t>MT </a:t>
            </a:r>
            <a:r>
              <a:rPr lang="fr-FR" sz="1200" dirty="0">
                <a:latin typeface="Arial Rounded MT Bold"/>
              </a:rPr>
              <a:t>: </a:t>
            </a:r>
            <a:r>
              <a:rPr lang="fr-FR" sz="1200" b="1" dirty="0" smtClean="0">
                <a:latin typeface="Arial Rounded MT Bold"/>
              </a:rPr>
              <a:t>m</a:t>
            </a:r>
            <a:r>
              <a:rPr lang="fr-FR" sz="1200" dirty="0" smtClean="0">
                <a:latin typeface="Arial Rounded MT Bold"/>
              </a:rPr>
              <a:t>édecin </a:t>
            </a:r>
            <a:r>
              <a:rPr lang="fr-FR" sz="1200" b="1" dirty="0" smtClean="0">
                <a:latin typeface="Arial Rounded MT Bold"/>
              </a:rPr>
              <a:t>t</a:t>
            </a:r>
            <a:r>
              <a:rPr lang="fr-FR" sz="1200" dirty="0" smtClean="0">
                <a:latin typeface="Arial Rounded MT Bold"/>
              </a:rPr>
              <a:t>raitant</a:t>
            </a:r>
            <a:endParaRPr lang="fr-FR" sz="1200" dirty="0">
              <a:latin typeface="Arial Rounded MT Bold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 b="1" dirty="0">
                <a:latin typeface="Arial Rounded MT Bold"/>
              </a:rPr>
              <a:t>PCA </a:t>
            </a:r>
            <a:r>
              <a:rPr lang="fr-FR" sz="1200" dirty="0">
                <a:latin typeface="Arial Rounded MT Bold"/>
              </a:rPr>
              <a:t>: </a:t>
            </a:r>
            <a:r>
              <a:rPr lang="fr-FR" sz="1200" b="1" dirty="0" smtClean="0">
                <a:latin typeface="Arial Rounded MT Bold"/>
              </a:rPr>
              <a:t>a</a:t>
            </a:r>
            <a:r>
              <a:rPr lang="fr-FR" sz="1200" dirty="0" smtClean="0">
                <a:latin typeface="Arial Rounded MT Bold"/>
              </a:rPr>
              <a:t>nalgésie </a:t>
            </a:r>
            <a:r>
              <a:rPr lang="fr-FR" sz="1200" b="1" dirty="0" smtClean="0">
                <a:latin typeface="Arial Rounded MT Bold"/>
              </a:rPr>
              <a:t>c</a:t>
            </a:r>
            <a:r>
              <a:rPr lang="fr-FR" sz="1200" dirty="0" smtClean="0">
                <a:latin typeface="Arial Rounded MT Bold"/>
              </a:rPr>
              <a:t>ontrôlée </a:t>
            </a:r>
            <a:r>
              <a:rPr lang="fr-FR" sz="1200" dirty="0">
                <a:latin typeface="Arial Rounded MT Bold"/>
              </a:rPr>
              <a:t>par </a:t>
            </a:r>
            <a:r>
              <a:rPr lang="fr-FR" sz="1200" dirty="0" smtClean="0">
                <a:latin typeface="Arial Rounded MT Bold"/>
              </a:rPr>
              <a:t>le </a:t>
            </a:r>
            <a:r>
              <a:rPr lang="fr-FR" sz="1200" b="1" dirty="0" smtClean="0">
                <a:latin typeface="Arial Rounded MT Bold"/>
              </a:rPr>
              <a:t>p</a:t>
            </a:r>
            <a:r>
              <a:rPr lang="fr-FR" sz="1200" dirty="0" smtClean="0">
                <a:latin typeface="Arial Rounded MT Bold"/>
              </a:rPr>
              <a:t>atient</a:t>
            </a:r>
            <a:endParaRPr lang="fr-FR" sz="1200" dirty="0">
              <a:latin typeface="Arial Rounded MT Bold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 b="1" dirty="0">
                <a:latin typeface="Arial Rounded MT Bold"/>
              </a:rPr>
              <a:t>PDS </a:t>
            </a:r>
            <a:r>
              <a:rPr lang="fr-FR" sz="1200" dirty="0">
                <a:latin typeface="Arial Rounded MT Bold"/>
              </a:rPr>
              <a:t>: </a:t>
            </a:r>
            <a:r>
              <a:rPr lang="fr-FR" sz="1200" b="1" dirty="0" smtClean="0">
                <a:latin typeface="Arial Rounded MT Bold"/>
              </a:rPr>
              <a:t>p</a:t>
            </a:r>
            <a:r>
              <a:rPr lang="fr-FR" sz="1200" dirty="0" smtClean="0">
                <a:latin typeface="Arial Rounded MT Bold"/>
              </a:rPr>
              <a:t>ermanence </a:t>
            </a:r>
            <a:r>
              <a:rPr lang="fr-FR" sz="1200" b="1" dirty="0">
                <a:latin typeface="Arial Rounded MT Bold"/>
              </a:rPr>
              <a:t>d</a:t>
            </a:r>
            <a:r>
              <a:rPr lang="fr-FR" sz="1200" dirty="0" smtClean="0">
                <a:latin typeface="Arial Rounded MT Bold"/>
              </a:rPr>
              <a:t>es soins </a:t>
            </a:r>
            <a:r>
              <a:rPr lang="fr-FR" sz="1200" i="1" dirty="0">
                <a:latin typeface="Arial Rounded MT Bold"/>
              </a:rPr>
              <a:t>(du samedi 12h au lundi 8h)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 b="1" dirty="0">
                <a:latin typeface="Arial Rounded MT Bold"/>
              </a:rPr>
              <a:t>PLS </a:t>
            </a:r>
            <a:r>
              <a:rPr lang="fr-FR" sz="1200" dirty="0">
                <a:latin typeface="Arial Rounded MT Bold"/>
              </a:rPr>
              <a:t>: </a:t>
            </a:r>
            <a:r>
              <a:rPr lang="fr-FR" sz="1200" b="1" dirty="0" smtClean="0">
                <a:latin typeface="Arial Rounded MT Bold"/>
              </a:rPr>
              <a:t>p</a:t>
            </a:r>
            <a:r>
              <a:rPr lang="fr-FR" sz="1200" dirty="0" smtClean="0">
                <a:latin typeface="Arial Rounded MT Bold"/>
              </a:rPr>
              <a:t>osition latérale </a:t>
            </a:r>
            <a:r>
              <a:rPr lang="fr-FR" sz="1200" dirty="0">
                <a:latin typeface="Arial Rounded MT Bold"/>
              </a:rPr>
              <a:t>de </a:t>
            </a:r>
            <a:r>
              <a:rPr lang="fr-FR" sz="1200" dirty="0" smtClean="0">
                <a:latin typeface="Arial Rounded MT Bold"/>
              </a:rPr>
              <a:t>sécurité</a:t>
            </a:r>
            <a:endParaRPr lang="fr-FR" sz="1200" dirty="0">
              <a:latin typeface="Arial Rounded MT Bold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 b="1" dirty="0">
                <a:latin typeface="Arial Rounded MT Bold"/>
              </a:rPr>
              <a:t>RCP</a:t>
            </a:r>
            <a:r>
              <a:rPr lang="fr-FR" sz="1200" dirty="0">
                <a:latin typeface="Arial Rounded MT Bold"/>
              </a:rPr>
              <a:t> : </a:t>
            </a:r>
            <a:r>
              <a:rPr lang="fr-FR" sz="1200" b="1" dirty="0" smtClean="0">
                <a:latin typeface="Arial Rounded MT Bold"/>
              </a:rPr>
              <a:t>r</a:t>
            </a:r>
            <a:r>
              <a:rPr lang="fr-FR" sz="1200" dirty="0" smtClean="0">
                <a:latin typeface="Arial Rounded MT Bold"/>
              </a:rPr>
              <a:t>éanimation </a:t>
            </a:r>
            <a:r>
              <a:rPr lang="fr-FR" sz="1200" b="1" dirty="0" smtClean="0">
                <a:latin typeface="Arial Rounded MT Bold"/>
              </a:rPr>
              <a:t>c</a:t>
            </a:r>
            <a:r>
              <a:rPr lang="fr-FR" sz="1200" dirty="0" smtClean="0">
                <a:latin typeface="Arial Rounded MT Bold"/>
              </a:rPr>
              <a:t>ardio-</a:t>
            </a:r>
            <a:r>
              <a:rPr lang="fr-FR" sz="1200" b="1" dirty="0" smtClean="0">
                <a:latin typeface="Arial Rounded MT Bold"/>
              </a:rPr>
              <a:t>p</a:t>
            </a:r>
            <a:r>
              <a:rPr lang="fr-FR" sz="1200" dirty="0" smtClean="0">
                <a:latin typeface="Arial Rounded MT Bold"/>
              </a:rPr>
              <a:t>ulmonaire</a:t>
            </a:r>
            <a:endParaRPr lang="fr-FR" sz="1200" dirty="0">
              <a:latin typeface="Arial Rounded MT Bold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 b="1" dirty="0">
                <a:latin typeface="Arial Rounded MT Bold"/>
              </a:rPr>
              <a:t>SHA</a:t>
            </a:r>
            <a:r>
              <a:rPr lang="fr-FR" sz="1200" dirty="0">
                <a:latin typeface="Arial Rounded MT Bold"/>
              </a:rPr>
              <a:t> : </a:t>
            </a:r>
            <a:r>
              <a:rPr lang="fr-FR" sz="1200" b="1" dirty="0" smtClean="0">
                <a:latin typeface="Arial Rounded MT Bold"/>
              </a:rPr>
              <a:t>s</a:t>
            </a:r>
            <a:r>
              <a:rPr lang="fr-FR" sz="1200" dirty="0" smtClean="0">
                <a:latin typeface="Arial Rounded MT Bold"/>
              </a:rPr>
              <a:t>olution </a:t>
            </a:r>
            <a:r>
              <a:rPr lang="fr-FR" sz="1200" b="1" dirty="0" smtClean="0">
                <a:latin typeface="Arial Rounded MT Bold"/>
              </a:rPr>
              <a:t>h</a:t>
            </a:r>
            <a:r>
              <a:rPr lang="fr-FR" sz="1200" dirty="0" smtClean="0">
                <a:latin typeface="Arial Rounded MT Bold"/>
              </a:rPr>
              <a:t>ydro-</a:t>
            </a:r>
            <a:r>
              <a:rPr lang="fr-FR" sz="1200" b="1" dirty="0" smtClean="0">
                <a:latin typeface="Arial Rounded MT Bold"/>
              </a:rPr>
              <a:t>a</a:t>
            </a:r>
            <a:r>
              <a:rPr lang="fr-FR" sz="1200" dirty="0" smtClean="0">
                <a:latin typeface="Arial Rounded MT Bold"/>
              </a:rPr>
              <a:t>lcoolique</a:t>
            </a:r>
            <a:endParaRPr lang="fr-FR" sz="1200" dirty="0">
              <a:latin typeface="Arial Rounded MT Bold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62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3600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143EA8-7DAB-40EC-836C-F3055A847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472966"/>
            <a:ext cx="7598569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Contenu</a:t>
            </a:r>
            <a:r>
              <a:rPr lang="en-US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/>
            </a:r>
            <a:br>
              <a:rPr lang="en-US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du </a:t>
            </a:r>
            <a:r>
              <a:rPr lang="en-US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guide </a:t>
            </a:r>
            <a:r>
              <a:rPr lang="en-US" sz="3600" dirty="0">
                <a:solidFill>
                  <a:srgbClr val="262172"/>
                </a:solidFill>
                <a:latin typeface="Arial Rounded MT Bold" panose="020F0704030504030204" pitchFamily="34" charset="0"/>
              </a:rPr>
              <a:t> </a:t>
            </a:r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215765E1-D2F1-B33F-128D-04CAE2409F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106170"/>
              </p:ext>
            </p:extLst>
          </p:nvPr>
        </p:nvGraphicFramePr>
        <p:xfrm>
          <a:off x="1008336" y="2485776"/>
          <a:ext cx="7598568" cy="3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699545" y="5870575"/>
            <a:ext cx="413375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31DC651-897B-447F-B51B-11324865BEEE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7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269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9D37D0-6716-4C5B-A0F2-39B020614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Arial Rounded MT Bold" panose="020F0704030504030204" pitchFamily="34" charset="0"/>
                <a:cs typeface="Calibri Light"/>
              </a:rPr>
              <a:t>Contenu du livret Format </a:t>
            </a:r>
            <a:r>
              <a:rPr lang="fr-FR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Calibri Light"/>
              </a:rPr>
              <a:t>A4</a:t>
            </a:r>
            <a:endParaRPr lang="fr-FR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FCAE7A1-7E43-4A47-9725-5BD104360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8</a:t>
            </a:fld>
            <a:endParaRPr lang="fr-FR" dirty="0"/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215765E1-D2F1-B33F-128D-04CAE2409F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1389730"/>
              </p:ext>
            </p:extLst>
          </p:nvPr>
        </p:nvGraphicFramePr>
        <p:xfrm>
          <a:off x="1008336" y="2485776"/>
          <a:ext cx="7598568" cy="3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28702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61995ECB-C27A-4EA7-BA3B-CFE0A0413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340" y="186450"/>
            <a:ext cx="3480895" cy="1989191"/>
          </a:xfrm>
        </p:spPr>
        <p:txBody>
          <a:bodyPr anchor="ctr">
            <a:norm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Se préparer pour l’évaluation du résident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9FD2278-96C4-4863-9D52-E3E273A9F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2290" y="2102069"/>
            <a:ext cx="5173059" cy="4074893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b="1" dirty="0">
                <a:latin typeface="Arial Rounded MT Bold" panose="020F0704030504030204" pitchFamily="34" charset="0"/>
              </a:rPr>
              <a:t>Dans toutes les situations</a:t>
            </a:r>
          </a:p>
          <a:p>
            <a:pPr marL="383540" lvl="1"/>
            <a:r>
              <a:rPr lang="fr-FR" dirty="0">
                <a:latin typeface="Arial Rounded MT Bold" panose="020F0704030504030204" pitchFamily="34" charset="0"/>
              </a:rPr>
              <a:t>Lavage des mains au savon doux et SHA</a:t>
            </a:r>
          </a:p>
          <a:p>
            <a:pPr marL="566420" lvl="2"/>
            <a:r>
              <a:rPr lang="fr-FR" dirty="0">
                <a:latin typeface="Arial Rounded MT Bold" panose="020F0704030504030204" pitchFamily="34" charset="0"/>
              </a:rPr>
              <a:t>SHA au minimum si nécessité d’évaluer rapidement le résident</a:t>
            </a:r>
          </a:p>
          <a:p>
            <a:r>
              <a:rPr lang="fr-FR" b="1" dirty="0">
                <a:latin typeface="Arial Rounded MT Bold" panose="020F0704030504030204" pitchFamily="34" charset="0"/>
              </a:rPr>
              <a:t>Selon les situations et les recommandations CPIAS</a:t>
            </a:r>
          </a:p>
          <a:p>
            <a:pPr marL="383540" lvl="1"/>
            <a:r>
              <a:rPr lang="fr-FR" dirty="0">
                <a:latin typeface="Arial Rounded MT Bold" panose="020F0704030504030204" pitchFamily="34" charset="0"/>
              </a:rPr>
              <a:t>Port de masque (selon les protocoles mis en place)</a:t>
            </a:r>
          </a:p>
          <a:p>
            <a:pPr marL="383540" lvl="1"/>
            <a:r>
              <a:rPr lang="fr-FR" dirty="0">
                <a:latin typeface="Arial Rounded MT Bold"/>
              </a:rPr>
              <a:t>Port de gants uniquement </a:t>
            </a:r>
            <a:r>
              <a:rPr lang="fr-FR" dirty="0" smtClean="0">
                <a:latin typeface="Arial Rounded MT Bold"/>
              </a:rPr>
              <a:t>en cas de </a:t>
            </a:r>
            <a:r>
              <a:rPr lang="fr-FR" dirty="0">
                <a:latin typeface="Arial Rounded MT Bold"/>
              </a:rPr>
              <a:t>contact avec liquide biologique </a:t>
            </a:r>
            <a:endParaRPr lang="fr-FR" dirty="0">
              <a:latin typeface="Arial Rounded MT Bold" panose="020F070403050403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A28E096-83DB-4946-AF57-2D026EAAF613}"/>
              </a:ext>
            </a:extLst>
          </p:cNvPr>
          <p:cNvSpPr txBox="1"/>
          <p:nvPr/>
        </p:nvSpPr>
        <p:spPr>
          <a:xfrm>
            <a:off x="439464" y="6176962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Arial Rounded MT Bold" panose="020F0704030504030204" pitchFamily="34" charset="0"/>
              </a:rPr>
              <a:t>SHA : Solution </a:t>
            </a:r>
            <a:r>
              <a:rPr lang="fr-FR" sz="1100" dirty="0" smtClean="0">
                <a:latin typeface="Arial Rounded MT Bold" panose="020F0704030504030204" pitchFamily="34" charset="0"/>
              </a:rPr>
              <a:t>hydro-alcoolique </a:t>
            </a:r>
            <a:r>
              <a:rPr lang="fr-FR" sz="1100" dirty="0">
                <a:latin typeface="Arial Rounded MT Bold" panose="020F0704030504030204" pitchFamily="34" charset="0"/>
              </a:rPr>
              <a:t>; CPIAS :  Centre de </a:t>
            </a:r>
            <a:r>
              <a:rPr lang="fr-FR" sz="1100" dirty="0" smtClean="0">
                <a:latin typeface="Arial Rounded MT Bold" panose="020F0704030504030204" pitchFamily="34" charset="0"/>
              </a:rPr>
              <a:t>prévention </a:t>
            </a:r>
            <a:r>
              <a:rPr lang="fr-FR" sz="1100" dirty="0">
                <a:latin typeface="Arial Rounded MT Bold" panose="020F0704030504030204" pitchFamily="34" charset="0"/>
              </a:rPr>
              <a:t>des </a:t>
            </a:r>
            <a:r>
              <a:rPr lang="fr-FR" sz="1100" dirty="0" smtClean="0">
                <a:latin typeface="Arial Rounded MT Bold" panose="020F0704030504030204" pitchFamily="34" charset="0"/>
              </a:rPr>
              <a:t>infections associées </a:t>
            </a:r>
            <a:r>
              <a:rPr lang="fr-FR" sz="1100" dirty="0">
                <a:latin typeface="Arial Rounded MT Bold" panose="020F0704030504030204" pitchFamily="34" charset="0"/>
              </a:rPr>
              <a:t>aux </a:t>
            </a:r>
            <a:r>
              <a:rPr lang="fr-FR" sz="1100" dirty="0" smtClean="0">
                <a:latin typeface="Arial Rounded MT Bold" panose="020F0704030504030204" pitchFamily="34" charset="0"/>
              </a:rPr>
              <a:t>soins</a:t>
            </a:r>
            <a:endParaRPr lang="fr-FR" sz="11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0308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4182</TotalTime>
  <Words>2446</Words>
  <Application>Microsoft Office PowerPoint</Application>
  <PresentationFormat>Affichage à l'écran (4:3)</PresentationFormat>
  <Paragraphs>381</Paragraphs>
  <Slides>62</Slides>
  <Notes>38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62</vt:i4>
      </vt:variant>
    </vt:vector>
  </HeadingPairs>
  <TitlesOfParts>
    <vt:vector size="69" baseType="lpstr">
      <vt:lpstr>Arial</vt:lpstr>
      <vt:lpstr>Arial Rounded MT Bold</vt:lpstr>
      <vt:lpstr>Calibri</vt:lpstr>
      <vt:lpstr>Calibri Light</vt:lpstr>
      <vt:lpstr>Courier New</vt:lpstr>
      <vt:lpstr>Wingdings</vt:lpstr>
      <vt:lpstr>Thème Office</vt:lpstr>
      <vt:lpstr>FORMATION COMMENT REDUIRE LES HOSPITALISATIONS NON PROGRAMMEES en EHPAD  </vt:lpstr>
      <vt:lpstr>Public concerné </vt:lpstr>
      <vt:lpstr>ORDRE DU JOUR </vt:lpstr>
      <vt:lpstr>Comment réduire les hospitalisations non programmées des résidents en EHPAD ?</vt:lpstr>
      <vt:lpstr>SOMMAIRE</vt:lpstr>
      <vt:lpstr>Contexte, problématique et objectifs</vt:lpstr>
      <vt:lpstr>Contenu du guide  </vt:lpstr>
      <vt:lpstr>Contenu du livret Format A4</vt:lpstr>
      <vt:lpstr>Se préparer pour l’évaluation du résident</vt:lpstr>
      <vt:lpstr>Présentation PowerPoint</vt:lpstr>
      <vt:lpstr>Présentation PowerPoint</vt:lpstr>
      <vt:lpstr>Présentation PowerPoint</vt:lpstr>
      <vt:lpstr>Présentation PowerPoint</vt:lpstr>
      <vt:lpstr>Cas Clinique n°1</vt:lpstr>
      <vt:lpstr>Présentation PowerPoint</vt:lpstr>
      <vt:lpstr>Cas Clinique n°1 conscience et constantes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</vt:lpstr>
      <vt:lpstr>Transmission de l’information par téléphone </vt:lpstr>
      <vt:lpstr>Cas Clinique n°2</vt:lpstr>
      <vt:lpstr>Présentation PowerPoint</vt:lpstr>
      <vt:lpstr>Cas clinique n°2 : conscience et constantes </vt:lpstr>
      <vt:lpstr>Présentation PowerPoint</vt:lpstr>
      <vt:lpstr>Présentation PowerPoint</vt:lpstr>
      <vt:lpstr>Cas clinique n°3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Volet 1 : comment identifier une urgence et/ou un besoin de soin non programmé ? </vt:lpstr>
      <vt:lpstr>Présentation PowerPoint</vt:lpstr>
      <vt:lpstr>PRESENTATION DU LIVRET</vt:lpstr>
      <vt:lpstr>Présentation PowerPoint</vt:lpstr>
      <vt:lpstr>Renseigner la Flu </vt:lpstr>
      <vt:lpstr>Présentation PowerPoint</vt:lpstr>
      <vt:lpstr>Présentation PowerPoint</vt:lpstr>
      <vt:lpstr>Présentation PowerPoint</vt:lpstr>
      <vt:lpstr>Volet 3 : Résidents en soins palliatifs</vt:lpstr>
      <vt:lpstr>logigramme</vt:lpstr>
      <vt:lpstr>Volet 3 : Résidents en soins palliatifs</vt:lpstr>
      <vt:lpstr>PRESENTATION DIFFERENCE HAD/EMSP</vt:lpstr>
      <vt:lpstr>PRESENTATION DIFFERENCE HAD/EMSP</vt:lpstr>
      <vt:lpstr>Volet 3 : Résidents en soins palliatifs</vt:lpstr>
      <vt:lpstr>Présentation PowerPoint</vt:lpstr>
      <vt:lpstr>Présentation PowerPoint</vt:lpstr>
      <vt:lpstr>PREVENIR HAD DOSSIER DORMANT</vt:lpstr>
      <vt:lpstr>Volet 1 : comment identifier une urgence et/ou un besoin de soin non programmé ? </vt:lpstr>
      <vt:lpstr>Présentation PowerPoint</vt:lpstr>
      <vt:lpstr>Dotation pour besoins urgents </vt:lpstr>
      <vt:lpstr>Chariot de médicaments d’urgence </vt:lpstr>
      <vt:lpstr>Présentation PowerPoint</vt:lpstr>
      <vt:lpstr>Présentation PowerPoint</vt:lpstr>
      <vt:lpstr>Merci de votre attention</vt:lpstr>
      <vt:lpstr>Glossaire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réduire les hospitalisations non programmées des résidents en EHPAD ?</dc:title>
  <dc:creator>Yoann SIREJACOB</dc:creator>
  <cp:lastModifiedBy>VERMEULEN, Emilie (ARS-NORMANDIE/DG/CAB)</cp:lastModifiedBy>
  <cp:revision>401</cp:revision>
  <cp:lastPrinted>2022-03-14T13:05:09Z</cp:lastPrinted>
  <dcterms:created xsi:type="dcterms:W3CDTF">2019-05-21T07:07:57Z</dcterms:created>
  <dcterms:modified xsi:type="dcterms:W3CDTF">2024-05-22T13:59:49Z</dcterms:modified>
</cp:coreProperties>
</file>