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4"/>
  </p:sldMasterIdLst>
  <p:notesMasterIdLst>
    <p:notesMasterId r:id="rId9"/>
  </p:notesMasterIdLst>
  <p:sldIdLst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950"/>
    <a:srgbClr val="339933"/>
    <a:srgbClr val="8CD147"/>
    <a:srgbClr val="2A5953"/>
    <a:srgbClr val="4E5BA3"/>
    <a:srgbClr val="ABBD23"/>
    <a:srgbClr val="2D2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F832A-553A-4DBE-AFC0-AACE3A01E9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88A9-3091-42CB-921C-D5C1BC86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9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790" y="1520824"/>
            <a:ext cx="11352208" cy="534622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 flipH="1">
            <a:off x="7474522" y="1895061"/>
            <a:ext cx="4391891" cy="4859030"/>
          </a:xfrm>
          <a:noFill/>
        </p:spPr>
        <p:txBody>
          <a:bodyPr/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5" name="Image 4" descr="Une image contenant vert, art&#10;&#10;Description générée automatiquement">
            <a:extLst>
              <a:ext uri="{FF2B5EF4-FFF2-40B4-BE49-F238E27FC236}">
                <a16:creationId xmlns:a16="http://schemas.microsoft.com/office/drawing/2014/main" id="{1D276994-079E-9FF3-94DE-9855D82AB0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514" y="2598226"/>
            <a:ext cx="7539356" cy="40834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2CFDFC-86A8-61EF-57EB-37781C628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62073"/>
            <a:ext cx="3301638" cy="12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5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380-D454-4F99-B245-A5025228CE1D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4" y="585216"/>
            <a:ext cx="9311185" cy="14996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013" y="2286000"/>
            <a:ext cx="4345993" cy="402336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6D4C-957B-4793-916B-F652141A9FB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1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044" y="2179636"/>
            <a:ext cx="4306964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044" y="2967788"/>
            <a:ext cx="4306964" cy="334157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rgbClr val="339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9C73-BF84-46D4-A0B4-F04463B0B08C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7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7615-3962-465B-8A00-D7D0927EB44A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10318109" y="6423312"/>
            <a:ext cx="375762" cy="3757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B69E-131A-4843-B72D-36F2E5878A88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6662" y="471509"/>
            <a:ext cx="3966585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662" y="2257506"/>
            <a:ext cx="3966586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D4-E907-4B59-A294-B593BEF53EB6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2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10318109" y="6423312"/>
            <a:ext cx="375762" cy="3757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rgbClr val="33993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>
                <a:solidFill>
                  <a:srgbClr val="3399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ADA-DF62-4F3D-B4FF-A0321D3B52D5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7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5B2-4CEB-4B00-A853-C43CFCC52B31}" type="datetime1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 userDrawn="1"/>
        </p:nvSpPr>
        <p:spPr>
          <a:xfrm>
            <a:off x="10318109" y="6423312"/>
            <a:ext cx="375762" cy="3757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r="52444" b="347"/>
          <a:stretch/>
        </p:blipFill>
        <p:spPr>
          <a:xfrm>
            <a:off x="6824" y="0"/>
            <a:ext cx="1662650" cy="68822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2044" y="585216"/>
            <a:ext cx="927215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044" y="2286000"/>
            <a:ext cx="9272157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08CD44-9D09-4C43-AE10-429DE5F1A93A}" type="datetime1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9154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93823" y="6470704"/>
            <a:ext cx="450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94" y="219833"/>
            <a:ext cx="1598559" cy="6027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2"/>
          <a:stretch/>
        </p:blipFill>
        <p:spPr>
          <a:xfrm>
            <a:off x="10718156" y="6004523"/>
            <a:ext cx="1473844" cy="8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kern="1200" cap="all" spc="100" baseline="0">
          <a:solidFill>
            <a:srgbClr val="3399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irpourlatransition.ademe.fr/particuliers/bureau/bons-gestes/papier-premier-dechet-burea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3200" b="1" dirty="0">
                <a:effectLst/>
                <a:ea typeface="Times New Roman" panose="02020603050405020304" pitchFamily="18" charset="0"/>
              </a:rPr>
              <a:t>Aller vers</a:t>
            </a:r>
            <a:br>
              <a:rPr lang="fr-FR" sz="3200" b="1" dirty="0">
                <a:effectLst/>
                <a:ea typeface="Times New Roman" panose="02020603050405020304" pitchFamily="18" charset="0"/>
              </a:rPr>
            </a:br>
            <a:r>
              <a:rPr lang="fr-FR" sz="3200" b="1" dirty="0">
                <a:effectLst/>
                <a:ea typeface="Times New Roman" panose="02020603050405020304" pitchFamily="18" charset="0"/>
              </a:rPr>
              <a:t>le zéro papier ? </a:t>
            </a:r>
            <a:br>
              <a:rPr lang="fr-FR" sz="3200" b="1" dirty="0">
                <a:effectLst/>
                <a:ea typeface="Times New Roman" panose="02020603050405020304" pitchFamily="18" charset="0"/>
              </a:rPr>
            </a:br>
            <a:br>
              <a:rPr lang="fr-FR" sz="1800" b="1" dirty="0">
                <a:effectLst/>
                <a:ea typeface="Times New Roman" panose="02020603050405020304" pitchFamily="18" charset="0"/>
              </a:rPr>
            </a:br>
            <a:r>
              <a:rPr lang="fr-FR" sz="1800" b="1" dirty="0">
                <a:effectLst/>
                <a:ea typeface="Times New Roman" panose="02020603050405020304" pitchFamily="18" charset="0"/>
              </a:rPr>
              <a:t>On peut tous essayer !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590ADB-AFCA-1988-07DF-91B2ABAA4419}"/>
              </a:ext>
            </a:extLst>
          </p:cNvPr>
          <p:cNvSpPr txBox="1"/>
          <p:nvPr/>
        </p:nvSpPr>
        <p:spPr>
          <a:xfrm>
            <a:off x="9765052" y="307731"/>
            <a:ext cx="210136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dirty="0"/>
              <a:t>Votre logo ici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87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0325" y="733306"/>
            <a:ext cx="8143874" cy="1351526"/>
          </a:xfrm>
        </p:spPr>
        <p:txBody>
          <a:bodyPr/>
          <a:lstStyle/>
          <a:p>
            <a:r>
              <a:rPr lang="fr-FR" dirty="0"/>
              <a:t>Réduire ses impressions</a:t>
            </a:r>
          </a:p>
        </p:txBody>
      </p:sp>
      <p:pic>
        <p:nvPicPr>
          <p:cNvPr id="8" name="Espace réservé du contenu 7" descr="Une image contenant Graphique, graphisme, clipart, Police&#10;&#10;Description générée automatiquement">
            <a:extLst>
              <a:ext uri="{FF2B5EF4-FFF2-40B4-BE49-F238E27FC236}">
                <a16:creationId xmlns:a16="http://schemas.microsoft.com/office/drawing/2014/main" id="{E9820CCE-A17A-D072-F236-A437B2E0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044" y="917972"/>
            <a:ext cx="908124" cy="1114516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53C0B4-2BDB-5A02-910B-937581A8ABF8}"/>
              </a:ext>
            </a:extLst>
          </p:cNvPr>
          <p:cNvSpPr txBox="1"/>
          <p:nvPr/>
        </p:nvSpPr>
        <p:spPr>
          <a:xfrm>
            <a:off x="8394686" y="363974"/>
            <a:ext cx="1681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logo ici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29E9C6-7E40-8ED5-13DF-7F13053CEF45}"/>
              </a:ext>
            </a:extLst>
          </p:cNvPr>
          <p:cNvSpPr txBox="1"/>
          <p:nvPr/>
        </p:nvSpPr>
        <p:spPr>
          <a:xfrm>
            <a:off x="2600325" y="1663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Moins imprimer, c’est possible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93EF5A-0E73-C4DE-E944-438660E9E5A3}"/>
              </a:ext>
            </a:extLst>
          </p:cNvPr>
          <p:cNvSpPr txBox="1"/>
          <p:nvPr/>
        </p:nvSpPr>
        <p:spPr>
          <a:xfrm>
            <a:off x="2600325" y="2454164"/>
            <a:ext cx="60974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réalise des impressions pour :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00"/>
              </a:spcAft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rassurer</a:t>
            </a:r>
          </a:p>
          <a:p>
            <a:pPr marL="342900" lvl="0" indent="-342900" algn="just">
              <a:spcAft>
                <a:spcPts val="400"/>
              </a:spcAft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garder une trace physique (le fameux « au cas où »)</a:t>
            </a:r>
          </a:p>
          <a:p>
            <a:pPr marL="342900" lvl="0" indent="-342900" algn="just">
              <a:spcAft>
                <a:spcPts val="400"/>
              </a:spcAft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scanner ensuite</a:t>
            </a: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5D978BF8-07A0-A8D3-541E-6B60EB8A9593}"/>
              </a:ext>
            </a:extLst>
          </p:cNvPr>
          <p:cNvSpPr/>
          <p:nvPr/>
        </p:nvSpPr>
        <p:spPr>
          <a:xfrm rot="1584120">
            <a:off x="9123062" y="2220805"/>
            <a:ext cx="2155100" cy="2035726"/>
          </a:xfrm>
          <a:prstGeom prst="wedgeEllipse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A7C1F4-6213-541C-829F-1A23ECEFF798}"/>
              </a:ext>
            </a:extLst>
          </p:cNvPr>
          <p:cNvSpPr txBox="1"/>
          <p:nvPr/>
        </p:nvSpPr>
        <p:spPr>
          <a:xfrm>
            <a:off x="9128317" y="2499751"/>
            <a:ext cx="21270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Vous vous reconnaissez dans une ou plusieurs de ces situations ? 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0FEB5E-4EC4-875B-5EC9-67F61CB18724}"/>
              </a:ext>
            </a:extLst>
          </p:cNvPr>
          <p:cNvSpPr txBox="1"/>
          <p:nvPr/>
        </p:nvSpPr>
        <p:spPr>
          <a:xfrm>
            <a:off x="4196359" y="4437179"/>
            <a:ext cx="6097464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Alors 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 le moment de changer vos habitudes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!</a:t>
            </a:r>
            <a:b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a LA solution pour vous :</a:t>
            </a:r>
          </a:p>
        </p:txBody>
      </p:sp>
      <p:sp>
        <p:nvSpPr>
          <p:cNvPr id="18" name="Rectangle : avec coins arrondis en diagonale 17">
            <a:extLst>
              <a:ext uri="{FF2B5EF4-FFF2-40B4-BE49-F238E27FC236}">
                <a16:creationId xmlns:a16="http://schemas.microsoft.com/office/drawing/2014/main" id="{C497932F-608D-3ED5-997D-16F71912847B}"/>
              </a:ext>
            </a:extLst>
          </p:cNvPr>
          <p:cNvSpPr/>
          <p:nvPr/>
        </p:nvSpPr>
        <p:spPr>
          <a:xfrm>
            <a:off x="2681654" y="5249008"/>
            <a:ext cx="7837355" cy="795129"/>
          </a:xfrm>
          <a:prstGeom prst="round2DiagRect">
            <a:avLst/>
          </a:prstGeom>
          <a:solidFill>
            <a:srgbClr val="8CD1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AA7625-816D-8230-BB0E-673FF6EAC7CD}"/>
              </a:ext>
            </a:extLst>
          </p:cNvPr>
          <p:cNvSpPr txBox="1"/>
          <p:nvPr/>
        </p:nvSpPr>
        <p:spPr>
          <a:xfrm>
            <a:off x="3085847" y="5344730"/>
            <a:ext cx="7433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Pensez aux outils numériques d’organisation (ex : OneNote) pour faciliter votre organisation et vous passer de l’impression.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 descr="Une image contenant clipart, dessin humoristique, Graphique, illustration&#10;&#10;Description générée automatiquement">
            <a:extLst>
              <a:ext uri="{FF2B5EF4-FFF2-40B4-BE49-F238E27FC236}">
                <a16:creationId xmlns:a16="http://schemas.microsoft.com/office/drawing/2014/main" id="{1D51BBF9-37A2-F123-87AA-581F5346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70" y="4837081"/>
            <a:ext cx="699166" cy="914983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6FD40C1F-E37B-A7FA-B3C5-D96AE2CC1B88}"/>
              </a:ext>
            </a:extLst>
          </p:cNvPr>
          <p:cNvSpPr/>
          <p:nvPr/>
        </p:nvSpPr>
        <p:spPr>
          <a:xfrm flipH="1">
            <a:off x="703384" y="3377940"/>
            <a:ext cx="1896941" cy="1301027"/>
          </a:xfrm>
          <a:prstGeom prst="wedgeEllipseCallout">
            <a:avLst/>
          </a:prstGeom>
          <a:solidFill>
            <a:srgbClr val="365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68817E-FB10-957A-A56C-C198C8CA2A02}"/>
              </a:ext>
            </a:extLst>
          </p:cNvPr>
          <p:cNvSpPr txBox="1"/>
          <p:nvPr/>
        </p:nvSpPr>
        <p:spPr>
          <a:xfrm>
            <a:off x="591876" y="3592872"/>
            <a:ext cx="2127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Ai-je vraiment besoin d’imprimer ?</a:t>
            </a:r>
            <a:r>
              <a:rPr lang="fr-FR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0325" y="733306"/>
            <a:ext cx="8143874" cy="1351526"/>
          </a:xfrm>
        </p:spPr>
        <p:txBody>
          <a:bodyPr/>
          <a:lstStyle/>
          <a:p>
            <a:r>
              <a:rPr lang="fr-FR" dirty="0"/>
              <a:t>Imprimer autrement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9820CCE-A17A-D072-F236-A437B2E0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05682" y="962934"/>
            <a:ext cx="908124" cy="1114516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53C0B4-2BDB-5A02-910B-937581A8ABF8}"/>
              </a:ext>
            </a:extLst>
          </p:cNvPr>
          <p:cNvSpPr txBox="1"/>
          <p:nvPr/>
        </p:nvSpPr>
        <p:spPr>
          <a:xfrm>
            <a:off x="8394686" y="363974"/>
            <a:ext cx="1681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logo ici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29E9C6-7E40-8ED5-13DF-7F13053CEF45}"/>
              </a:ext>
            </a:extLst>
          </p:cNvPr>
          <p:cNvSpPr txBox="1"/>
          <p:nvPr/>
        </p:nvSpPr>
        <p:spPr>
          <a:xfrm>
            <a:off x="2600325" y="1663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Et si on n’a pas le choix d’imprimer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93EF5A-0E73-C4DE-E944-438660E9E5A3}"/>
              </a:ext>
            </a:extLst>
          </p:cNvPr>
          <p:cNvSpPr txBox="1"/>
          <p:nvPr/>
        </p:nvSpPr>
        <p:spPr>
          <a:xfrm>
            <a:off x="2600325" y="2454164"/>
            <a:ext cx="609746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dois imprimer un document pour : 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00"/>
              </a:spcAft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qu’il soit signé physiquement</a:t>
            </a:r>
          </a:p>
          <a:p>
            <a:pPr marL="342900" lvl="0" indent="-342900" algn="just">
              <a:spcAft>
                <a:spcPts val="400"/>
              </a:spcAft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u’il soit transmis ou utilisé par un tiers</a:t>
            </a: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5D978BF8-07A0-A8D3-541E-6B60EB8A9593}"/>
              </a:ext>
            </a:extLst>
          </p:cNvPr>
          <p:cNvSpPr/>
          <p:nvPr/>
        </p:nvSpPr>
        <p:spPr>
          <a:xfrm rot="1584120">
            <a:off x="9123061" y="1770854"/>
            <a:ext cx="2155100" cy="2035726"/>
          </a:xfrm>
          <a:prstGeom prst="wedgeEllipseCallou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A7C1F4-6213-541C-829F-1A23ECEFF798}"/>
              </a:ext>
            </a:extLst>
          </p:cNvPr>
          <p:cNvSpPr txBox="1"/>
          <p:nvPr/>
        </p:nvSpPr>
        <p:spPr>
          <a:xfrm>
            <a:off x="9128316" y="2049800"/>
            <a:ext cx="21270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Vous vous reconnaissez dans une ou plusieurs de ces situations ? 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0FEB5E-4EC4-875B-5EC9-67F61CB18724}"/>
              </a:ext>
            </a:extLst>
          </p:cNvPr>
          <p:cNvSpPr txBox="1"/>
          <p:nvPr/>
        </p:nvSpPr>
        <p:spPr>
          <a:xfrm>
            <a:off x="4196359" y="4042306"/>
            <a:ext cx="6097464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Alors 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 le moment de changer vos habitudes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!</a:t>
            </a:r>
            <a:b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a LA solution pour vous :</a:t>
            </a:r>
          </a:p>
        </p:txBody>
      </p:sp>
      <p:sp>
        <p:nvSpPr>
          <p:cNvPr id="18" name="Rectangle : avec coins arrondis en diagonale 17">
            <a:extLst>
              <a:ext uri="{FF2B5EF4-FFF2-40B4-BE49-F238E27FC236}">
                <a16:creationId xmlns:a16="http://schemas.microsoft.com/office/drawing/2014/main" id="{C497932F-608D-3ED5-997D-16F71912847B}"/>
              </a:ext>
            </a:extLst>
          </p:cNvPr>
          <p:cNvSpPr/>
          <p:nvPr/>
        </p:nvSpPr>
        <p:spPr>
          <a:xfrm>
            <a:off x="682711" y="4878940"/>
            <a:ext cx="11176162" cy="1075768"/>
          </a:xfrm>
          <a:prstGeom prst="round2DiagRect">
            <a:avLst/>
          </a:prstGeom>
          <a:solidFill>
            <a:srgbClr val="8CD1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AA7625-816D-8230-BB0E-673FF6EAC7CD}"/>
              </a:ext>
            </a:extLst>
          </p:cNvPr>
          <p:cNvSpPr txBox="1"/>
          <p:nvPr/>
        </p:nvSpPr>
        <p:spPr>
          <a:xfrm>
            <a:off x="981401" y="4974662"/>
            <a:ext cx="6228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Utilisez des outils fiables pour la signature numérique :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PDF signé électroniquement ;   - certificats numériques ;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DocuSign ;                                 -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tc.</a:t>
            </a:r>
          </a:p>
        </p:txBody>
      </p:sp>
      <p:pic>
        <p:nvPicPr>
          <p:cNvPr id="26" name="Image 25" descr="Une image contenant clipart, dessin humoristique, Graphique, illustration&#10;&#10;Description générée automatiquement">
            <a:extLst>
              <a:ext uri="{FF2B5EF4-FFF2-40B4-BE49-F238E27FC236}">
                <a16:creationId xmlns:a16="http://schemas.microsoft.com/office/drawing/2014/main" id="{1D51BBF9-37A2-F123-87AA-581F5346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7" y="4467013"/>
            <a:ext cx="699166" cy="9149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EA6D01-3632-F36A-B764-3B1CA7CF1373}"/>
              </a:ext>
            </a:extLst>
          </p:cNvPr>
          <p:cNvSpPr txBox="1"/>
          <p:nvPr/>
        </p:nvSpPr>
        <p:spPr>
          <a:xfrm>
            <a:off x="7315201" y="4974662"/>
            <a:ext cx="4598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Imprimez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en noir et blanc ;   - sur du papier recyclé.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 en recto / verso ;</a:t>
            </a:r>
          </a:p>
        </p:txBody>
      </p:sp>
      <p:sp>
        <p:nvSpPr>
          <p:cNvPr id="14" name="Phylactère : pensées 13">
            <a:extLst>
              <a:ext uri="{FF2B5EF4-FFF2-40B4-BE49-F238E27FC236}">
                <a16:creationId xmlns:a16="http://schemas.microsoft.com/office/drawing/2014/main" id="{7982FACA-B17E-3A3B-0302-28F9F26CC232}"/>
              </a:ext>
            </a:extLst>
          </p:cNvPr>
          <p:cNvSpPr/>
          <p:nvPr/>
        </p:nvSpPr>
        <p:spPr>
          <a:xfrm>
            <a:off x="10075986" y="4035122"/>
            <a:ext cx="1819498" cy="996386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68369D-ACDF-107D-DDD1-8DABDE2EC348}"/>
              </a:ext>
            </a:extLst>
          </p:cNvPr>
          <p:cNvSpPr txBox="1"/>
          <p:nvPr/>
        </p:nvSpPr>
        <p:spPr>
          <a:xfrm>
            <a:off x="10016718" y="4129826"/>
            <a:ext cx="1989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Oui, on oublie souvent ces options 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4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0325" y="733306"/>
            <a:ext cx="8143874" cy="1351526"/>
          </a:xfrm>
        </p:spPr>
        <p:txBody>
          <a:bodyPr/>
          <a:lstStyle/>
          <a:p>
            <a:r>
              <a:rPr lang="fr-FR" dirty="0"/>
              <a:t>Chiffres clés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53C0B4-2BDB-5A02-910B-937581A8ABF8}"/>
              </a:ext>
            </a:extLst>
          </p:cNvPr>
          <p:cNvSpPr txBox="1"/>
          <p:nvPr/>
        </p:nvSpPr>
        <p:spPr>
          <a:xfrm>
            <a:off x="8394686" y="363974"/>
            <a:ext cx="1681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logo ici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29E9C6-7E40-8ED5-13DF-7F13053CEF45}"/>
              </a:ext>
            </a:extLst>
          </p:cNvPr>
          <p:cNvSpPr txBox="1"/>
          <p:nvPr/>
        </p:nvSpPr>
        <p:spPr>
          <a:xfrm>
            <a:off x="2600325" y="1663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Pas encore totalement convaincu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93EF5A-0E73-C4DE-E944-438660E9E5A3}"/>
              </a:ext>
            </a:extLst>
          </p:cNvPr>
          <p:cNvSpPr txBox="1"/>
          <p:nvPr/>
        </p:nvSpPr>
        <p:spPr>
          <a:xfrm>
            <a:off x="1635371" y="2501206"/>
            <a:ext cx="9284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L’impression et son impact en quelques chiffres :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Graphique, Police, symbole, cercle&#10;&#10;Description générée automatiquement">
            <a:extLst>
              <a:ext uri="{FF2B5EF4-FFF2-40B4-BE49-F238E27FC236}">
                <a16:creationId xmlns:a16="http://schemas.microsoft.com/office/drawing/2014/main" id="{D5999F50-54DF-E824-0115-90AE2604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10" y="965949"/>
            <a:ext cx="1065442" cy="1066540"/>
          </a:xfrm>
          <a:prstGeom prst="rect">
            <a:avLst/>
          </a:prstGeom>
        </p:spPr>
      </p:pic>
      <p:pic>
        <p:nvPicPr>
          <p:cNvPr id="21" name="Image 20" descr="Une image contenant Graphique, clipart, Police, symbole&#10;&#10;Description générée automatiquement">
            <a:extLst>
              <a:ext uri="{FF2B5EF4-FFF2-40B4-BE49-F238E27FC236}">
                <a16:creationId xmlns:a16="http://schemas.microsoft.com/office/drawing/2014/main" id="{8E9712B2-881A-F7F0-D18E-962A137E0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59" y="3163646"/>
            <a:ext cx="1180928" cy="761651"/>
          </a:xfrm>
          <a:prstGeom prst="rect">
            <a:avLst/>
          </a:prstGeom>
        </p:spPr>
      </p:pic>
      <p:pic>
        <p:nvPicPr>
          <p:cNvPr id="24" name="Image 23" descr="Une image contenant capture d’écran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A17B4650-80EA-073E-122E-E7E0AA9CE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855" y="3100175"/>
            <a:ext cx="961405" cy="962335"/>
          </a:xfrm>
          <a:prstGeom prst="rect">
            <a:avLst/>
          </a:prstGeom>
        </p:spPr>
      </p:pic>
      <p:pic>
        <p:nvPicPr>
          <p:cNvPr id="27" name="Image 26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66CAB668-7359-63D6-0FCD-B013C0BB2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209" y="3163646"/>
            <a:ext cx="880692" cy="83539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DA54136-CDB2-CEC5-6CFC-816C0BFA7814}"/>
              </a:ext>
            </a:extLst>
          </p:cNvPr>
          <p:cNvSpPr txBox="1"/>
          <p:nvPr/>
        </p:nvSpPr>
        <p:spPr>
          <a:xfrm>
            <a:off x="1809847" y="4125609"/>
            <a:ext cx="2112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 err="1">
                <a:solidFill>
                  <a:srgbClr val="3399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22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2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CO2 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653D289-AF1D-40CC-D00E-E9A1F42578AA}"/>
              </a:ext>
            </a:extLst>
          </p:cNvPr>
          <p:cNvSpPr txBox="1"/>
          <p:nvPr/>
        </p:nvSpPr>
        <p:spPr>
          <a:xfrm>
            <a:off x="1568058" y="4590270"/>
            <a:ext cx="2595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c’est l’empreinte carbone d’une seule impression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AF710F3-6394-CEBB-B0F1-1158C5D1F6D7}"/>
              </a:ext>
            </a:extLst>
          </p:cNvPr>
          <p:cNvSpPr txBox="1"/>
          <p:nvPr/>
        </p:nvSpPr>
        <p:spPr>
          <a:xfrm>
            <a:off x="5101096" y="4119747"/>
            <a:ext cx="2112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3399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2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 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4CB4A07-7869-EAC9-E521-21B92785E722}"/>
              </a:ext>
            </a:extLst>
          </p:cNvPr>
          <p:cNvSpPr txBox="1"/>
          <p:nvPr/>
        </p:nvSpPr>
        <p:spPr>
          <a:xfrm>
            <a:off x="4859307" y="4584408"/>
            <a:ext cx="2595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déchets de bureau correspondent à du papier 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9119DE1-4F63-DCBF-9207-E5B56869CBEA}"/>
              </a:ext>
            </a:extLst>
          </p:cNvPr>
          <p:cNvSpPr txBox="1"/>
          <p:nvPr/>
        </p:nvSpPr>
        <p:spPr>
          <a:xfrm>
            <a:off x="7611980" y="4122682"/>
            <a:ext cx="4286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3399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22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ramettes de papier par mois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8DCED85-98AD-B801-22B3-057BD573EEB9}"/>
              </a:ext>
            </a:extLst>
          </p:cNvPr>
          <p:cNvSpPr txBox="1"/>
          <p:nvPr/>
        </p:nvSpPr>
        <p:spPr>
          <a:xfrm>
            <a:off x="7860317" y="4587343"/>
            <a:ext cx="4123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sont consommées en moyenne par un agent de bureau sachant que </a:t>
            </a:r>
            <a:r>
              <a:rPr lang="fr-FR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documents sont jetés 5 minutes après leur impression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78B0754-5FF6-52DD-7B77-4D70D6C73992}"/>
              </a:ext>
            </a:extLst>
          </p:cNvPr>
          <p:cNvSpPr txBox="1"/>
          <p:nvPr/>
        </p:nvSpPr>
        <p:spPr>
          <a:xfrm>
            <a:off x="782244" y="6258187"/>
            <a:ext cx="61062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</a:t>
            </a:r>
            <a:r>
              <a:rPr lang="fr-FR" sz="800" i="1" u="sng" dirty="0">
                <a:solidFill>
                  <a:srgbClr val="3399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papier : premier déchet du bureau | Particuliers | Agir pour la transition écologique | ADEME</a:t>
            </a:r>
            <a:endParaRPr lang="fr-FR" sz="800" dirty="0">
              <a:solidFill>
                <a:srgbClr val="3399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26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fc05fb-dc9b-43e7-957a-91db34911482">
      <Terms xmlns="http://schemas.microsoft.com/office/infopath/2007/PartnerControls"/>
    </lcf76f155ced4ddcb4097134ff3c332f>
    <TaxCatchAll xmlns="97d9fcf4-8b2d-4190-8ec9-3913588e9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1FC4060697041B322C1F300A2B3C7" ma:contentTypeVersion="11" ma:contentTypeDescription="Crée un document." ma:contentTypeScope="" ma:versionID="b8cddcc075e53b4b73b98adba153b625">
  <xsd:schema xmlns:xsd="http://www.w3.org/2001/XMLSchema" xmlns:xs="http://www.w3.org/2001/XMLSchema" xmlns:p="http://schemas.microsoft.com/office/2006/metadata/properties" xmlns:ns2="d3fc05fb-dc9b-43e7-957a-91db34911482" xmlns:ns3="97d9fcf4-8b2d-4190-8ec9-3913588e92a5" targetNamespace="http://schemas.microsoft.com/office/2006/metadata/properties" ma:root="true" ma:fieldsID="90a3be42b744656b7ba1f3db18b9297a" ns2:_="" ns3:_="">
    <xsd:import namespace="d3fc05fb-dc9b-43e7-957a-91db34911482"/>
    <xsd:import namespace="97d9fcf4-8b2d-4190-8ec9-3913588e9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c05fb-dc9b-43e7-957a-91db34911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a2843695-eeb1-418e-86c1-3f8aaf1b81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9fcf4-8b2d-4190-8ec9-3913588e92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551b3e-f5f9-4f95-952d-52c8f814f69a}" ma:internalName="TaxCatchAll" ma:showField="CatchAllData" ma:web="97d9fcf4-8b2d-4190-8ec9-3913588e9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67E2A-A717-4CBE-B84A-4A0DA3310705}">
  <ds:schemaRefs>
    <ds:schemaRef ds:uri="http://schemas.microsoft.com/office/2006/metadata/properties"/>
    <ds:schemaRef ds:uri="http://schemas.microsoft.com/office/infopath/2007/PartnerControls"/>
    <ds:schemaRef ds:uri="d3fc05fb-dc9b-43e7-957a-91db34911482"/>
    <ds:schemaRef ds:uri="97d9fcf4-8b2d-4190-8ec9-3913588e92a5"/>
  </ds:schemaRefs>
</ds:datastoreItem>
</file>

<file path=customXml/itemProps2.xml><?xml version="1.0" encoding="utf-8"?>
<ds:datastoreItem xmlns:ds="http://schemas.openxmlformats.org/officeDocument/2006/customXml" ds:itemID="{A4E37DCB-61A8-4019-B304-AA3DD2892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23EED-56B2-49F7-8282-1B4A50B35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c05fb-dc9b-43e7-957a-91db34911482"/>
    <ds:schemaRef ds:uri="97d9fcf4-8b2d-4190-8ec9-3913588e9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286</TotalTime>
  <Words>306</Words>
  <Application>Microsoft Office PowerPoint</Application>
  <PresentationFormat>Grand écran</PresentationFormat>
  <Paragraphs>42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Times New Roman</vt:lpstr>
      <vt:lpstr>Tw Cen MT</vt:lpstr>
      <vt:lpstr>Wingdings</vt:lpstr>
      <vt:lpstr>Wingdings 3</vt:lpstr>
      <vt:lpstr>Intégral</vt:lpstr>
      <vt:lpstr>Aller vers le zéro papier ?   On peut tous essayer !</vt:lpstr>
      <vt:lpstr>Réduire ses impressions</vt:lpstr>
      <vt:lpstr>Imprimer autrement</vt:lpstr>
      <vt:lpstr>Chiffres clés</vt:lpstr>
    </vt:vector>
  </TitlesOfParts>
  <Company>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VERMEULEN, Emilie</dc:creator>
  <cp:lastModifiedBy>AWALA, Noura (ARS-NORMANDIE/DAMTN/ESANTE)</cp:lastModifiedBy>
  <cp:revision>30</cp:revision>
  <dcterms:created xsi:type="dcterms:W3CDTF">2021-03-24T15:24:54Z</dcterms:created>
  <dcterms:modified xsi:type="dcterms:W3CDTF">2026-03-04T15:04:52Z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0x01010011F1FC4060697041B322C1F300A2B3C7</vt:lpwstr>
  </property>
  <property fmtid="{D5CDD505-2E9C-101B-9397-08002B2CF9AE}" pid="3" name="MSIP_Label_3094c1fb-3db8-4cce-b079-9b022302847f_Enabled">
    <vt:lpwstr>true</vt:lpwstr>
  </property>
  <property fmtid="{D5CDD505-2E9C-101B-9397-08002B2CF9AE}" pid="4" name="MSIP_Label_3094c1fb-3db8-4cce-b079-9b022302847f_SetDate">
    <vt:lpwstr>2026-03-04T15:04:37Z</vt:lpwstr>
  </property>
  <property fmtid="{D5CDD505-2E9C-101B-9397-08002B2CF9AE}" pid="5" name="MSIP_Label_3094c1fb-3db8-4cce-b079-9b022302847f_Method">
    <vt:lpwstr>Standard</vt:lpwstr>
  </property>
  <property fmtid="{D5CDD505-2E9C-101B-9397-08002B2CF9AE}" pid="6" name="MSIP_Label_3094c1fb-3db8-4cce-b079-9b022302847f_Name">
    <vt:lpwstr>[Prod v5] C1 - Standard</vt:lpwstr>
  </property>
  <property fmtid="{D5CDD505-2E9C-101B-9397-08002B2CF9AE}" pid="7" name="MSIP_Label_3094c1fb-3db8-4cce-b079-9b022302847f_SiteId">
    <vt:lpwstr>035e5292-5a25-4509-bb08-a555f7d31a8b</vt:lpwstr>
  </property>
  <property fmtid="{D5CDD505-2E9C-101B-9397-08002B2CF9AE}" pid="8" name="MSIP_Label_3094c1fb-3db8-4cce-b079-9b022302847f_ActionId">
    <vt:lpwstr>84c9187a-1b05-4b35-ae8d-f5d11a8d5722</vt:lpwstr>
  </property>
  <property fmtid="{D5CDD505-2E9C-101B-9397-08002B2CF9AE}" pid="9" name="MSIP_Label_3094c1fb-3db8-4cce-b079-9b022302847f_ContentBits">
    <vt:lpwstr>0</vt:lpwstr>
  </property>
  <property fmtid="{D5CDD505-2E9C-101B-9397-08002B2CF9AE}" pid="10" name="MSIP_Label_3094c1fb-3db8-4cce-b079-9b022302847f_Tag">
    <vt:lpwstr>10, 3, 0, 1</vt:lpwstr>
  </property>
</Properties>
</file>