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8" r:id="rId1"/>
  </p:sldMasterIdLst>
  <p:notesMasterIdLst>
    <p:notesMasterId r:id="rId64"/>
  </p:notesMasterIdLst>
  <p:sldIdLst>
    <p:sldId id="259" r:id="rId2"/>
    <p:sldId id="260" r:id="rId3"/>
    <p:sldId id="262" r:id="rId4"/>
    <p:sldId id="264" r:id="rId5"/>
    <p:sldId id="257" r:id="rId6"/>
    <p:sldId id="258" r:id="rId7"/>
    <p:sldId id="266" r:id="rId8"/>
    <p:sldId id="267" r:id="rId9"/>
    <p:sldId id="263" r:id="rId10"/>
    <p:sldId id="367" r:id="rId11"/>
    <p:sldId id="323" r:id="rId12"/>
    <p:sldId id="356" r:id="rId13"/>
    <p:sldId id="324" r:id="rId14"/>
    <p:sldId id="362" r:id="rId15"/>
    <p:sldId id="265" r:id="rId16"/>
    <p:sldId id="325" r:id="rId17"/>
    <p:sldId id="326" r:id="rId18"/>
    <p:sldId id="327" r:id="rId19"/>
    <p:sldId id="261" r:id="rId20"/>
    <p:sldId id="328" r:id="rId21"/>
    <p:sldId id="360" r:id="rId22"/>
    <p:sldId id="361" r:id="rId23"/>
    <p:sldId id="368" r:id="rId24"/>
    <p:sldId id="329" r:id="rId25"/>
    <p:sldId id="357" r:id="rId26"/>
    <p:sldId id="330" r:id="rId27"/>
    <p:sldId id="363" r:id="rId28"/>
    <p:sldId id="350" r:id="rId29"/>
    <p:sldId id="331" r:id="rId30"/>
    <p:sldId id="332" r:id="rId31"/>
    <p:sldId id="333" r:id="rId32"/>
    <p:sldId id="334" r:id="rId33"/>
    <p:sldId id="336" r:id="rId34"/>
    <p:sldId id="335" r:id="rId35"/>
    <p:sldId id="364" r:id="rId36"/>
    <p:sldId id="355" r:id="rId37"/>
    <p:sldId id="351" r:id="rId38"/>
    <p:sldId id="352" r:id="rId39"/>
    <p:sldId id="353" r:id="rId40"/>
    <p:sldId id="354" r:id="rId41"/>
    <p:sldId id="337" r:id="rId42"/>
    <p:sldId id="338" r:id="rId43"/>
    <p:sldId id="365" r:id="rId44"/>
    <p:sldId id="268" r:id="rId45"/>
    <p:sldId id="339" r:id="rId46"/>
    <p:sldId id="340" r:id="rId47"/>
    <p:sldId id="341" r:id="rId48"/>
    <p:sldId id="359" r:id="rId49"/>
    <p:sldId id="281" r:id="rId50"/>
    <p:sldId id="342" r:id="rId51"/>
    <p:sldId id="343" r:id="rId52"/>
    <p:sldId id="344" r:id="rId53"/>
    <p:sldId id="366" r:id="rId54"/>
    <p:sldId id="269" r:id="rId55"/>
    <p:sldId id="345" r:id="rId56"/>
    <p:sldId id="346" r:id="rId57"/>
    <p:sldId id="347" r:id="rId58"/>
    <p:sldId id="348" r:id="rId59"/>
    <p:sldId id="358" r:id="rId60"/>
    <p:sldId id="349" r:id="rId61"/>
    <p:sldId id="369" r:id="rId62"/>
    <p:sldId id="370"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A900"/>
    <a:srgbClr val="3B5FA9"/>
    <a:srgbClr val="2D2C68"/>
    <a:srgbClr val="B5C823"/>
    <a:srgbClr val="262172"/>
    <a:srgbClr val="ABB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7" autoAdjust="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9C20FA-02F5-4E94-BEC0-6F07DD7575D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FR"/>
        </a:p>
      </dgm:t>
    </dgm:pt>
    <dgm:pt modelId="{C88ECCF4-97BD-48AE-B7C2-0776C06B29C7}">
      <dgm:prSet phldrT="[Texte]" custT="1"/>
      <dgm:spPr/>
      <dgm:t>
        <a:bodyPr/>
        <a:lstStyle/>
        <a:p>
          <a:r>
            <a:rPr lang="fr-FR" sz="1000" b="1" dirty="0"/>
            <a:t>EMIC</a:t>
          </a:r>
        </a:p>
      </dgm:t>
    </dgm:pt>
    <dgm:pt modelId="{CDCC3C03-634F-4620-A994-F0311BC37B58}" type="parTrans" cxnId="{14E8FDF2-D370-4924-A9AD-91C66DBDD329}">
      <dgm:prSet/>
      <dgm:spPr/>
      <dgm:t>
        <a:bodyPr/>
        <a:lstStyle/>
        <a:p>
          <a:endParaRPr lang="fr-FR" sz="1200"/>
        </a:p>
      </dgm:t>
    </dgm:pt>
    <dgm:pt modelId="{EB01468E-24B9-406C-B67B-BE031FDBB934}" type="sibTrans" cxnId="{14E8FDF2-D370-4924-A9AD-91C66DBDD329}">
      <dgm:prSet/>
      <dgm:spPr/>
      <dgm:t>
        <a:bodyPr/>
        <a:lstStyle/>
        <a:p>
          <a:endParaRPr lang="fr-FR" sz="1200"/>
        </a:p>
      </dgm:t>
    </dgm:pt>
    <dgm:pt modelId="{E90EBB64-D93C-46BF-8D93-A8F95D6FF958}">
      <dgm:prSet phldrT="[Texte]" custT="1"/>
      <dgm:spPr/>
      <dgm:t>
        <a:bodyPr/>
        <a:lstStyle/>
        <a:p>
          <a:pPr algn="ctr">
            <a:lnSpc>
              <a:spcPct val="100000"/>
            </a:lnSpc>
            <a:spcAft>
              <a:spcPts val="0"/>
            </a:spcAft>
          </a:pPr>
          <a:r>
            <a:rPr lang="fr-FR" sz="1000" b="1" dirty="0"/>
            <a:t>EFFECTIFS</a:t>
          </a:r>
          <a:r>
            <a:rPr lang="fr-FR" sz="1000" b="0" dirty="0"/>
            <a:t>:</a:t>
          </a:r>
        </a:p>
        <a:p>
          <a:pPr algn="l">
            <a:lnSpc>
              <a:spcPct val="100000"/>
            </a:lnSpc>
            <a:spcAft>
              <a:spcPts val="0"/>
            </a:spcAft>
          </a:pPr>
          <a:r>
            <a:rPr lang="fr-FR" sz="1000" dirty="0"/>
            <a:t> 8 IDE </a:t>
          </a:r>
        </a:p>
        <a:p>
          <a:pPr algn="l">
            <a:lnSpc>
              <a:spcPct val="100000"/>
            </a:lnSpc>
            <a:spcAft>
              <a:spcPts val="0"/>
            </a:spcAft>
          </a:pPr>
          <a:r>
            <a:rPr lang="fr-FR" sz="1000" dirty="0"/>
            <a:t>1 agent de régulation </a:t>
          </a:r>
        </a:p>
        <a:p>
          <a:pPr algn="l">
            <a:lnSpc>
              <a:spcPct val="100000"/>
            </a:lnSpc>
            <a:spcAft>
              <a:spcPts val="0"/>
            </a:spcAft>
          </a:pPr>
          <a:r>
            <a:rPr lang="fr-FR" sz="1000" dirty="0"/>
            <a:t>1 cadre de santé</a:t>
          </a:r>
        </a:p>
        <a:p>
          <a:pPr algn="l">
            <a:lnSpc>
              <a:spcPct val="100000"/>
            </a:lnSpc>
            <a:spcAft>
              <a:spcPts val="0"/>
            </a:spcAft>
          </a:pPr>
          <a:r>
            <a:rPr lang="fr-FR" sz="1000" dirty="0"/>
            <a:t> 3 médecins</a:t>
          </a:r>
        </a:p>
        <a:p>
          <a:pPr algn="l">
            <a:lnSpc>
              <a:spcPct val="100000"/>
            </a:lnSpc>
            <a:spcAft>
              <a:spcPts val="0"/>
            </a:spcAft>
          </a:pPr>
          <a:r>
            <a:rPr lang="fr-FR" sz="1000" dirty="0"/>
            <a:t> 2 psychologues</a:t>
          </a:r>
        </a:p>
      </dgm:t>
    </dgm:pt>
    <dgm:pt modelId="{8AF10D73-1BE1-43DD-8DC1-222A1979A45D}" type="parTrans" cxnId="{6B536C14-1A28-4676-B4D7-A898D7A7165D}">
      <dgm:prSet/>
      <dgm:spPr/>
      <dgm:t>
        <a:bodyPr/>
        <a:lstStyle/>
        <a:p>
          <a:endParaRPr lang="fr-FR" sz="1200"/>
        </a:p>
      </dgm:t>
    </dgm:pt>
    <dgm:pt modelId="{307C975A-3426-4B94-A1F6-5A72F00CEAF3}" type="sibTrans" cxnId="{6B536C14-1A28-4676-B4D7-A898D7A7165D}">
      <dgm:prSet/>
      <dgm:spPr/>
      <dgm:t>
        <a:bodyPr/>
        <a:lstStyle/>
        <a:p>
          <a:endParaRPr lang="fr-FR" sz="1200"/>
        </a:p>
      </dgm:t>
    </dgm:pt>
    <dgm:pt modelId="{32F8DB51-DA6A-49F0-8F87-361B8E828AEF}">
      <dgm:prSet phldrT="[Texte]" custT="1"/>
      <dgm:spPr/>
      <dgm:t>
        <a:bodyPr/>
        <a:lstStyle/>
        <a:p>
          <a:r>
            <a:rPr lang="fr-FR" sz="1000" b="1" dirty="0"/>
            <a:t>DEPLOIEMENT</a:t>
          </a:r>
          <a:r>
            <a:rPr lang="fr-FR" sz="1000" dirty="0"/>
            <a:t> Territoire de démocratie sanitaire</a:t>
          </a:r>
        </a:p>
      </dgm:t>
    </dgm:pt>
    <dgm:pt modelId="{61061D71-0704-410C-98FD-2935FCF5303A}" type="parTrans" cxnId="{E6B5EE39-A495-4459-9474-569E452B6CB8}">
      <dgm:prSet/>
      <dgm:spPr/>
      <dgm:t>
        <a:bodyPr/>
        <a:lstStyle/>
        <a:p>
          <a:endParaRPr lang="fr-FR" sz="1200"/>
        </a:p>
      </dgm:t>
    </dgm:pt>
    <dgm:pt modelId="{47336F20-719E-4D75-AF3C-61CA10ECC961}" type="sibTrans" cxnId="{E6B5EE39-A495-4459-9474-569E452B6CB8}">
      <dgm:prSet/>
      <dgm:spPr/>
      <dgm:t>
        <a:bodyPr/>
        <a:lstStyle/>
        <a:p>
          <a:endParaRPr lang="fr-FR" sz="1200"/>
        </a:p>
      </dgm:t>
    </dgm:pt>
    <dgm:pt modelId="{D3478D70-AAC8-4F8C-8B9F-D73423543C6C}">
      <dgm:prSet phldrT="[Texte]" custT="1"/>
      <dgm:spPr/>
      <dgm:t>
        <a:bodyPr/>
        <a:lstStyle/>
        <a:p>
          <a:r>
            <a:rPr lang="fr-FR" sz="1000" b="1" dirty="0"/>
            <a:t>FILE ACTIVE 2024   </a:t>
          </a:r>
        </a:p>
        <a:p>
          <a:r>
            <a:rPr lang="fr-FR" sz="1000" dirty="0"/>
            <a:t>938 personnes</a:t>
          </a:r>
        </a:p>
        <a:p>
          <a:r>
            <a:rPr lang="fr-FR" sz="1000" dirty="0"/>
            <a:t>3628 consultations</a:t>
          </a:r>
        </a:p>
      </dgm:t>
    </dgm:pt>
    <dgm:pt modelId="{BB055BAD-AB2B-4496-ABA5-48D424592DE5}" type="parTrans" cxnId="{92C9EFE9-FD36-46AE-A629-C1147BB45D0F}">
      <dgm:prSet/>
      <dgm:spPr/>
      <dgm:t>
        <a:bodyPr/>
        <a:lstStyle/>
        <a:p>
          <a:endParaRPr lang="fr-FR" sz="1200"/>
        </a:p>
      </dgm:t>
    </dgm:pt>
    <dgm:pt modelId="{22439A52-A182-4D18-A6EB-16508F6C7B1D}" type="sibTrans" cxnId="{92C9EFE9-FD36-46AE-A629-C1147BB45D0F}">
      <dgm:prSet/>
      <dgm:spPr/>
      <dgm:t>
        <a:bodyPr/>
        <a:lstStyle/>
        <a:p>
          <a:endParaRPr lang="fr-FR" sz="1200"/>
        </a:p>
      </dgm:t>
    </dgm:pt>
    <dgm:pt modelId="{B32D7BDB-F45F-474E-B6E9-B00E74E9D7F8}">
      <dgm:prSet phldrT="[Texte]" custT="1"/>
      <dgm:spPr/>
      <dgm:t>
        <a:bodyPr/>
        <a:lstStyle/>
        <a:p>
          <a:r>
            <a:rPr lang="fr-FR" sz="1000" b="1" dirty="0"/>
            <a:t>INTERVENTIONS</a:t>
          </a:r>
          <a:r>
            <a:rPr lang="fr-FR" sz="1000" dirty="0"/>
            <a:t> </a:t>
          </a:r>
          <a:r>
            <a:rPr lang="fr-FR" sz="1050" dirty="0"/>
            <a:t>université, domicile, unités de soins hors psy (SSR, </a:t>
          </a:r>
          <a:r>
            <a:rPr lang="fr-FR" sz="1100" dirty="0"/>
            <a:t>gérontologie…)</a:t>
          </a:r>
          <a:endParaRPr lang="fr-FR" sz="2000" dirty="0"/>
        </a:p>
      </dgm:t>
    </dgm:pt>
    <dgm:pt modelId="{DD1F5C0F-377C-4AC3-8946-7EC2C2E02F56}" type="parTrans" cxnId="{EF095DF1-1BDE-4C9E-9BA7-642F199CD803}">
      <dgm:prSet/>
      <dgm:spPr/>
      <dgm:t>
        <a:bodyPr/>
        <a:lstStyle/>
        <a:p>
          <a:endParaRPr lang="fr-FR" sz="1200"/>
        </a:p>
      </dgm:t>
    </dgm:pt>
    <dgm:pt modelId="{0C8C2E80-ED01-430F-9DF0-64A2B7862EF6}" type="sibTrans" cxnId="{EF095DF1-1BDE-4C9E-9BA7-642F199CD803}">
      <dgm:prSet/>
      <dgm:spPr/>
      <dgm:t>
        <a:bodyPr/>
        <a:lstStyle/>
        <a:p>
          <a:endParaRPr lang="fr-FR" sz="1200"/>
        </a:p>
      </dgm:t>
    </dgm:pt>
    <dgm:pt modelId="{AC174F14-21E0-4E28-BD12-F12485C65D5C}" type="pres">
      <dgm:prSet presAssocID="{4D9C20FA-02F5-4E94-BEC0-6F07DD7575D6}" presName="Name0" presStyleCnt="0">
        <dgm:presLayoutVars>
          <dgm:chMax val="1"/>
          <dgm:dir/>
          <dgm:animLvl val="ctr"/>
          <dgm:resizeHandles val="exact"/>
        </dgm:presLayoutVars>
      </dgm:prSet>
      <dgm:spPr/>
    </dgm:pt>
    <dgm:pt modelId="{DF5F8D9A-B6FA-4165-8E99-B319B95A2225}" type="pres">
      <dgm:prSet presAssocID="{C88ECCF4-97BD-48AE-B7C2-0776C06B29C7}" presName="centerShape" presStyleLbl="node0" presStyleIdx="0" presStyleCnt="1" custScaleX="76282" custScaleY="76282" custLinFactNeighborX="-806" custLinFactNeighborY="503"/>
      <dgm:spPr/>
    </dgm:pt>
    <dgm:pt modelId="{5EAB40EE-EA13-4CC6-9335-5626D3DBCA90}" type="pres">
      <dgm:prSet presAssocID="{E90EBB64-D93C-46BF-8D93-A8F95D6FF958}" presName="node" presStyleLbl="node1" presStyleIdx="0" presStyleCnt="4" custScaleX="152564" custScaleY="152564">
        <dgm:presLayoutVars>
          <dgm:bulletEnabled val="1"/>
        </dgm:presLayoutVars>
      </dgm:prSet>
      <dgm:spPr/>
    </dgm:pt>
    <dgm:pt modelId="{7A75DEC9-5E46-4205-B6C5-117764B51A94}" type="pres">
      <dgm:prSet presAssocID="{E90EBB64-D93C-46BF-8D93-A8F95D6FF958}" presName="dummy" presStyleCnt="0"/>
      <dgm:spPr/>
    </dgm:pt>
    <dgm:pt modelId="{04FBAA6C-912B-4EBD-8E3A-3B713D4E87AB}" type="pres">
      <dgm:prSet presAssocID="{307C975A-3426-4B94-A1F6-5A72F00CEAF3}" presName="sibTrans" presStyleLbl="sibTrans2D1" presStyleIdx="0" presStyleCnt="4"/>
      <dgm:spPr/>
    </dgm:pt>
    <dgm:pt modelId="{EAE153FA-80CA-46BB-A5F1-4755E3DB6233}" type="pres">
      <dgm:prSet presAssocID="{32F8DB51-DA6A-49F0-8F87-361B8E828AEF}" presName="node" presStyleLbl="node1" presStyleIdx="1" presStyleCnt="4" custScaleX="152564" custScaleY="141666" custRadScaleRad="99456" custRadScaleInc="3029">
        <dgm:presLayoutVars>
          <dgm:bulletEnabled val="1"/>
        </dgm:presLayoutVars>
      </dgm:prSet>
      <dgm:spPr/>
    </dgm:pt>
    <dgm:pt modelId="{22A4EE76-2A95-4668-8FE6-67DEEBDDDF71}" type="pres">
      <dgm:prSet presAssocID="{32F8DB51-DA6A-49F0-8F87-361B8E828AEF}" presName="dummy" presStyleCnt="0"/>
      <dgm:spPr/>
    </dgm:pt>
    <dgm:pt modelId="{2371D6A6-9807-4906-8EC9-6036B3EB6AC1}" type="pres">
      <dgm:prSet presAssocID="{47336F20-719E-4D75-AF3C-61CA10ECC961}" presName="sibTrans" presStyleLbl="sibTrans2D1" presStyleIdx="1" presStyleCnt="4"/>
      <dgm:spPr/>
    </dgm:pt>
    <dgm:pt modelId="{FDB34AF9-0D9F-4E4F-B204-B2C15401D5F1}" type="pres">
      <dgm:prSet presAssocID="{D3478D70-AAC8-4F8C-8B9F-D73423543C6C}" presName="node" presStyleLbl="node1" presStyleIdx="2" presStyleCnt="4" custScaleX="152564" custScaleY="152564" custRadScaleRad="100081" custRadScaleInc="1149">
        <dgm:presLayoutVars>
          <dgm:bulletEnabled val="1"/>
        </dgm:presLayoutVars>
      </dgm:prSet>
      <dgm:spPr/>
    </dgm:pt>
    <dgm:pt modelId="{2A367805-24AC-48EC-A459-BDDE827E148C}" type="pres">
      <dgm:prSet presAssocID="{D3478D70-AAC8-4F8C-8B9F-D73423543C6C}" presName="dummy" presStyleCnt="0"/>
      <dgm:spPr/>
    </dgm:pt>
    <dgm:pt modelId="{9A00D0D3-64DB-4A2B-8E3F-6B7AC9A5BAAC}" type="pres">
      <dgm:prSet presAssocID="{22439A52-A182-4D18-A6EB-16508F6C7B1D}" presName="sibTrans" presStyleLbl="sibTrans2D1" presStyleIdx="2" presStyleCnt="4"/>
      <dgm:spPr/>
    </dgm:pt>
    <dgm:pt modelId="{6AD13ECC-FA53-4886-AEBF-62DCA1814B0B}" type="pres">
      <dgm:prSet presAssocID="{B32D7BDB-F45F-474E-B6E9-B00E74E9D7F8}" presName="node" presStyleLbl="node1" presStyleIdx="3" presStyleCnt="4" custScaleX="152564" custScaleY="152564" custRadScaleRad="100577" custRadScaleInc="-2778">
        <dgm:presLayoutVars>
          <dgm:bulletEnabled val="1"/>
        </dgm:presLayoutVars>
      </dgm:prSet>
      <dgm:spPr/>
    </dgm:pt>
    <dgm:pt modelId="{5E8F4B6C-E890-4267-844C-068C55D69223}" type="pres">
      <dgm:prSet presAssocID="{B32D7BDB-F45F-474E-B6E9-B00E74E9D7F8}" presName="dummy" presStyleCnt="0"/>
      <dgm:spPr/>
    </dgm:pt>
    <dgm:pt modelId="{EA4CBD05-DB5F-4011-9FF3-E7B8BDB185CC}" type="pres">
      <dgm:prSet presAssocID="{0C8C2E80-ED01-430F-9DF0-64A2B7862EF6}" presName="sibTrans" presStyleLbl="sibTrans2D1" presStyleIdx="3" presStyleCnt="4"/>
      <dgm:spPr/>
    </dgm:pt>
  </dgm:ptLst>
  <dgm:cxnLst>
    <dgm:cxn modelId="{6B536C14-1A28-4676-B4D7-A898D7A7165D}" srcId="{C88ECCF4-97BD-48AE-B7C2-0776C06B29C7}" destId="{E90EBB64-D93C-46BF-8D93-A8F95D6FF958}" srcOrd="0" destOrd="0" parTransId="{8AF10D73-1BE1-43DD-8DC1-222A1979A45D}" sibTransId="{307C975A-3426-4B94-A1F6-5A72F00CEAF3}"/>
    <dgm:cxn modelId="{E6B5EE39-A495-4459-9474-569E452B6CB8}" srcId="{C88ECCF4-97BD-48AE-B7C2-0776C06B29C7}" destId="{32F8DB51-DA6A-49F0-8F87-361B8E828AEF}" srcOrd="1" destOrd="0" parTransId="{61061D71-0704-410C-98FD-2935FCF5303A}" sibTransId="{47336F20-719E-4D75-AF3C-61CA10ECC961}"/>
    <dgm:cxn modelId="{39538D60-619F-40D6-B400-D4D81A0F8BA7}" type="presOf" srcId="{0C8C2E80-ED01-430F-9DF0-64A2B7862EF6}" destId="{EA4CBD05-DB5F-4011-9FF3-E7B8BDB185CC}" srcOrd="0" destOrd="0" presId="urn:microsoft.com/office/officeart/2005/8/layout/radial6"/>
    <dgm:cxn modelId="{2759AB46-1549-422E-9E93-A65CB58C22BD}" type="presOf" srcId="{C88ECCF4-97BD-48AE-B7C2-0776C06B29C7}" destId="{DF5F8D9A-B6FA-4165-8E99-B319B95A2225}" srcOrd="0" destOrd="0" presId="urn:microsoft.com/office/officeart/2005/8/layout/radial6"/>
    <dgm:cxn modelId="{A5EC2672-A2F4-4A0F-AA4F-81FEFBE77C22}" type="presOf" srcId="{32F8DB51-DA6A-49F0-8F87-361B8E828AEF}" destId="{EAE153FA-80CA-46BB-A5F1-4755E3DB6233}" srcOrd="0" destOrd="0" presId="urn:microsoft.com/office/officeart/2005/8/layout/radial6"/>
    <dgm:cxn modelId="{DEFDAE90-A742-474B-88BB-58908432CB85}" type="presOf" srcId="{D3478D70-AAC8-4F8C-8B9F-D73423543C6C}" destId="{FDB34AF9-0D9F-4E4F-B204-B2C15401D5F1}" srcOrd="0" destOrd="0" presId="urn:microsoft.com/office/officeart/2005/8/layout/radial6"/>
    <dgm:cxn modelId="{31E5D799-94F0-4B5E-AEF4-C905370F6265}" type="presOf" srcId="{22439A52-A182-4D18-A6EB-16508F6C7B1D}" destId="{9A00D0D3-64DB-4A2B-8E3F-6B7AC9A5BAAC}" srcOrd="0" destOrd="0" presId="urn:microsoft.com/office/officeart/2005/8/layout/radial6"/>
    <dgm:cxn modelId="{E673F8AC-671D-438C-97E0-948D49CED231}" type="presOf" srcId="{B32D7BDB-F45F-474E-B6E9-B00E74E9D7F8}" destId="{6AD13ECC-FA53-4886-AEBF-62DCA1814B0B}" srcOrd="0" destOrd="0" presId="urn:microsoft.com/office/officeart/2005/8/layout/radial6"/>
    <dgm:cxn modelId="{7034E1C2-275F-4FAC-B50F-41524963CFEF}" type="presOf" srcId="{307C975A-3426-4B94-A1F6-5A72F00CEAF3}" destId="{04FBAA6C-912B-4EBD-8E3A-3B713D4E87AB}" srcOrd="0" destOrd="0" presId="urn:microsoft.com/office/officeart/2005/8/layout/radial6"/>
    <dgm:cxn modelId="{590CB2D6-877A-467B-AF3D-2EE45B379076}" type="presOf" srcId="{4D9C20FA-02F5-4E94-BEC0-6F07DD7575D6}" destId="{AC174F14-21E0-4E28-BD12-F12485C65D5C}" srcOrd="0" destOrd="0" presId="urn:microsoft.com/office/officeart/2005/8/layout/radial6"/>
    <dgm:cxn modelId="{4396F5D9-A3C3-4A67-9D39-D2A75D49B4A4}" type="presOf" srcId="{E90EBB64-D93C-46BF-8D93-A8F95D6FF958}" destId="{5EAB40EE-EA13-4CC6-9335-5626D3DBCA90}" srcOrd="0" destOrd="0" presId="urn:microsoft.com/office/officeart/2005/8/layout/radial6"/>
    <dgm:cxn modelId="{B0625BDE-8314-447E-8825-355F657A0E1C}" type="presOf" srcId="{47336F20-719E-4D75-AF3C-61CA10ECC961}" destId="{2371D6A6-9807-4906-8EC9-6036B3EB6AC1}" srcOrd="0" destOrd="0" presId="urn:microsoft.com/office/officeart/2005/8/layout/radial6"/>
    <dgm:cxn modelId="{92C9EFE9-FD36-46AE-A629-C1147BB45D0F}" srcId="{C88ECCF4-97BD-48AE-B7C2-0776C06B29C7}" destId="{D3478D70-AAC8-4F8C-8B9F-D73423543C6C}" srcOrd="2" destOrd="0" parTransId="{BB055BAD-AB2B-4496-ABA5-48D424592DE5}" sibTransId="{22439A52-A182-4D18-A6EB-16508F6C7B1D}"/>
    <dgm:cxn modelId="{EF095DF1-1BDE-4C9E-9BA7-642F199CD803}" srcId="{C88ECCF4-97BD-48AE-B7C2-0776C06B29C7}" destId="{B32D7BDB-F45F-474E-B6E9-B00E74E9D7F8}" srcOrd="3" destOrd="0" parTransId="{DD1F5C0F-377C-4AC3-8946-7EC2C2E02F56}" sibTransId="{0C8C2E80-ED01-430F-9DF0-64A2B7862EF6}"/>
    <dgm:cxn modelId="{14E8FDF2-D370-4924-A9AD-91C66DBDD329}" srcId="{4D9C20FA-02F5-4E94-BEC0-6F07DD7575D6}" destId="{C88ECCF4-97BD-48AE-B7C2-0776C06B29C7}" srcOrd="0" destOrd="0" parTransId="{CDCC3C03-634F-4620-A994-F0311BC37B58}" sibTransId="{EB01468E-24B9-406C-B67B-BE031FDBB934}"/>
    <dgm:cxn modelId="{10A2CECD-FEEF-405F-A1D1-4D3D91579252}" type="presParOf" srcId="{AC174F14-21E0-4E28-BD12-F12485C65D5C}" destId="{DF5F8D9A-B6FA-4165-8E99-B319B95A2225}" srcOrd="0" destOrd="0" presId="urn:microsoft.com/office/officeart/2005/8/layout/radial6"/>
    <dgm:cxn modelId="{185CDB99-FF44-4688-B1D8-0EAFE3198490}" type="presParOf" srcId="{AC174F14-21E0-4E28-BD12-F12485C65D5C}" destId="{5EAB40EE-EA13-4CC6-9335-5626D3DBCA90}" srcOrd="1" destOrd="0" presId="urn:microsoft.com/office/officeart/2005/8/layout/radial6"/>
    <dgm:cxn modelId="{238C5A43-07D3-491B-9C8C-F819DBB65F3F}" type="presParOf" srcId="{AC174F14-21E0-4E28-BD12-F12485C65D5C}" destId="{7A75DEC9-5E46-4205-B6C5-117764B51A94}" srcOrd="2" destOrd="0" presId="urn:microsoft.com/office/officeart/2005/8/layout/radial6"/>
    <dgm:cxn modelId="{A1D070AF-69C4-4ED1-80B4-4DAF50199E4F}" type="presParOf" srcId="{AC174F14-21E0-4E28-BD12-F12485C65D5C}" destId="{04FBAA6C-912B-4EBD-8E3A-3B713D4E87AB}" srcOrd="3" destOrd="0" presId="urn:microsoft.com/office/officeart/2005/8/layout/radial6"/>
    <dgm:cxn modelId="{DBF244A2-8FF5-4FFF-B1E3-BBA3EAE44B33}" type="presParOf" srcId="{AC174F14-21E0-4E28-BD12-F12485C65D5C}" destId="{EAE153FA-80CA-46BB-A5F1-4755E3DB6233}" srcOrd="4" destOrd="0" presId="urn:microsoft.com/office/officeart/2005/8/layout/radial6"/>
    <dgm:cxn modelId="{E5056EAC-5F67-444C-9CD5-678B9FC974DE}" type="presParOf" srcId="{AC174F14-21E0-4E28-BD12-F12485C65D5C}" destId="{22A4EE76-2A95-4668-8FE6-67DEEBDDDF71}" srcOrd="5" destOrd="0" presId="urn:microsoft.com/office/officeart/2005/8/layout/radial6"/>
    <dgm:cxn modelId="{7022A0F1-8334-463C-8826-BDA44B7F4BFB}" type="presParOf" srcId="{AC174F14-21E0-4E28-BD12-F12485C65D5C}" destId="{2371D6A6-9807-4906-8EC9-6036B3EB6AC1}" srcOrd="6" destOrd="0" presId="urn:microsoft.com/office/officeart/2005/8/layout/radial6"/>
    <dgm:cxn modelId="{281DFDAC-44F3-46BD-AC2D-8A212EC35DFD}" type="presParOf" srcId="{AC174F14-21E0-4E28-BD12-F12485C65D5C}" destId="{FDB34AF9-0D9F-4E4F-B204-B2C15401D5F1}" srcOrd="7" destOrd="0" presId="urn:microsoft.com/office/officeart/2005/8/layout/radial6"/>
    <dgm:cxn modelId="{1B3D6B90-3EE5-465A-822C-101313D3C8E6}" type="presParOf" srcId="{AC174F14-21E0-4E28-BD12-F12485C65D5C}" destId="{2A367805-24AC-48EC-A459-BDDE827E148C}" srcOrd="8" destOrd="0" presId="urn:microsoft.com/office/officeart/2005/8/layout/radial6"/>
    <dgm:cxn modelId="{4343E44D-B266-44E0-A561-6D3A79F975D6}" type="presParOf" srcId="{AC174F14-21E0-4E28-BD12-F12485C65D5C}" destId="{9A00D0D3-64DB-4A2B-8E3F-6B7AC9A5BAAC}" srcOrd="9" destOrd="0" presId="urn:microsoft.com/office/officeart/2005/8/layout/radial6"/>
    <dgm:cxn modelId="{4E77EB0D-91CB-4BCF-A434-C52E120A2C29}" type="presParOf" srcId="{AC174F14-21E0-4E28-BD12-F12485C65D5C}" destId="{6AD13ECC-FA53-4886-AEBF-62DCA1814B0B}" srcOrd="10" destOrd="0" presId="urn:microsoft.com/office/officeart/2005/8/layout/radial6"/>
    <dgm:cxn modelId="{21EB2947-42C0-4584-9422-8C8C0180EAC0}" type="presParOf" srcId="{AC174F14-21E0-4E28-BD12-F12485C65D5C}" destId="{5E8F4B6C-E890-4267-844C-068C55D69223}" srcOrd="11" destOrd="0" presId="urn:microsoft.com/office/officeart/2005/8/layout/radial6"/>
    <dgm:cxn modelId="{02869176-9F55-4F4D-8130-0C0EB39980D9}" type="presParOf" srcId="{AC174F14-21E0-4E28-BD12-F12485C65D5C}" destId="{EA4CBD05-DB5F-4011-9FF3-E7B8BDB185CC}" srcOrd="12"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CBD05-DB5F-4011-9FF3-E7B8BDB185CC}">
      <dsp:nvSpPr>
        <dsp:cNvPr id="0" name=""/>
        <dsp:cNvSpPr/>
      </dsp:nvSpPr>
      <dsp:spPr>
        <a:xfrm>
          <a:off x="1460060" y="434713"/>
          <a:ext cx="2898106" cy="2898106"/>
        </a:xfrm>
        <a:prstGeom prst="blockArc">
          <a:avLst>
            <a:gd name="adj1" fmla="val 10749650"/>
            <a:gd name="adj2" fmla="val 16219839"/>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00D0D3-64DB-4A2B-8E3F-6B7AC9A5BAAC}">
      <dsp:nvSpPr>
        <dsp:cNvPr id="0" name=""/>
        <dsp:cNvSpPr/>
      </dsp:nvSpPr>
      <dsp:spPr>
        <a:xfrm>
          <a:off x="1460060" y="434736"/>
          <a:ext cx="2898106" cy="2898106"/>
        </a:xfrm>
        <a:prstGeom prst="blockArc">
          <a:avLst>
            <a:gd name="adj1" fmla="val 5400861"/>
            <a:gd name="adj2" fmla="val 10749708"/>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71D6A6-9807-4906-8EC9-6036B3EB6AC1}">
      <dsp:nvSpPr>
        <dsp:cNvPr id="0" name=""/>
        <dsp:cNvSpPr/>
      </dsp:nvSpPr>
      <dsp:spPr>
        <a:xfrm>
          <a:off x="1460527" y="434736"/>
          <a:ext cx="2898106" cy="2898106"/>
        </a:xfrm>
        <a:prstGeom prst="blockArc">
          <a:avLst>
            <a:gd name="adj1" fmla="val 54225"/>
            <a:gd name="adj2" fmla="val 5401995"/>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FBAA6C-912B-4EBD-8E3A-3B713D4E87AB}">
      <dsp:nvSpPr>
        <dsp:cNvPr id="0" name=""/>
        <dsp:cNvSpPr/>
      </dsp:nvSpPr>
      <dsp:spPr>
        <a:xfrm>
          <a:off x="1460528" y="434715"/>
          <a:ext cx="2898106" cy="2898106"/>
        </a:xfrm>
        <a:prstGeom prst="blockArc">
          <a:avLst>
            <a:gd name="adj1" fmla="val 16218703"/>
            <a:gd name="adj2" fmla="val 54276"/>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5F8D9A-B6FA-4165-8E99-B319B95A2225}">
      <dsp:nvSpPr>
        <dsp:cNvPr id="0" name=""/>
        <dsp:cNvSpPr/>
      </dsp:nvSpPr>
      <dsp:spPr>
        <a:xfrm>
          <a:off x="2385392" y="1388956"/>
          <a:ext cx="1018146" cy="101814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t>EMIC</a:t>
          </a:r>
        </a:p>
      </dsp:txBody>
      <dsp:txXfrm>
        <a:off x="2534496" y="1538060"/>
        <a:ext cx="719938" cy="719938"/>
      </dsp:txXfrm>
    </dsp:sp>
    <dsp:sp modelId="{5EAB40EE-EA13-4CC6-9335-5626D3DBCA90}">
      <dsp:nvSpPr>
        <dsp:cNvPr id="0" name=""/>
        <dsp:cNvSpPr/>
      </dsp:nvSpPr>
      <dsp:spPr>
        <a:xfrm>
          <a:off x="2204579" y="-244330"/>
          <a:ext cx="1425404" cy="142540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100000"/>
            </a:lnSpc>
            <a:spcBef>
              <a:spcPct val="0"/>
            </a:spcBef>
            <a:spcAft>
              <a:spcPts val="0"/>
            </a:spcAft>
            <a:buNone/>
          </a:pPr>
          <a:r>
            <a:rPr lang="fr-FR" sz="1000" b="1" kern="1200" dirty="0"/>
            <a:t>EFFECTIFS</a:t>
          </a:r>
          <a:r>
            <a:rPr lang="fr-FR" sz="1000" b="0" kern="1200" dirty="0"/>
            <a:t>:</a:t>
          </a:r>
        </a:p>
        <a:p>
          <a:pPr marL="0" lvl="0" indent="0" algn="l" defTabSz="444500">
            <a:lnSpc>
              <a:spcPct val="100000"/>
            </a:lnSpc>
            <a:spcBef>
              <a:spcPct val="0"/>
            </a:spcBef>
            <a:spcAft>
              <a:spcPts val="0"/>
            </a:spcAft>
            <a:buNone/>
          </a:pPr>
          <a:r>
            <a:rPr lang="fr-FR" sz="1000" kern="1200" dirty="0"/>
            <a:t> 8 IDE </a:t>
          </a:r>
        </a:p>
        <a:p>
          <a:pPr marL="0" lvl="0" indent="0" algn="l" defTabSz="444500">
            <a:lnSpc>
              <a:spcPct val="100000"/>
            </a:lnSpc>
            <a:spcBef>
              <a:spcPct val="0"/>
            </a:spcBef>
            <a:spcAft>
              <a:spcPts val="0"/>
            </a:spcAft>
            <a:buNone/>
          </a:pPr>
          <a:r>
            <a:rPr lang="fr-FR" sz="1000" kern="1200" dirty="0"/>
            <a:t>1 agent de régulation </a:t>
          </a:r>
        </a:p>
        <a:p>
          <a:pPr marL="0" lvl="0" indent="0" algn="l" defTabSz="444500">
            <a:lnSpc>
              <a:spcPct val="100000"/>
            </a:lnSpc>
            <a:spcBef>
              <a:spcPct val="0"/>
            </a:spcBef>
            <a:spcAft>
              <a:spcPts val="0"/>
            </a:spcAft>
            <a:buNone/>
          </a:pPr>
          <a:r>
            <a:rPr lang="fr-FR" sz="1000" kern="1200" dirty="0"/>
            <a:t>1 cadre de santé</a:t>
          </a:r>
        </a:p>
        <a:p>
          <a:pPr marL="0" lvl="0" indent="0" algn="l" defTabSz="444500">
            <a:lnSpc>
              <a:spcPct val="100000"/>
            </a:lnSpc>
            <a:spcBef>
              <a:spcPct val="0"/>
            </a:spcBef>
            <a:spcAft>
              <a:spcPts val="0"/>
            </a:spcAft>
            <a:buNone/>
          </a:pPr>
          <a:r>
            <a:rPr lang="fr-FR" sz="1000" kern="1200" dirty="0"/>
            <a:t> 3 médecins</a:t>
          </a:r>
        </a:p>
        <a:p>
          <a:pPr marL="0" lvl="0" indent="0" algn="l" defTabSz="444500">
            <a:lnSpc>
              <a:spcPct val="100000"/>
            </a:lnSpc>
            <a:spcBef>
              <a:spcPct val="0"/>
            </a:spcBef>
            <a:spcAft>
              <a:spcPts val="0"/>
            </a:spcAft>
            <a:buNone/>
          </a:pPr>
          <a:r>
            <a:rPr lang="fr-FR" sz="1000" kern="1200" dirty="0"/>
            <a:t> 2 psychologues</a:t>
          </a:r>
        </a:p>
      </dsp:txBody>
      <dsp:txXfrm>
        <a:off x="2413325" y="-35584"/>
        <a:ext cx="1007912" cy="1007912"/>
      </dsp:txXfrm>
    </dsp:sp>
    <dsp:sp modelId="{EAE153FA-80CA-46BB-A5F1-4755E3DB6233}">
      <dsp:nvSpPr>
        <dsp:cNvPr id="0" name=""/>
        <dsp:cNvSpPr/>
      </dsp:nvSpPr>
      <dsp:spPr>
        <a:xfrm>
          <a:off x="3612121" y="1244322"/>
          <a:ext cx="1425404" cy="132358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t>DEPLOIEMENT</a:t>
          </a:r>
          <a:r>
            <a:rPr lang="fr-FR" sz="1000" kern="1200" dirty="0"/>
            <a:t> Territoire de démocratie sanitaire</a:t>
          </a:r>
        </a:p>
      </dsp:txBody>
      <dsp:txXfrm>
        <a:off x="3820867" y="1438156"/>
        <a:ext cx="1007912" cy="935916"/>
      </dsp:txXfrm>
    </dsp:sp>
    <dsp:sp modelId="{FDB34AF9-0D9F-4E4F-B204-B2C15401D5F1}">
      <dsp:nvSpPr>
        <dsp:cNvPr id="0" name=""/>
        <dsp:cNvSpPr/>
      </dsp:nvSpPr>
      <dsp:spPr>
        <a:xfrm>
          <a:off x="2196057" y="2586506"/>
          <a:ext cx="1425404" cy="142540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t>FILE ACTIVE 2024   </a:t>
          </a:r>
        </a:p>
        <a:p>
          <a:pPr marL="0" lvl="0" indent="0" algn="ctr" defTabSz="444500">
            <a:lnSpc>
              <a:spcPct val="90000"/>
            </a:lnSpc>
            <a:spcBef>
              <a:spcPct val="0"/>
            </a:spcBef>
            <a:spcAft>
              <a:spcPct val="35000"/>
            </a:spcAft>
            <a:buNone/>
          </a:pPr>
          <a:r>
            <a:rPr lang="fr-FR" sz="1000" kern="1200" dirty="0"/>
            <a:t>938 personnes</a:t>
          </a:r>
        </a:p>
        <a:p>
          <a:pPr marL="0" lvl="0" indent="0" algn="ctr" defTabSz="444500">
            <a:lnSpc>
              <a:spcPct val="90000"/>
            </a:lnSpc>
            <a:spcBef>
              <a:spcPct val="0"/>
            </a:spcBef>
            <a:spcAft>
              <a:spcPct val="35000"/>
            </a:spcAft>
            <a:buNone/>
          </a:pPr>
          <a:r>
            <a:rPr lang="fr-FR" sz="1000" kern="1200" dirty="0"/>
            <a:t>3628 consultations</a:t>
          </a:r>
        </a:p>
      </dsp:txBody>
      <dsp:txXfrm>
        <a:off x="2404803" y="2795252"/>
        <a:ext cx="1007912" cy="1007912"/>
      </dsp:txXfrm>
    </dsp:sp>
    <dsp:sp modelId="{6AD13ECC-FA53-4886-AEBF-62DCA1814B0B}">
      <dsp:nvSpPr>
        <dsp:cNvPr id="0" name=""/>
        <dsp:cNvSpPr/>
      </dsp:nvSpPr>
      <dsp:spPr>
        <a:xfrm>
          <a:off x="781144" y="1191793"/>
          <a:ext cx="1425404" cy="142540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t>INTERVENTIONS</a:t>
          </a:r>
          <a:r>
            <a:rPr lang="fr-FR" sz="1000" kern="1200" dirty="0"/>
            <a:t> </a:t>
          </a:r>
          <a:r>
            <a:rPr lang="fr-FR" sz="1050" kern="1200" dirty="0"/>
            <a:t>université, domicile, unités de soins hors psy (SSR, </a:t>
          </a:r>
          <a:r>
            <a:rPr lang="fr-FR" sz="1100" kern="1200" dirty="0"/>
            <a:t>gérontologie…)</a:t>
          </a:r>
          <a:endParaRPr lang="fr-FR" sz="2000" kern="1200" dirty="0"/>
        </a:p>
      </dsp:txBody>
      <dsp:txXfrm>
        <a:off x="989890" y="1400539"/>
        <a:ext cx="1007912" cy="100791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F832A-553A-4DBE-AFC0-AACE3A01E98E}" type="datetimeFigureOut">
              <a:rPr lang="fr-FR" smtClean="0"/>
              <a:t>13/05/2025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9788A9-3091-42CB-921C-D5C1BC86DCD9}" type="slidenum">
              <a:rPr lang="fr-FR" smtClean="0"/>
              <a:t>‹N°›</a:t>
            </a:fld>
            <a:endParaRPr lang="fr-FR"/>
          </a:p>
        </p:txBody>
      </p:sp>
    </p:spTree>
    <p:extLst>
      <p:ext uri="{BB962C8B-B14F-4D97-AF65-F5344CB8AC3E}">
        <p14:creationId xmlns:p14="http://schemas.microsoft.com/office/powerpoint/2010/main" val="573997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09788A9-3091-42CB-921C-D5C1BC86DCD9}" type="slidenum">
              <a:rPr lang="fr-FR" smtClean="0"/>
              <a:t>1</a:t>
            </a:fld>
            <a:endParaRPr lang="fr-FR"/>
          </a:p>
        </p:txBody>
      </p:sp>
    </p:spTree>
    <p:extLst>
      <p:ext uri="{BB962C8B-B14F-4D97-AF65-F5344CB8AC3E}">
        <p14:creationId xmlns:p14="http://schemas.microsoft.com/office/powerpoint/2010/main" val="1056167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65E85A6-F4F8-464F-91A9-F03B54CA6DE1}" type="slidenum">
              <a:rPr lang="fr-FR" smtClean="0"/>
              <a:t>10</a:t>
            </a:fld>
            <a:endParaRPr lang="fr-FR"/>
          </a:p>
        </p:txBody>
      </p:sp>
    </p:spTree>
    <p:extLst>
      <p:ext uri="{BB962C8B-B14F-4D97-AF65-F5344CB8AC3E}">
        <p14:creationId xmlns:p14="http://schemas.microsoft.com/office/powerpoint/2010/main" val="659827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65E85A6-F4F8-464F-91A9-F03B54CA6DE1}" type="slidenum">
              <a:rPr lang="fr-FR" smtClean="0"/>
              <a:t>12</a:t>
            </a:fld>
            <a:endParaRPr lang="fr-FR"/>
          </a:p>
        </p:txBody>
      </p:sp>
    </p:spTree>
    <p:extLst>
      <p:ext uri="{BB962C8B-B14F-4D97-AF65-F5344CB8AC3E}">
        <p14:creationId xmlns:p14="http://schemas.microsoft.com/office/powerpoint/2010/main" val="2780692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9768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6543CC53-598F-4B59-90DE-CCF2D5AB46D1}" type="slidenum">
              <a:rPr lang="fr-FR" smtClean="0"/>
              <a:t>55</a:t>
            </a:fld>
            <a:endParaRPr lang="fr-FR"/>
          </a:p>
        </p:txBody>
      </p:sp>
    </p:spTree>
    <p:extLst>
      <p:ext uri="{BB962C8B-B14F-4D97-AF65-F5344CB8AC3E}">
        <p14:creationId xmlns:p14="http://schemas.microsoft.com/office/powerpoint/2010/main" val="3565457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Faire pa</a:t>
            </a:r>
            <a:r>
              <a:rPr lang="fr-FR" baseline="0" dirty="0"/>
              <a:t>r catégories d’actions : CPS / Promotion / Mal être au travail et parentalité sur 2 territoires</a:t>
            </a:r>
            <a:endParaRPr lang="fr-FR" dirty="0"/>
          </a:p>
        </p:txBody>
      </p:sp>
      <p:sp>
        <p:nvSpPr>
          <p:cNvPr id="4" name="Espace réservé du numéro de diapositive 3"/>
          <p:cNvSpPr>
            <a:spLocks noGrp="1"/>
          </p:cNvSpPr>
          <p:nvPr>
            <p:ph type="sldNum" sz="quarter" idx="10"/>
          </p:nvPr>
        </p:nvSpPr>
        <p:spPr/>
        <p:txBody>
          <a:bodyPr/>
          <a:lstStyle/>
          <a:p>
            <a:fld id="{6543CC53-598F-4B59-90DE-CCF2D5AB46D1}" type="slidenum">
              <a:rPr lang="fr-FR" smtClean="0"/>
              <a:t>57</a:t>
            </a:fld>
            <a:endParaRPr lang="fr-FR"/>
          </a:p>
        </p:txBody>
      </p:sp>
    </p:spTree>
    <p:extLst>
      <p:ext uri="{BB962C8B-B14F-4D97-AF65-F5344CB8AC3E}">
        <p14:creationId xmlns:p14="http://schemas.microsoft.com/office/powerpoint/2010/main" val="3605285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FD75AF9-E009-6544-8D23-CB7016DA9E9A}" type="slidenum">
              <a:rPr lang="fr-FR" smtClean="0"/>
              <a:t>58</a:t>
            </a:fld>
            <a:endParaRPr lang="fr-FR"/>
          </a:p>
        </p:txBody>
      </p:sp>
    </p:spTree>
    <p:extLst>
      <p:ext uri="{BB962C8B-B14F-4D97-AF65-F5344CB8AC3E}">
        <p14:creationId xmlns:p14="http://schemas.microsoft.com/office/powerpoint/2010/main" val="840500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45267" t="22088" r="36751"/>
          <a:stretch/>
        </p:blipFill>
        <p:spPr>
          <a:xfrm>
            <a:off x="10254557" y="1514764"/>
            <a:ext cx="1937443" cy="5343236"/>
          </a:xfrm>
          <a:prstGeom prst="rect">
            <a:avLst/>
          </a:prstGeom>
        </p:spPr>
      </p:pic>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20795" y="299633"/>
            <a:ext cx="1798320" cy="1036320"/>
          </a:xfrm>
          <a:prstGeom prst="rect">
            <a:avLst/>
          </a:prstGeom>
        </p:spPr>
      </p:pic>
      <p:pic>
        <p:nvPicPr>
          <p:cNvPr id="15" name="Imag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236" y="176349"/>
            <a:ext cx="1415964" cy="1282888"/>
          </a:xfrm>
          <a:prstGeom prst="rect">
            <a:avLst/>
          </a:prstGeom>
        </p:spPr>
      </p:pic>
      <p:pic>
        <p:nvPicPr>
          <p:cNvPr id="2" name="Imag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01200" y="3720974"/>
            <a:ext cx="4928537" cy="3137026"/>
          </a:xfrm>
          <a:prstGeom prst="rect">
            <a:avLst/>
          </a:prstGeom>
        </p:spPr>
      </p:pic>
      <p:sp>
        <p:nvSpPr>
          <p:cNvPr id="3" name="Rectangle 2"/>
          <p:cNvSpPr/>
          <p:nvPr userDrawn="1"/>
        </p:nvSpPr>
        <p:spPr>
          <a:xfrm>
            <a:off x="903249" y="2259847"/>
            <a:ext cx="10917044" cy="914481"/>
          </a:xfrm>
          <a:prstGeom prst="rect">
            <a:avLst/>
          </a:prstGeom>
        </p:spPr>
        <p:txBody>
          <a:bodyPr wrap="square">
            <a:spAutoFit/>
          </a:bodyPr>
          <a:lstStyle/>
          <a:p>
            <a:pPr algn="ctr">
              <a:lnSpc>
                <a:spcPct val="115000"/>
              </a:lnSpc>
              <a:spcAft>
                <a:spcPts val="0"/>
              </a:spcAft>
            </a:pPr>
            <a:r>
              <a:rPr lang="fr-FR" sz="2400" b="1" dirty="0">
                <a:solidFill>
                  <a:srgbClr val="3B5FA9"/>
                </a:solidFill>
                <a:effectLst/>
                <a:latin typeface="Arial" panose="020B0604020202020204" pitchFamily="34" charset="0"/>
                <a:ea typeface="Calibri" panose="020F0502020204030204" pitchFamily="34" charset="0"/>
                <a:cs typeface="Times New Roman" panose="02020603050405020304" pitchFamily="18" charset="0"/>
              </a:rPr>
              <a:t>Colloque régional projets territoriaux</a:t>
            </a:r>
            <a:br>
              <a:rPr lang="fr-FR" sz="2400" b="1" dirty="0">
                <a:solidFill>
                  <a:srgbClr val="3B5FA9"/>
                </a:solidFill>
                <a:effectLst/>
                <a:latin typeface="Arial" panose="020B0604020202020204" pitchFamily="34" charset="0"/>
                <a:ea typeface="Calibri" panose="020F0502020204030204" pitchFamily="34" charset="0"/>
                <a:cs typeface="Times New Roman" panose="02020603050405020304" pitchFamily="18" charset="0"/>
              </a:rPr>
            </a:br>
            <a:r>
              <a:rPr lang="fr-FR" sz="2400" b="1" dirty="0">
                <a:solidFill>
                  <a:srgbClr val="3B5FA9"/>
                </a:solidFill>
                <a:effectLst/>
                <a:latin typeface="Arial" panose="020B0604020202020204" pitchFamily="34" charset="0"/>
                <a:ea typeface="Calibri" panose="020F0502020204030204" pitchFamily="34" charset="0"/>
                <a:cs typeface="Times New Roman" panose="02020603050405020304" pitchFamily="18" charset="0"/>
              </a:rPr>
              <a:t>de santé mentale de Normandie (PTSM)</a:t>
            </a:r>
            <a:endParaRPr lang="fr-FR" sz="2400" dirty="0">
              <a:solidFill>
                <a:srgbClr val="3B5FA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442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6"/>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1" name="Google Shape;11;p16"/>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216853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0795" y="299633"/>
            <a:ext cx="1798320" cy="1036320"/>
          </a:xfrm>
          <a:prstGeom prst="rect">
            <a:avLst/>
          </a:prstGeom>
        </p:spPr>
      </p:pic>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236" y="176349"/>
            <a:ext cx="1415964" cy="1282888"/>
          </a:xfrm>
          <a:prstGeom prst="rect">
            <a:avLst/>
          </a:prstGeom>
        </p:spPr>
      </p:pic>
      <p:pic>
        <p:nvPicPr>
          <p:cNvPr id="7" name="Image 6"/>
          <p:cNvPicPr>
            <a:picLocks noChangeAspect="1"/>
          </p:cNvPicPr>
          <p:nvPr userDrawn="1"/>
        </p:nvPicPr>
        <p:blipFill rotWithShape="1">
          <a:blip r:embed="rId4">
            <a:extLst>
              <a:ext uri="{28A0092B-C50C-407E-A947-70E740481C1C}">
                <a14:useLocalDpi xmlns:a14="http://schemas.microsoft.com/office/drawing/2010/main" val="0"/>
              </a:ext>
            </a:extLst>
          </a:blip>
          <a:srcRect l="45267" t="22060" r="36751" b="-1"/>
          <a:stretch/>
        </p:blipFill>
        <p:spPr>
          <a:xfrm>
            <a:off x="10254557" y="1512794"/>
            <a:ext cx="1937443" cy="5345206"/>
          </a:xfrm>
          <a:prstGeom prst="rect">
            <a:avLst/>
          </a:prstGeom>
        </p:spPr>
      </p:pic>
      <p:sp>
        <p:nvSpPr>
          <p:cNvPr id="6" name="Title 1"/>
          <p:cNvSpPr>
            <a:spLocks noGrp="1"/>
          </p:cNvSpPr>
          <p:nvPr>
            <p:ph type="title"/>
          </p:nvPr>
        </p:nvSpPr>
        <p:spPr>
          <a:xfrm>
            <a:off x="1477555" y="3046438"/>
            <a:ext cx="9720072" cy="1499616"/>
          </a:xfrm>
        </p:spPr>
        <p:txBody>
          <a:bodyPr/>
          <a:lstStyle>
            <a:lvl1pPr algn="ctr">
              <a:defRPr>
                <a:solidFill>
                  <a:srgbClr val="3B5FA9"/>
                </a:solidFill>
              </a:defRPr>
            </a:lvl1pPr>
          </a:lstStyle>
          <a:p>
            <a:r>
              <a:rPr lang="fr-FR" dirty="0"/>
              <a:t>Modifiez le style du titre</a:t>
            </a:r>
            <a:endParaRPr lang="en-US" dirty="0"/>
          </a:p>
        </p:txBody>
      </p:sp>
      <p:sp>
        <p:nvSpPr>
          <p:cNvPr id="9"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900">
                <a:solidFill>
                  <a:schemeClr val="bg1">
                    <a:lumMod val="50000"/>
                  </a:schemeClr>
                </a:solidFill>
                <a:latin typeface="Arial" panose="020B0604020202020204" pitchFamily="34" charset="0"/>
                <a:cs typeface="Arial" panose="020B0604020202020204" pitchFamily="34" charset="0"/>
              </a:defRPr>
            </a:lvl1pPr>
          </a:lstStyle>
          <a:p>
            <a:fld id="{CAE998F4-B4D7-4FAB-80C5-B52B62C1C489}" type="datetime1">
              <a:rPr lang="en-US" smtClean="0"/>
              <a:t>5/13/2025</a:t>
            </a:fld>
            <a:endParaRPr lang="en-US" dirty="0"/>
          </a:p>
        </p:txBody>
      </p:sp>
      <p:sp>
        <p:nvSpPr>
          <p:cNvPr id="10"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900" cap="all" baseline="0">
                <a:solidFill>
                  <a:schemeClr val="bg1">
                    <a:lumMod val="50000"/>
                  </a:schemeClr>
                </a:solidFill>
                <a:latin typeface="Arial" panose="020B0604020202020204" pitchFamily="34" charset="0"/>
                <a:cs typeface="Arial" panose="020B0604020202020204" pitchFamily="34" charset="0"/>
              </a:defRPr>
            </a:lvl1pPr>
          </a:lstStyle>
          <a:p>
            <a:endParaRPr lang="en-US" dirty="0"/>
          </a:p>
        </p:txBody>
      </p:sp>
      <p:sp>
        <p:nvSpPr>
          <p:cNvPr id="14" name="Ellipse 13"/>
          <p:cNvSpPr/>
          <p:nvPr userDrawn="1"/>
        </p:nvSpPr>
        <p:spPr>
          <a:xfrm>
            <a:off x="10809514" y="6400800"/>
            <a:ext cx="404366" cy="404366"/>
          </a:xfrm>
          <a:prstGeom prst="ellipse">
            <a:avLst/>
          </a:prstGeom>
          <a:solidFill>
            <a:srgbClr val="3B5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Slide Number Placeholder 5"/>
          <p:cNvSpPr>
            <a:spLocks noGrp="1"/>
          </p:cNvSpPr>
          <p:nvPr>
            <p:ph type="sldNum" sz="quarter" idx="4"/>
          </p:nvPr>
        </p:nvSpPr>
        <p:spPr>
          <a:xfrm>
            <a:off x="10789465" y="6470704"/>
            <a:ext cx="450543" cy="274320"/>
          </a:xfrm>
          <a:prstGeom prst="rect">
            <a:avLst/>
          </a:prstGeom>
        </p:spPr>
        <p:txBody>
          <a:bodyPr vert="horz" lIns="91440" tIns="45720" rIns="91440" bIns="45720" rtlCol="0" anchor="ctr"/>
          <a:lstStyle>
            <a:lvl1pPr algn="l">
              <a:defRPr sz="900" b="1">
                <a:solidFill>
                  <a:schemeClr val="bg1"/>
                </a:solidFill>
                <a:latin typeface="Arial" panose="020B0604020202020204" pitchFamily="34" charset="0"/>
                <a:cs typeface="Arial" panose="020B0604020202020204" pitchFamily="34" charset="0"/>
              </a:defRPr>
            </a:lvl1pPr>
          </a:lstStyle>
          <a:p>
            <a:pPr algn="ctr"/>
            <a:fld id="{48F63A3B-78C7-47BE-AE5E-E10140E04643}" type="slidenum">
              <a:rPr lang="en-US" smtClean="0"/>
              <a:pPr algn="ctr"/>
              <a:t>‹N°›</a:t>
            </a:fld>
            <a:endParaRPr lang="en-US" dirty="0"/>
          </a:p>
        </p:txBody>
      </p:sp>
    </p:spTree>
    <p:extLst>
      <p:ext uri="{BB962C8B-B14F-4D97-AF65-F5344CB8AC3E}">
        <p14:creationId xmlns:p14="http://schemas.microsoft.com/office/powerpoint/2010/main" val="1909000557"/>
      </p:ext>
    </p:extLst>
  </p:cSld>
  <p:clrMapOvr>
    <a:masterClrMapping/>
  </p:clrMapOvr>
  <p:extLst>
    <p:ext uri="{DCECCB84-F9BA-43D5-87BE-67443E8EF086}">
      <p15:sldGuideLst xmlns:p15="http://schemas.microsoft.com/office/powerpoint/2012/main">
        <p15:guide id="1" orient="horz" pos="958" userDrawn="1">
          <p15:clr>
            <a:srgbClr val="FBAE40"/>
          </p15:clr>
        </p15:guide>
        <p15:guide id="2" pos="55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B5FA9"/>
                </a:solidFill>
              </a:defRPr>
            </a:lvl1p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A5AC4506-2A42-41DF-AA79-5A22CCDE8E76}" type="datetime1">
              <a:rPr lang="en-US" smtClean="0"/>
              <a:t>5/13/2025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a:fld id="{48F63A3B-78C7-47BE-AE5E-E10140E04643}" type="slidenum">
              <a:rPr lang="en-US" smtClean="0"/>
              <a:pPr algn="ctr"/>
              <a:t>‹N°›</a:t>
            </a:fld>
            <a:endParaRPr lang="en-US" dirty="0"/>
          </a:p>
        </p:txBody>
      </p:sp>
    </p:spTree>
    <p:extLst>
      <p:ext uri="{BB962C8B-B14F-4D97-AF65-F5344CB8AC3E}">
        <p14:creationId xmlns:p14="http://schemas.microsoft.com/office/powerpoint/2010/main" val="815315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dirty="0"/>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BDC65F1-7A6E-44BF-A282-131B45092327}" type="datetime1">
              <a:rPr lang="en-US" smtClean="0"/>
              <a:t>5/13/2025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ctr"/>
            <a:fld id="{48F63A3B-78C7-47BE-AE5E-E10140E04643}" type="slidenum">
              <a:rPr lang="en-US" smtClean="0"/>
              <a:pPr algn="ctr"/>
              <a:t>‹N°›</a:t>
            </a:fld>
            <a:endParaRPr lang="en-US" dirty="0"/>
          </a:p>
        </p:txBody>
      </p:sp>
    </p:spTree>
    <p:extLst>
      <p:ext uri="{BB962C8B-B14F-4D97-AF65-F5344CB8AC3E}">
        <p14:creationId xmlns:p14="http://schemas.microsoft.com/office/powerpoint/2010/main" val="274811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dirty="0"/>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rgbClr val="2D2C68"/>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rgbClr val="2D2C68"/>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dirty="0"/>
              <a:t>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F3C2A46-16BD-4236-8CB7-8DD2E6303BCE}" type="datetime1">
              <a:rPr lang="en-US" smtClean="0"/>
              <a:t>5/13/2025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ctr"/>
            <a:fld id="{48F63A3B-78C7-47BE-AE5E-E10140E04643}" type="slidenum">
              <a:rPr lang="en-US" smtClean="0"/>
              <a:pPr algn="ctr"/>
              <a:t>‹N°›</a:t>
            </a:fld>
            <a:endParaRPr lang="en-US" dirty="0"/>
          </a:p>
        </p:txBody>
      </p:sp>
    </p:spTree>
    <p:extLst>
      <p:ext uri="{BB962C8B-B14F-4D97-AF65-F5344CB8AC3E}">
        <p14:creationId xmlns:p14="http://schemas.microsoft.com/office/powerpoint/2010/main" val="2940874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Date Placeholder 2"/>
          <p:cNvSpPr>
            <a:spLocks noGrp="1"/>
          </p:cNvSpPr>
          <p:nvPr>
            <p:ph type="dt" sz="half" idx="10"/>
          </p:nvPr>
        </p:nvSpPr>
        <p:spPr/>
        <p:txBody>
          <a:bodyPr/>
          <a:lstStyle/>
          <a:p>
            <a:fld id="{94D32153-DF60-4B7C-A0F8-C1E8F68BAED5}" type="datetime1">
              <a:rPr lang="en-US" smtClean="0"/>
              <a:t>5/13/2025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ctr"/>
            <a:fld id="{48F63A3B-78C7-47BE-AE5E-E10140E04643}" type="slidenum">
              <a:rPr lang="en-US" smtClean="0"/>
              <a:pPr algn="ctr"/>
              <a:t>‹N°›</a:t>
            </a:fld>
            <a:endParaRPr lang="en-US" dirty="0"/>
          </a:p>
        </p:txBody>
      </p:sp>
    </p:spTree>
    <p:extLst>
      <p:ext uri="{BB962C8B-B14F-4D97-AF65-F5344CB8AC3E}">
        <p14:creationId xmlns:p14="http://schemas.microsoft.com/office/powerpoint/2010/main" val="3582196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dirty="0"/>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Modifier les styles du texte du masque</a:t>
            </a:r>
          </a:p>
        </p:txBody>
      </p:sp>
      <p:sp>
        <p:nvSpPr>
          <p:cNvPr id="5" name="Date Placeholder 4"/>
          <p:cNvSpPr>
            <a:spLocks noGrp="1"/>
          </p:cNvSpPr>
          <p:nvPr>
            <p:ph type="dt" sz="half" idx="10"/>
          </p:nvPr>
        </p:nvSpPr>
        <p:spPr/>
        <p:txBody>
          <a:bodyPr/>
          <a:lstStyle/>
          <a:p>
            <a:fld id="{59151796-6AAE-46C8-A891-C9AD9D4AD56F}" type="datetime1">
              <a:rPr lang="en-US" smtClean="0"/>
              <a:t>5/13/2025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ctr"/>
            <a:fld id="{48F63A3B-78C7-47BE-AE5E-E10140E04643}" type="slidenum">
              <a:rPr lang="en-US" smtClean="0"/>
              <a:pPr algn="ctr"/>
              <a:t>‹N°›</a:t>
            </a:fld>
            <a:endParaRPr lang="en-US" dirty="0"/>
          </a:p>
        </p:txBody>
      </p:sp>
    </p:spTree>
    <p:extLst>
      <p:ext uri="{BB962C8B-B14F-4D97-AF65-F5344CB8AC3E}">
        <p14:creationId xmlns:p14="http://schemas.microsoft.com/office/powerpoint/2010/main" val="285482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4BEC8008-F546-4589-971F-8E167E4FB6AB}" type="datetime1">
              <a:rPr lang="en-US" smtClean="0"/>
              <a:t>5/13/2025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lgn="ctr">
              <a:defRPr/>
            </a:lvl1pPr>
          </a:lstStyle>
          <a:p>
            <a:fld id="{48F63A3B-78C7-47BE-AE5E-E10140E04643}" type="slidenum">
              <a:rPr lang="en-US" smtClean="0"/>
              <a:pPr/>
              <a:t>‹N°›</a:t>
            </a:fld>
            <a:endParaRPr lang="en-US" dirty="0"/>
          </a:p>
        </p:txBody>
      </p:sp>
    </p:spTree>
    <p:extLst>
      <p:ext uri="{BB962C8B-B14F-4D97-AF65-F5344CB8AC3E}">
        <p14:creationId xmlns:p14="http://schemas.microsoft.com/office/powerpoint/2010/main" val="3169715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5/13/2025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2478051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 9"/>
          <p:cNvPicPr>
            <a:picLocks noChangeAspect="1"/>
          </p:cNvPicPr>
          <p:nvPr userDrawn="1"/>
        </p:nvPicPr>
        <p:blipFill rotWithShape="1">
          <a:blip r:embed="rId12">
            <a:extLst>
              <a:ext uri="{28A0092B-C50C-407E-A947-70E740481C1C}">
                <a14:useLocalDpi xmlns:a14="http://schemas.microsoft.com/office/drawing/2010/main" val="0"/>
              </a:ext>
            </a:extLst>
          </a:blip>
          <a:srcRect l="45267" t="13334" r="36751"/>
          <a:stretch/>
        </p:blipFill>
        <p:spPr>
          <a:xfrm>
            <a:off x="10254557" y="914400"/>
            <a:ext cx="1937443" cy="5943600"/>
          </a:xfrm>
          <a:prstGeom prst="rect">
            <a:avLst/>
          </a:prstGeom>
        </p:spPr>
      </p:pic>
      <p:sp>
        <p:nvSpPr>
          <p:cNvPr id="11" name="Ellipse 10"/>
          <p:cNvSpPr/>
          <p:nvPr userDrawn="1"/>
        </p:nvSpPr>
        <p:spPr>
          <a:xfrm>
            <a:off x="10809514" y="6400800"/>
            <a:ext cx="404366" cy="404366"/>
          </a:xfrm>
          <a:prstGeom prst="ellipse">
            <a:avLst/>
          </a:prstGeom>
          <a:solidFill>
            <a:srgbClr val="3B5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900">
                <a:solidFill>
                  <a:schemeClr val="bg1">
                    <a:lumMod val="50000"/>
                  </a:schemeClr>
                </a:solidFill>
                <a:latin typeface="Arial" panose="020B0604020202020204" pitchFamily="34" charset="0"/>
                <a:cs typeface="Arial" panose="020B0604020202020204" pitchFamily="34" charset="0"/>
              </a:defRPr>
            </a:lvl1pPr>
          </a:lstStyle>
          <a:p>
            <a:fld id="{B4409C56-E664-4A37-BFA7-C90E41A1DDBC}" type="datetime1">
              <a:rPr lang="en-US" smtClean="0"/>
              <a:t>5/13/2025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900" cap="all" baseline="0">
                <a:solidFill>
                  <a:schemeClr val="bg1">
                    <a:lumMod val="50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0789465" y="6470704"/>
            <a:ext cx="450543" cy="274320"/>
          </a:xfrm>
          <a:prstGeom prst="rect">
            <a:avLst/>
          </a:prstGeom>
        </p:spPr>
        <p:txBody>
          <a:bodyPr vert="horz" lIns="91440" tIns="45720" rIns="91440" bIns="45720" rtlCol="0" anchor="ctr"/>
          <a:lstStyle>
            <a:lvl1pPr algn="l">
              <a:defRPr sz="900" b="1">
                <a:solidFill>
                  <a:schemeClr val="bg1"/>
                </a:solidFill>
                <a:latin typeface="Arial" panose="020B0604020202020204" pitchFamily="34" charset="0"/>
                <a:cs typeface="Arial" panose="020B0604020202020204" pitchFamily="34" charset="0"/>
              </a:defRPr>
            </a:lvl1pPr>
          </a:lstStyle>
          <a:p>
            <a:pPr algn="ctr"/>
            <a:fld id="{48F63A3B-78C7-47BE-AE5E-E10140E04643}" type="slidenum">
              <a:rPr lang="en-US" smtClean="0"/>
              <a:pPr algn="ctr"/>
              <a:t>‹N°›</a:t>
            </a:fld>
            <a:endParaRPr lang="en-US" dirty="0"/>
          </a:p>
        </p:txBody>
      </p:sp>
      <p:cxnSp>
        <p:nvCxnSpPr>
          <p:cNvPr id="7" name="Straight Connector 6"/>
          <p:cNvCxnSpPr/>
          <p:nvPr/>
        </p:nvCxnSpPr>
        <p:spPr>
          <a:xfrm flipV="1">
            <a:off x="762000" y="826324"/>
            <a:ext cx="0" cy="914400"/>
          </a:xfrm>
          <a:prstGeom prst="line">
            <a:avLst/>
          </a:prstGeom>
          <a:ln w="19050">
            <a:solidFill>
              <a:srgbClr val="F8A900"/>
            </a:solidFill>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42394" y="219833"/>
            <a:ext cx="1598559" cy="602751"/>
          </a:xfrm>
          <a:prstGeom prst="rect">
            <a:avLst/>
          </a:prstGeom>
        </p:spPr>
      </p:pic>
    </p:spTree>
    <p:extLst>
      <p:ext uri="{BB962C8B-B14F-4D97-AF65-F5344CB8AC3E}">
        <p14:creationId xmlns:p14="http://schemas.microsoft.com/office/powerpoint/2010/main" val="4128289745"/>
      </p:ext>
    </p:extLst>
  </p:cSld>
  <p:clrMap bg1="lt1" tx1="dk1" bg2="lt2" tx2="dk2" accent1="accent1" accent2="accent2" accent3="accent3" accent4="accent4" accent5="accent5" accent6="accent6" hlink="hlink" folHlink="folHlink"/>
  <p:sldLayoutIdLst>
    <p:sldLayoutId id="2147483719" r:id="rId1"/>
    <p:sldLayoutId id="2147483729" r:id="rId2"/>
    <p:sldLayoutId id="2147483720" r:id="rId3"/>
    <p:sldLayoutId id="2147483722" r:id="rId4"/>
    <p:sldLayoutId id="2147483723" r:id="rId5"/>
    <p:sldLayoutId id="2147483724" r:id="rId6"/>
    <p:sldLayoutId id="2147483726" r:id="rId7"/>
    <p:sldLayoutId id="2147483728" r:id="rId8"/>
    <p:sldLayoutId id="2147483730" r:id="rId9"/>
    <p:sldLayoutId id="2147483731" r:id="rId10"/>
  </p:sldLayoutIdLst>
  <p:hf hdr="0" ftr="0" dt="0"/>
  <p:txStyles>
    <p:titleStyle>
      <a:lvl1pPr algn="l" defTabSz="914400" rtl="0" eaLnBrk="1" latinLnBrk="0" hangingPunct="1">
        <a:lnSpc>
          <a:spcPct val="80000"/>
        </a:lnSpc>
        <a:spcBef>
          <a:spcPct val="0"/>
        </a:spcBef>
        <a:buNone/>
        <a:defRPr sz="4000" kern="1200" cap="all" spc="100" baseline="0">
          <a:solidFill>
            <a:srgbClr val="3B5FA9"/>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Arial" panose="020B0604020202020204" pitchFamily="34" charset="0"/>
          <a:ea typeface="+mn-ea"/>
          <a:cs typeface="Arial" panose="020B0604020202020204" pitchFamily="34" charset="0"/>
        </a:defRPr>
      </a:lvl1pPr>
      <a:lvl2pPr marL="265176" indent="-137160" algn="l" defTabSz="914400" rtl="0" eaLnBrk="1" latinLnBrk="0" hangingPunct="1">
        <a:lnSpc>
          <a:spcPct val="90000"/>
        </a:lnSpc>
        <a:spcBef>
          <a:spcPts val="200"/>
        </a:spcBef>
        <a:spcAft>
          <a:spcPts val="400"/>
        </a:spcAft>
        <a:buClr>
          <a:srgbClr val="2D2C68"/>
        </a:buClr>
        <a:buFont typeface="Wingdings 3" pitchFamily="18" charset="2"/>
        <a:buChar char=""/>
        <a:defRPr sz="1800" kern="1200">
          <a:solidFill>
            <a:schemeClr val="tx1"/>
          </a:solidFill>
          <a:latin typeface="Arial" panose="020B0604020202020204" pitchFamily="34" charset="0"/>
          <a:ea typeface="+mn-ea"/>
          <a:cs typeface="Arial" panose="020B0604020202020204" pitchFamily="34" charset="0"/>
        </a:defRPr>
      </a:lvl2pPr>
      <a:lvl3pPr marL="448056" indent="-137160" algn="l" defTabSz="914400" rtl="0" eaLnBrk="1" latinLnBrk="0" hangingPunct="1">
        <a:lnSpc>
          <a:spcPct val="90000"/>
        </a:lnSpc>
        <a:spcBef>
          <a:spcPts val="200"/>
        </a:spcBef>
        <a:spcAft>
          <a:spcPts val="400"/>
        </a:spcAft>
        <a:buClr>
          <a:srgbClr val="2D2C68"/>
        </a:buClr>
        <a:buFont typeface="Wingdings 3" pitchFamily="18" charset="2"/>
        <a:buChar char=""/>
        <a:defRPr sz="1400" kern="1200">
          <a:solidFill>
            <a:schemeClr val="tx1"/>
          </a:solidFill>
          <a:latin typeface="Arial" panose="020B0604020202020204" pitchFamily="34" charset="0"/>
          <a:ea typeface="+mn-ea"/>
          <a:cs typeface="Arial" panose="020B0604020202020204" pitchFamily="34" charset="0"/>
        </a:defRPr>
      </a:lvl3pPr>
      <a:lvl4pPr marL="594360" indent="-137160" algn="l" defTabSz="914400" rtl="0" eaLnBrk="1" latinLnBrk="0" hangingPunct="1">
        <a:lnSpc>
          <a:spcPct val="90000"/>
        </a:lnSpc>
        <a:spcBef>
          <a:spcPts val="200"/>
        </a:spcBef>
        <a:spcAft>
          <a:spcPts val="400"/>
        </a:spcAft>
        <a:buClr>
          <a:srgbClr val="2D2C68"/>
        </a:buClr>
        <a:buFont typeface="Wingdings 3" pitchFamily="18" charset="2"/>
        <a:buChar char=""/>
        <a:defRPr sz="1400" kern="1200">
          <a:solidFill>
            <a:schemeClr val="tx1"/>
          </a:solidFill>
          <a:latin typeface="Arial" panose="020B0604020202020204" pitchFamily="34" charset="0"/>
          <a:ea typeface="+mn-ea"/>
          <a:cs typeface="Arial" panose="020B0604020202020204" pitchFamily="34" charset="0"/>
        </a:defRPr>
      </a:lvl4pPr>
      <a:lvl5pPr marL="777240" indent="-137160" algn="l" defTabSz="914400" rtl="0" eaLnBrk="1" latinLnBrk="0" hangingPunct="1">
        <a:lnSpc>
          <a:spcPct val="90000"/>
        </a:lnSpc>
        <a:spcBef>
          <a:spcPts val="200"/>
        </a:spcBef>
        <a:spcAft>
          <a:spcPts val="400"/>
        </a:spcAft>
        <a:buClr>
          <a:srgbClr val="2D2C68"/>
        </a:buClr>
        <a:buFont typeface="Wingdings 3"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sv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1.png"/><Relationship Id="rId7" Type="http://schemas.openxmlformats.org/officeDocument/2006/relationships/image" Target="../media/image17.png"/><Relationship Id="rId2" Type="http://schemas.openxmlformats.org/officeDocument/2006/relationships/image" Target="../media/image20.jpeg"/><Relationship Id="rId1" Type="http://schemas.openxmlformats.org/officeDocument/2006/relationships/slideLayout" Target="../slideLayouts/slideLayout9.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5.png"/><Relationship Id="rId4" Type="http://schemas.openxmlformats.org/officeDocument/2006/relationships/image" Target="../media/image22.sv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svg"/><Relationship Id="rId2" Type="http://schemas.openxmlformats.org/officeDocument/2006/relationships/image" Target="../media/image20.jpe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28.svg"/><Relationship Id="rId12"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Layout" Target="../slideLayouts/slideLayout9.xml"/><Relationship Id="rId6" Type="http://schemas.openxmlformats.org/officeDocument/2006/relationships/image" Target="../media/image13.png"/><Relationship Id="rId11" Type="http://schemas.openxmlformats.org/officeDocument/2006/relationships/image" Target="../media/image30.svg"/><Relationship Id="rId5" Type="http://schemas.openxmlformats.org/officeDocument/2006/relationships/image" Target="../media/image27.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29.sv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29.svg"/><Relationship Id="rId12" Type="http://schemas.openxmlformats.org/officeDocument/2006/relationships/image" Target="../media/image28.svg"/><Relationship Id="rId2" Type="http://schemas.openxmlformats.org/officeDocument/2006/relationships/image" Target="../media/image10.jpeg"/><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13.png"/><Relationship Id="rId5" Type="http://schemas.openxmlformats.org/officeDocument/2006/relationships/image" Target="../media/image27.svg"/><Relationship Id="rId10"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30.sv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9.xml"/><Relationship Id="rId5" Type="http://schemas.openxmlformats.org/officeDocument/2006/relationships/image" Target="../media/image27.sv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9.xml"/><Relationship Id="rId5" Type="http://schemas.openxmlformats.org/officeDocument/2006/relationships/image" Target="../media/image27.sv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9.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9.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hyperlink" Target="https://youtu.be/DhQZtpD_BOI" TargetMode="External"/><Relationship Id="rId2" Type="http://schemas.openxmlformats.org/officeDocument/2006/relationships/image" Target="../media/image8.jpeg"/><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svg"/><Relationship Id="rId2" Type="http://schemas.openxmlformats.org/officeDocument/2006/relationships/image" Target="../media/image20.jpe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svg"/><Relationship Id="rId2" Type="http://schemas.openxmlformats.org/officeDocument/2006/relationships/image" Target="../media/image20.jpe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7.png"/><Relationship Id="rId7" Type="http://schemas.openxmlformats.org/officeDocument/2006/relationships/image" Target="../media/image24.svg"/><Relationship Id="rId2" Type="http://schemas.openxmlformats.org/officeDocument/2006/relationships/image" Target="../media/image20.jpe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svg"/><Relationship Id="rId10" Type="http://schemas.openxmlformats.org/officeDocument/2006/relationships/image" Target="../media/image33.png"/><Relationship Id="rId4" Type="http://schemas.openxmlformats.org/officeDocument/2006/relationships/image" Target="../media/image21.png"/><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Layout" Target="../slideLayouts/slideLayout9.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6.svg"/><Relationship Id="rId12" Type="http://schemas.openxmlformats.org/officeDocument/2006/relationships/image" Target="../media/image14.svg"/><Relationship Id="rId2" Type="http://schemas.openxmlformats.org/officeDocument/2006/relationships/image" Target="../media/image10.jpeg"/><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18.sv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9.xml"/><Relationship Id="rId5" Type="http://schemas.openxmlformats.org/officeDocument/2006/relationships/image" Target="../media/image12.sv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9.xml"/><Relationship Id="rId5" Type="http://schemas.openxmlformats.org/officeDocument/2006/relationships/image" Target="../media/image12.sv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svg"/><Relationship Id="rId2" Type="http://schemas.openxmlformats.org/officeDocument/2006/relationships/image" Target="../media/image20.jpe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svg"/><Relationship Id="rId2" Type="http://schemas.openxmlformats.org/officeDocument/2006/relationships/image" Target="../media/image20.jpe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Layout" Target="../slideLayouts/slideLayout9.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3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6.svg"/><Relationship Id="rId12" Type="http://schemas.openxmlformats.org/officeDocument/2006/relationships/image" Target="../media/image14.svg"/><Relationship Id="rId2" Type="http://schemas.openxmlformats.org/officeDocument/2006/relationships/image" Target="../media/image10.jpeg"/><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18.sv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9.xml"/><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9.xml"/><Relationship Id="rId5" Type="http://schemas.openxmlformats.org/officeDocument/2006/relationships/image" Target="../media/image12.svg"/><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svg"/><Relationship Id="rId2" Type="http://schemas.openxmlformats.org/officeDocument/2006/relationships/image" Target="../media/image20.jpe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7.png"/><Relationship Id="rId7" Type="http://schemas.openxmlformats.org/officeDocument/2006/relationships/image" Target="../media/image24.svg"/><Relationship Id="rId12" Type="http://schemas.microsoft.com/office/2007/relationships/diagramDrawing" Target="../diagrams/drawing1.xml"/><Relationship Id="rId2" Type="http://schemas.openxmlformats.org/officeDocument/2006/relationships/image" Target="../media/image20.jpeg"/><Relationship Id="rId1" Type="http://schemas.openxmlformats.org/officeDocument/2006/relationships/slideLayout" Target="../slideLayouts/slideLayout9.xml"/><Relationship Id="rId6" Type="http://schemas.openxmlformats.org/officeDocument/2006/relationships/image" Target="../media/image23.png"/><Relationship Id="rId11" Type="http://schemas.openxmlformats.org/officeDocument/2006/relationships/diagramColors" Target="../diagrams/colors1.xml"/><Relationship Id="rId5" Type="http://schemas.openxmlformats.org/officeDocument/2006/relationships/image" Target="../media/image22.svg"/><Relationship Id="rId10" Type="http://schemas.openxmlformats.org/officeDocument/2006/relationships/diagramQuickStyle" Target="../diagrams/quickStyle1.xml"/><Relationship Id="rId4" Type="http://schemas.openxmlformats.org/officeDocument/2006/relationships/image" Target="../media/image21.png"/><Relationship Id="rId9"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Layout" Target="../slideLayouts/slideLayout9.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4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6.svg"/><Relationship Id="rId12" Type="http://schemas.openxmlformats.org/officeDocument/2006/relationships/image" Target="../media/image14.svg"/><Relationship Id="rId2" Type="http://schemas.openxmlformats.org/officeDocument/2006/relationships/image" Target="../media/image10.jpeg"/><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18.sv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9.xml"/><Relationship Id="rId5" Type="http://schemas.openxmlformats.org/officeDocument/2006/relationships/image" Target="../media/image12.svg"/><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svg"/><Relationship Id="rId2" Type="http://schemas.openxmlformats.org/officeDocument/2006/relationships/image" Target="../media/image20.jpe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Layout" Target="../slideLayouts/slideLayout9.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5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21.png"/><Relationship Id="rId7" Type="http://schemas.openxmlformats.org/officeDocument/2006/relationships/image" Target="../media/image38.jpeg"/><Relationship Id="rId2" Type="http://schemas.openxmlformats.org/officeDocument/2006/relationships/image" Target="../media/image20.jpeg"/><Relationship Id="rId1" Type="http://schemas.openxmlformats.org/officeDocument/2006/relationships/slideLayout" Target="../slideLayouts/slideLayout9.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 Id="rId9" Type="http://schemas.openxmlformats.org/officeDocument/2006/relationships/image" Target="../media/image40.jpe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svg"/><Relationship Id="rId2" Type="http://schemas.openxmlformats.org/officeDocument/2006/relationships/image" Target="../media/image20.jpe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svg"/><Relationship Id="rId2" Type="http://schemas.openxmlformats.org/officeDocument/2006/relationships/image" Target="../media/image20.jpe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10.jpe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7.png"/><Relationship Id="rId9" Type="http://schemas.openxmlformats.org/officeDocument/2006/relationships/image" Target="../media/image15.png"/></Relationships>
</file>

<file path=ppt/slides/_rels/slide5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18.svg"/><Relationship Id="rId12" Type="http://schemas.openxmlformats.org/officeDocument/2006/relationships/image" Target="../media/image14.svg"/><Relationship Id="rId2" Type="http://schemas.openxmlformats.org/officeDocument/2006/relationships/image" Target="../media/image10.jpeg"/><Relationship Id="rId1" Type="http://schemas.openxmlformats.org/officeDocument/2006/relationships/slideLayout" Target="../slideLayouts/slideLayout9.xml"/><Relationship Id="rId6" Type="http://schemas.openxmlformats.org/officeDocument/2006/relationships/image" Target="../media/image17.png"/><Relationship Id="rId11" Type="http://schemas.openxmlformats.org/officeDocument/2006/relationships/image" Target="../media/image13.png"/><Relationship Id="rId5" Type="http://schemas.openxmlformats.org/officeDocument/2006/relationships/image" Target="../media/image16.svg"/><Relationship Id="rId10" Type="http://schemas.openxmlformats.org/officeDocument/2006/relationships/image" Target="../media/image12.svg"/><Relationship Id="rId4" Type="http://schemas.openxmlformats.org/officeDocument/2006/relationships/image" Target="../media/image15.png"/><Relationship Id="rId9"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13" Type="http://schemas.openxmlformats.org/officeDocument/2006/relationships/image" Target="../media/image45.png"/><Relationship Id="rId18" Type="http://schemas.microsoft.com/office/2007/relationships/hdphoto" Target="../media/hdphoto4.wdp"/><Relationship Id="rId26" Type="http://schemas.openxmlformats.org/officeDocument/2006/relationships/image" Target="../media/image53.png"/><Relationship Id="rId39" Type="http://schemas.openxmlformats.org/officeDocument/2006/relationships/image" Target="../media/image66.png"/><Relationship Id="rId21" Type="http://schemas.openxmlformats.org/officeDocument/2006/relationships/image" Target="../media/image49.png"/><Relationship Id="rId34" Type="http://schemas.openxmlformats.org/officeDocument/2006/relationships/image" Target="../media/image61.jpeg"/><Relationship Id="rId7" Type="http://schemas.openxmlformats.org/officeDocument/2006/relationships/image" Target="../media/image23.png"/><Relationship Id="rId12" Type="http://schemas.microsoft.com/office/2007/relationships/hdphoto" Target="../media/hdphoto1.wdp"/><Relationship Id="rId17" Type="http://schemas.openxmlformats.org/officeDocument/2006/relationships/image" Target="../media/image47.png"/><Relationship Id="rId25" Type="http://schemas.openxmlformats.org/officeDocument/2006/relationships/image" Target="../media/image52.png"/><Relationship Id="rId33" Type="http://schemas.openxmlformats.org/officeDocument/2006/relationships/image" Target="../media/image60.jpeg"/><Relationship Id="rId38" Type="http://schemas.openxmlformats.org/officeDocument/2006/relationships/image" Target="../media/image65.jpeg"/><Relationship Id="rId2" Type="http://schemas.openxmlformats.org/officeDocument/2006/relationships/notesSlide" Target="../notesSlides/notesSlide7.xml"/><Relationship Id="rId16" Type="http://schemas.microsoft.com/office/2007/relationships/hdphoto" Target="../media/hdphoto3.wdp"/><Relationship Id="rId20" Type="http://schemas.microsoft.com/office/2007/relationships/hdphoto" Target="../media/hdphoto5.wdp"/><Relationship Id="rId29" Type="http://schemas.openxmlformats.org/officeDocument/2006/relationships/image" Target="../media/image56.png"/><Relationship Id="rId1" Type="http://schemas.openxmlformats.org/officeDocument/2006/relationships/slideLayout" Target="../slideLayouts/slideLayout9.xml"/><Relationship Id="rId6" Type="http://schemas.openxmlformats.org/officeDocument/2006/relationships/image" Target="../media/image22.svg"/><Relationship Id="rId11" Type="http://schemas.openxmlformats.org/officeDocument/2006/relationships/image" Target="../media/image44.png"/><Relationship Id="rId24" Type="http://schemas.openxmlformats.org/officeDocument/2006/relationships/image" Target="../media/image51.png"/><Relationship Id="rId32" Type="http://schemas.openxmlformats.org/officeDocument/2006/relationships/image" Target="../media/image59.png"/><Relationship Id="rId37" Type="http://schemas.openxmlformats.org/officeDocument/2006/relationships/image" Target="../media/image64.png"/><Relationship Id="rId40" Type="http://schemas.openxmlformats.org/officeDocument/2006/relationships/image" Target="../media/image67.jpeg"/><Relationship Id="rId5" Type="http://schemas.openxmlformats.org/officeDocument/2006/relationships/image" Target="../media/image21.png"/><Relationship Id="rId15" Type="http://schemas.openxmlformats.org/officeDocument/2006/relationships/image" Target="../media/image46.png"/><Relationship Id="rId23" Type="http://schemas.openxmlformats.org/officeDocument/2006/relationships/image" Target="../media/image50.png"/><Relationship Id="rId28" Type="http://schemas.openxmlformats.org/officeDocument/2006/relationships/image" Target="../media/image55.png"/><Relationship Id="rId36" Type="http://schemas.openxmlformats.org/officeDocument/2006/relationships/image" Target="../media/image63.jpeg"/><Relationship Id="rId10" Type="http://schemas.openxmlformats.org/officeDocument/2006/relationships/image" Target="../media/image43.png"/><Relationship Id="rId19" Type="http://schemas.openxmlformats.org/officeDocument/2006/relationships/image" Target="../media/image48.png"/><Relationship Id="rId31" Type="http://schemas.openxmlformats.org/officeDocument/2006/relationships/image" Target="../media/image58.png"/><Relationship Id="rId4" Type="http://schemas.openxmlformats.org/officeDocument/2006/relationships/image" Target="../media/image7.png"/><Relationship Id="rId9" Type="http://schemas.openxmlformats.org/officeDocument/2006/relationships/image" Target="../media/image42.png"/><Relationship Id="rId14" Type="http://schemas.microsoft.com/office/2007/relationships/hdphoto" Target="../media/hdphoto2.wdp"/><Relationship Id="rId22" Type="http://schemas.microsoft.com/office/2007/relationships/hdphoto" Target="../media/hdphoto6.wdp"/><Relationship Id="rId27" Type="http://schemas.openxmlformats.org/officeDocument/2006/relationships/image" Target="../media/image54.png"/><Relationship Id="rId30" Type="http://schemas.openxmlformats.org/officeDocument/2006/relationships/image" Target="../media/image57.png"/><Relationship Id="rId35" Type="http://schemas.openxmlformats.org/officeDocument/2006/relationships/image" Target="../media/image62.jpeg"/><Relationship Id="rId8" Type="http://schemas.openxmlformats.org/officeDocument/2006/relationships/image" Target="../media/image24.svg"/><Relationship Id="rId3" Type="http://schemas.openxmlformats.org/officeDocument/2006/relationships/image" Target="../media/image20.jpeg"/></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svg"/><Relationship Id="rId2" Type="http://schemas.openxmlformats.org/officeDocument/2006/relationships/image" Target="../media/image20.jpe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Layout" Target="../slideLayouts/slideLayout9.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svg"/><Relationship Id="rId2" Type="http://schemas.openxmlformats.org/officeDocument/2006/relationships/image" Target="../media/image20.jpe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9.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9.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svg"/><Relationship Id="rId2" Type="http://schemas.openxmlformats.org/officeDocument/2006/relationships/image" Target="../media/image10.jpe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663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3"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sz="1200"/>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sz="1200"/>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p>
          </p:txBody>
        </p:sp>
      </p:grpSp>
      <p:sp>
        <p:nvSpPr>
          <p:cNvPr id="21" name="TextBox 21"/>
          <p:cNvSpPr txBox="1"/>
          <p:nvPr/>
        </p:nvSpPr>
        <p:spPr>
          <a:xfrm>
            <a:off x="3444976" y="1442205"/>
            <a:ext cx="8976063" cy="350352"/>
          </a:xfrm>
          <a:prstGeom prst="rect">
            <a:avLst/>
          </a:prstGeom>
        </p:spPr>
        <p:txBody>
          <a:bodyPr wrap="square" lIns="0" tIns="0" rIns="0" bIns="0" rtlCol="0" anchor="t">
            <a:spAutoFit/>
          </a:bodyPr>
          <a:lstStyle/>
          <a:p>
            <a:pPr>
              <a:lnSpc>
                <a:spcPts val="2800"/>
              </a:lnSpc>
              <a:spcBef>
                <a:spcPct val="0"/>
              </a:spcBef>
            </a:pPr>
            <a:r>
              <a:rPr lang="fr-FR" sz="2333" b="1" dirty="0">
                <a:solidFill>
                  <a:srgbClr val="263090"/>
                </a:solidFill>
                <a:latin typeface="+mj-lt"/>
              </a:rPr>
              <a:t>Nathalie Laplante</a:t>
            </a:r>
          </a:p>
        </p:txBody>
      </p:sp>
      <p:grpSp>
        <p:nvGrpSpPr>
          <p:cNvPr id="4" name="Groupe 3">
            <a:extLst>
              <a:ext uri="{FF2B5EF4-FFF2-40B4-BE49-F238E27FC236}">
                <a16:creationId xmlns:a16="http://schemas.microsoft.com/office/drawing/2014/main" id="{C00A83CC-0AE3-1112-3F29-3509D0BC946D}"/>
              </a:ext>
            </a:extLst>
          </p:cNvPr>
          <p:cNvGrpSpPr/>
          <p:nvPr/>
        </p:nvGrpSpPr>
        <p:grpSpPr>
          <a:xfrm>
            <a:off x="733876" y="228600"/>
            <a:ext cx="2726041" cy="1974914"/>
            <a:chOff x="13428913" y="323452"/>
            <a:chExt cx="4089061" cy="2962371"/>
          </a:xfrm>
          <a:scene3d>
            <a:camera prst="orthographicFront">
              <a:rot lat="0" lon="10799977" rev="0"/>
            </a:camera>
            <a:lightRig rig="threePt" dir="t"/>
          </a:scene3d>
        </p:grpSpPr>
        <p:grpSp>
          <p:nvGrpSpPr>
            <p:cNvPr id="18" name="Group 6">
              <a:extLst>
                <a:ext uri="{FF2B5EF4-FFF2-40B4-BE49-F238E27FC236}">
                  <a16:creationId xmlns:a16="http://schemas.microsoft.com/office/drawing/2014/main" id="{01FCB15C-D96B-9884-7DD0-905DBCCA0DCF}"/>
                </a:ext>
              </a:extLst>
            </p:cNvPr>
            <p:cNvGrpSpPr/>
            <p:nvPr/>
          </p:nvGrpSpPr>
          <p:grpSpPr>
            <a:xfrm>
              <a:off x="15946438" y="949226"/>
              <a:ext cx="1297674" cy="466295"/>
              <a:chOff x="0" y="0"/>
              <a:chExt cx="411417" cy="147835"/>
            </a:xfrm>
          </p:grpSpPr>
          <p:sp>
            <p:nvSpPr>
              <p:cNvPr id="28" name="Freeform 7">
                <a:extLst>
                  <a:ext uri="{FF2B5EF4-FFF2-40B4-BE49-F238E27FC236}">
                    <a16:creationId xmlns:a16="http://schemas.microsoft.com/office/drawing/2014/main" id="{69011F4D-1D98-16C0-9C26-AAC61B1335DE}"/>
                  </a:ext>
                </a:extLst>
              </p:cNvPr>
              <p:cNvSpPr/>
              <p:nvPr/>
            </p:nvSpPr>
            <p:spPr>
              <a:xfrm>
                <a:off x="0" y="0"/>
                <a:ext cx="411417" cy="147835"/>
              </a:xfrm>
              <a:custGeom>
                <a:avLst/>
                <a:gdLst/>
                <a:ahLst/>
                <a:cxnLst/>
                <a:rect l="l" t="t" r="r" b="b"/>
                <a:pathLst>
                  <a:path w="411417" h="147835">
                    <a:moveTo>
                      <a:pt x="0" y="0"/>
                    </a:moveTo>
                    <a:lnTo>
                      <a:pt x="411417" y="0"/>
                    </a:lnTo>
                    <a:lnTo>
                      <a:pt x="411417" y="147835"/>
                    </a:lnTo>
                    <a:lnTo>
                      <a:pt x="0" y="147835"/>
                    </a:lnTo>
                    <a:close/>
                  </a:path>
                </a:pathLst>
              </a:custGeom>
              <a:solidFill>
                <a:srgbClr val="263090"/>
              </a:solidFill>
              <a:sp3d/>
            </p:spPr>
            <p:txBody>
              <a:bodyPr/>
              <a:lstStyle/>
              <a:p>
                <a:endParaRPr lang="fr-FR" sz="1200"/>
              </a:p>
            </p:txBody>
          </p:sp>
          <p:sp>
            <p:nvSpPr>
              <p:cNvPr id="29" name="TextBox 8">
                <a:extLst>
                  <a:ext uri="{FF2B5EF4-FFF2-40B4-BE49-F238E27FC236}">
                    <a16:creationId xmlns:a16="http://schemas.microsoft.com/office/drawing/2014/main" id="{59F9E5DE-D99D-9C8E-C327-0AB5E93454DB}"/>
                  </a:ext>
                </a:extLst>
              </p:cNvPr>
              <p:cNvSpPr txBox="1"/>
              <p:nvPr/>
            </p:nvSpPr>
            <p:spPr>
              <a:xfrm>
                <a:off x="0" y="38100"/>
                <a:ext cx="411417" cy="109735"/>
              </a:xfrm>
              <a:prstGeom prst="rect">
                <a:avLst/>
              </a:prstGeom>
              <a:sp3d/>
            </p:spPr>
            <p:txBody>
              <a:bodyPr lIns="28134" tIns="28134" rIns="28134" bIns="28134" rtlCol="0" anchor="ctr">
                <a:flatTx/>
              </a:bodyPr>
              <a:lstStyle/>
              <a:p>
                <a:pPr algn="ctr">
                  <a:lnSpc>
                    <a:spcPts val="1466"/>
                  </a:lnSpc>
                </a:pPr>
                <a:endParaRPr sz="1200"/>
              </a:p>
            </p:txBody>
          </p:sp>
        </p:grpSp>
        <p:grpSp>
          <p:nvGrpSpPr>
            <p:cNvPr id="19" name="Group 2">
              <a:extLst>
                <a:ext uri="{FF2B5EF4-FFF2-40B4-BE49-F238E27FC236}">
                  <a16:creationId xmlns:a16="http://schemas.microsoft.com/office/drawing/2014/main" id="{4840C215-413C-8EBB-BB23-15AC537CA24D}"/>
                </a:ext>
              </a:extLst>
            </p:cNvPr>
            <p:cNvGrpSpPr/>
            <p:nvPr/>
          </p:nvGrpSpPr>
          <p:grpSpPr>
            <a:xfrm>
              <a:off x="13428913" y="323452"/>
              <a:ext cx="4089061" cy="2962371"/>
              <a:chOff x="0" y="0"/>
              <a:chExt cx="5452081" cy="3949828"/>
            </a:xfrm>
          </p:grpSpPr>
          <p:sp>
            <p:nvSpPr>
              <p:cNvPr id="22" name="Freeform 3">
                <a:extLst>
                  <a:ext uri="{FF2B5EF4-FFF2-40B4-BE49-F238E27FC236}">
                    <a16:creationId xmlns:a16="http://schemas.microsoft.com/office/drawing/2014/main" id="{7225D208-F46F-D5DE-46E8-1F5A0BAADECB}"/>
                  </a:ext>
                </a:extLst>
              </p:cNvPr>
              <p:cNvSpPr/>
              <p:nvPr/>
            </p:nvSpPr>
            <p:spPr>
              <a:xfrm rot="5400000">
                <a:off x="1305092" y="-197161"/>
                <a:ext cx="2841897" cy="5452081"/>
              </a:xfrm>
              <a:custGeom>
                <a:avLst/>
                <a:gdLst/>
                <a:ahLst/>
                <a:cxnLst/>
                <a:rect l="l" t="t" r="r" b="b"/>
                <a:pathLst>
                  <a:path w="2841897" h="5452081">
                    <a:moveTo>
                      <a:pt x="0" y="0"/>
                    </a:moveTo>
                    <a:lnTo>
                      <a:pt x="2841897" y="0"/>
                    </a:lnTo>
                    <a:lnTo>
                      <a:pt x="2841897" y="5452081"/>
                    </a:lnTo>
                    <a:lnTo>
                      <a:pt x="0" y="5452081"/>
                    </a:lnTo>
                    <a:lnTo>
                      <a:pt x="0" y="0"/>
                    </a:lnTo>
                    <a:close/>
                  </a:path>
                </a:pathLst>
              </a:custGeom>
              <a:blipFill>
                <a:blip r:embed="rId4">
                  <a:extLst>
                    <a:ext uri="{96DAC541-7B7A-43D3-8B79-37D633B846F1}">
                      <asvg:svgBlip xmlns:asvg="http://schemas.microsoft.com/office/drawing/2016/SVG/main" r:embed="rId5"/>
                    </a:ext>
                  </a:extLst>
                </a:blip>
                <a:stretch>
                  <a:fillRect/>
                </a:stretch>
              </a:blipFill>
              <a:sp3d/>
            </p:spPr>
            <p:txBody>
              <a:bodyPr/>
              <a:lstStyle/>
              <a:p>
                <a:endParaRPr lang="fr-FR" sz="1200"/>
              </a:p>
            </p:txBody>
          </p:sp>
          <p:sp>
            <p:nvSpPr>
              <p:cNvPr id="24" name="TextBox 4">
                <a:extLst>
                  <a:ext uri="{FF2B5EF4-FFF2-40B4-BE49-F238E27FC236}">
                    <a16:creationId xmlns:a16="http://schemas.microsoft.com/office/drawing/2014/main" id="{5CE4D2E9-A736-AEBD-C419-6695F49E4900}"/>
                  </a:ext>
                </a:extLst>
              </p:cNvPr>
              <p:cNvSpPr txBox="1"/>
              <p:nvPr/>
            </p:nvSpPr>
            <p:spPr>
              <a:xfrm>
                <a:off x="566912" y="2011718"/>
                <a:ext cx="3334163" cy="974626"/>
              </a:xfrm>
              <a:prstGeom prst="rect">
                <a:avLst/>
              </a:prstGeom>
              <a:sp3d/>
            </p:spPr>
            <p:txBody>
              <a:bodyPr lIns="0" tIns="0" rIns="0" bIns="0" rtlCol="0" anchor="t">
                <a:spAutoFit/>
                <a:flatTx/>
              </a:bodyPr>
              <a:lstStyle/>
              <a:p>
                <a:pPr>
                  <a:lnSpc>
                    <a:spcPts val="1883"/>
                  </a:lnSpc>
                  <a:spcBef>
                    <a:spcPct val="0"/>
                  </a:spcBef>
                </a:pPr>
                <a:r>
                  <a:rPr lang="en-US" sz="1883" b="1" spc="37" dirty="0">
                    <a:solidFill>
                      <a:srgbClr val="F8F1EA"/>
                    </a:solidFill>
                    <a:latin typeface="Gliker Semi-Bold"/>
                    <a:ea typeface="Gliker Semi-Bold"/>
                    <a:cs typeface="Gliker Semi-Bold"/>
                    <a:sym typeface="Gliker Semi-Bold"/>
                  </a:rPr>
                  <a:t>Retour </a:t>
                </a:r>
                <a:r>
                  <a:rPr lang="fr-FR" sz="1883" b="1" spc="37" dirty="0">
                    <a:solidFill>
                      <a:srgbClr val="F8F1EA"/>
                    </a:solidFill>
                    <a:latin typeface="Gliker Semi-Bold"/>
                    <a:ea typeface="Gliker Semi-Bold"/>
                    <a:cs typeface="Gliker Semi-Bold"/>
                    <a:sym typeface="Gliker Semi-Bold"/>
                  </a:rPr>
                  <a:t>d’expérience</a:t>
                </a:r>
              </a:p>
            </p:txBody>
          </p:sp>
          <p:sp>
            <p:nvSpPr>
              <p:cNvPr id="25" name="Freeform 5">
                <a:extLst>
                  <a:ext uri="{FF2B5EF4-FFF2-40B4-BE49-F238E27FC236}">
                    <a16:creationId xmlns:a16="http://schemas.microsoft.com/office/drawing/2014/main" id="{84DE77DF-EFAB-75FC-B5E2-D5670629A3E7}"/>
                  </a:ext>
                </a:extLst>
              </p:cNvPr>
              <p:cNvSpPr/>
              <p:nvPr/>
            </p:nvSpPr>
            <p:spPr>
              <a:xfrm>
                <a:off x="2562656" y="0"/>
                <a:ext cx="2889425" cy="1903914"/>
              </a:xfrm>
              <a:custGeom>
                <a:avLst/>
                <a:gdLst/>
                <a:ahLst/>
                <a:cxnLst/>
                <a:rect l="l" t="t" r="r" b="b"/>
                <a:pathLst>
                  <a:path w="2889425" h="1903914">
                    <a:moveTo>
                      <a:pt x="0" y="0"/>
                    </a:moveTo>
                    <a:lnTo>
                      <a:pt x="2889425" y="0"/>
                    </a:lnTo>
                    <a:lnTo>
                      <a:pt x="2889425" y="1903914"/>
                    </a:lnTo>
                    <a:lnTo>
                      <a:pt x="0" y="1903914"/>
                    </a:lnTo>
                    <a:lnTo>
                      <a:pt x="0" y="0"/>
                    </a:lnTo>
                    <a:close/>
                  </a:path>
                </a:pathLst>
              </a:custGeom>
              <a:blipFill>
                <a:blip r:embed="rId6">
                  <a:extLst>
                    <a:ext uri="{96DAC541-7B7A-43D3-8B79-37D633B846F1}">
                      <asvg:svgBlip xmlns:asvg="http://schemas.microsoft.com/office/drawing/2016/SVG/main" r:embed="rId7"/>
                    </a:ext>
                  </a:extLst>
                </a:blip>
                <a:stretch>
                  <a:fillRect/>
                </a:stretch>
              </a:blipFill>
              <a:sp3d/>
            </p:spPr>
            <p:txBody>
              <a:bodyPr/>
              <a:lstStyle/>
              <a:p>
                <a:endParaRPr lang="fr-FR" sz="1200"/>
              </a:p>
            </p:txBody>
          </p:sp>
        </p:grpSp>
      </p:grpSp>
    </p:spTree>
    <p:extLst>
      <p:ext uri="{BB962C8B-B14F-4D97-AF65-F5344CB8AC3E}">
        <p14:creationId xmlns:p14="http://schemas.microsoft.com/office/powerpoint/2010/main" val="2297931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sz="1200"/>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sz="1200"/>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p>
          </p:txBody>
        </p:sp>
      </p:grpSp>
      <p:sp>
        <p:nvSpPr>
          <p:cNvPr id="20" name="TextBox 20"/>
          <p:cNvSpPr txBox="1"/>
          <p:nvPr/>
        </p:nvSpPr>
        <p:spPr>
          <a:xfrm>
            <a:off x="3566911" y="1078854"/>
            <a:ext cx="7186144" cy="359073"/>
          </a:xfrm>
          <a:prstGeom prst="rect">
            <a:avLst/>
          </a:prstGeom>
        </p:spPr>
        <p:txBody>
          <a:bodyPr wrap="square" lIns="0" tIns="0" rIns="0" bIns="0" rtlCol="0" anchor="t">
            <a:spAutoFit/>
          </a:bodyPr>
          <a:lstStyle/>
          <a:p>
            <a:pPr>
              <a:lnSpc>
                <a:spcPts val="2800"/>
              </a:lnSpc>
              <a:spcBef>
                <a:spcPct val="0"/>
              </a:spcBef>
            </a:pPr>
            <a:r>
              <a:rPr lang="en-US" sz="2400" i="1" dirty="0">
                <a:solidFill>
                  <a:srgbClr val="263090"/>
                </a:solidFill>
                <a:latin typeface="+mj-lt"/>
              </a:rPr>
              <a:t>M. Badila MOUANGA, </a:t>
            </a:r>
            <a:r>
              <a:rPr lang="en-US" sz="1867" i="1" dirty="0">
                <a:solidFill>
                  <a:srgbClr val="263090"/>
                </a:solidFill>
                <a:latin typeface="+mj-lt"/>
              </a:rPr>
              <a:t>Cadre de santé - </a:t>
            </a:r>
            <a:r>
              <a:rPr lang="en-US" sz="1867" i="1" dirty="0" err="1">
                <a:solidFill>
                  <a:srgbClr val="263090"/>
                </a:solidFill>
                <a:latin typeface="+mj-lt"/>
              </a:rPr>
              <a:t>Nouvel</a:t>
            </a:r>
            <a:r>
              <a:rPr lang="en-US" sz="1867" i="1" dirty="0">
                <a:solidFill>
                  <a:srgbClr val="263090"/>
                </a:solidFill>
                <a:latin typeface="+mj-lt"/>
              </a:rPr>
              <a:t> </a:t>
            </a:r>
            <a:r>
              <a:rPr lang="en-US" sz="1867" i="1" dirty="0" err="1">
                <a:solidFill>
                  <a:srgbClr val="263090"/>
                </a:solidFill>
                <a:latin typeface="+mj-lt"/>
              </a:rPr>
              <a:t>Hôpital</a:t>
            </a:r>
            <a:r>
              <a:rPr lang="en-US" sz="1867" i="1" dirty="0">
                <a:solidFill>
                  <a:srgbClr val="263090"/>
                </a:solidFill>
                <a:latin typeface="+mj-lt"/>
              </a:rPr>
              <a:t> de Navarre</a:t>
            </a:r>
          </a:p>
        </p:txBody>
      </p:sp>
      <p:sp>
        <p:nvSpPr>
          <p:cNvPr id="21" name="TextBox 21"/>
          <p:cNvSpPr txBox="1"/>
          <p:nvPr/>
        </p:nvSpPr>
        <p:spPr>
          <a:xfrm>
            <a:off x="2667607" y="524939"/>
            <a:ext cx="6926677" cy="359073"/>
          </a:xfrm>
          <a:prstGeom prst="rect">
            <a:avLst/>
          </a:prstGeom>
        </p:spPr>
        <p:txBody>
          <a:bodyPr wrap="square" lIns="0" tIns="0" rIns="0" bIns="0" rtlCol="0" anchor="ctr">
            <a:spAutoFit/>
          </a:bodyPr>
          <a:lstStyle/>
          <a:p>
            <a:pPr>
              <a:lnSpc>
                <a:spcPts val="2800"/>
              </a:lnSpc>
              <a:spcBef>
                <a:spcPct val="0"/>
              </a:spcBef>
            </a:pPr>
            <a:r>
              <a:rPr lang="en-US" sz="2400" b="1" dirty="0" err="1">
                <a:solidFill>
                  <a:srgbClr val="263090"/>
                </a:solidFill>
                <a:latin typeface="+mj-lt"/>
              </a:rPr>
              <a:t>Unité</a:t>
            </a:r>
            <a:r>
              <a:rPr lang="en-US" sz="2400" b="1" dirty="0">
                <a:solidFill>
                  <a:srgbClr val="263090"/>
                </a:solidFill>
                <a:latin typeface="+mj-lt"/>
              </a:rPr>
              <a:t> </a:t>
            </a:r>
            <a:r>
              <a:rPr lang="en-US" sz="2400" b="1" dirty="0" err="1">
                <a:solidFill>
                  <a:srgbClr val="263090"/>
                </a:solidFill>
                <a:latin typeface="+mj-lt"/>
              </a:rPr>
              <a:t>d’Hospitalisation</a:t>
            </a:r>
            <a:r>
              <a:rPr lang="en-US" sz="2400" b="1" dirty="0">
                <a:solidFill>
                  <a:srgbClr val="263090"/>
                </a:solidFill>
                <a:latin typeface="+mj-lt"/>
              </a:rPr>
              <a:t> pour Adolescents (UHA) - Eure</a:t>
            </a:r>
          </a:p>
        </p:txBody>
      </p:sp>
      <p:grpSp>
        <p:nvGrpSpPr>
          <p:cNvPr id="4" name="Groupe 3">
            <a:extLst>
              <a:ext uri="{FF2B5EF4-FFF2-40B4-BE49-F238E27FC236}">
                <a16:creationId xmlns:a16="http://schemas.microsoft.com/office/drawing/2014/main" id="{C00A83CC-0AE3-1112-3F29-3509D0BC946D}"/>
              </a:ext>
            </a:extLst>
          </p:cNvPr>
          <p:cNvGrpSpPr/>
          <p:nvPr/>
        </p:nvGrpSpPr>
        <p:grpSpPr>
          <a:xfrm>
            <a:off x="573632" y="247234"/>
            <a:ext cx="2726041" cy="1974914"/>
            <a:chOff x="13428913" y="323452"/>
            <a:chExt cx="4089061" cy="2962371"/>
          </a:xfrm>
          <a:scene3d>
            <a:camera prst="orthographicFront">
              <a:rot lat="0" lon="10799977" rev="0"/>
            </a:camera>
            <a:lightRig rig="threePt" dir="t"/>
          </a:scene3d>
        </p:grpSpPr>
        <p:grpSp>
          <p:nvGrpSpPr>
            <p:cNvPr id="18" name="Group 6">
              <a:extLst>
                <a:ext uri="{FF2B5EF4-FFF2-40B4-BE49-F238E27FC236}">
                  <a16:creationId xmlns:a16="http://schemas.microsoft.com/office/drawing/2014/main" id="{01FCB15C-D96B-9884-7DD0-905DBCCA0DCF}"/>
                </a:ext>
              </a:extLst>
            </p:cNvPr>
            <p:cNvGrpSpPr/>
            <p:nvPr/>
          </p:nvGrpSpPr>
          <p:grpSpPr>
            <a:xfrm>
              <a:off x="15946438" y="949226"/>
              <a:ext cx="1297674" cy="466295"/>
              <a:chOff x="0" y="0"/>
              <a:chExt cx="411417" cy="147835"/>
            </a:xfrm>
          </p:grpSpPr>
          <p:sp>
            <p:nvSpPr>
              <p:cNvPr id="28" name="Freeform 7">
                <a:extLst>
                  <a:ext uri="{FF2B5EF4-FFF2-40B4-BE49-F238E27FC236}">
                    <a16:creationId xmlns:a16="http://schemas.microsoft.com/office/drawing/2014/main" id="{69011F4D-1D98-16C0-9C26-AAC61B1335DE}"/>
                  </a:ext>
                </a:extLst>
              </p:cNvPr>
              <p:cNvSpPr/>
              <p:nvPr/>
            </p:nvSpPr>
            <p:spPr>
              <a:xfrm>
                <a:off x="0" y="0"/>
                <a:ext cx="411417" cy="147835"/>
              </a:xfrm>
              <a:custGeom>
                <a:avLst/>
                <a:gdLst/>
                <a:ahLst/>
                <a:cxnLst/>
                <a:rect l="l" t="t" r="r" b="b"/>
                <a:pathLst>
                  <a:path w="411417" h="147835">
                    <a:moveTo>
                      <a:pt x="0" y="0"/>
                    </a:moveTo>
                    <a:lnTo>
                      <a:pt x="411417" y="0"/>
                    </a:lnTo>
                    <a:lnTo>
                      <a:pt x="411417" y="147835"/>
                    </a:lnTo>
                    <a:lnTo>
                      <a:pt x="0" y="147835"/>
                    </a:lnTo>
                    <a:close/>
                  </a:path>
                </a:pathLst>
              </a:custGeom>
              <a:solidFill>
                <a:srgbClr val="263090"/>
              </a:solidFill>
              <a:sp3d/>
            </p:spPr>
            <p:txBody>
              <a:bodyPr/>
              <a:lstStyle/>
              <a:p>
                <a:endParaRPr lang="fr-FR" sz="1200"/>
              </a:p>
            </p:txBody>
          </p:sp>
          <p:sp>
            <p:nvSpPr>
              <p:cNvPr id="29" name="TextBox 8">
                <a:extLst>
                  <a:ext uri="{FF2B5EF4-FFF2-40B4-BE49-F238E27FC236}">
                    <a16:creationId xmlns:a16="http://schemas.microsoft.com/office/drawing/2014/main" id="{59F9E5DE-D99D-9C8E-C327-0AB5E93454DB}"/>
                  </a:ext>
                </a:extLst>
              </p:cNvPr>
              <p:cNvSpPr txBox="1"/>
              <p:nvPr/>
            </p:nvSpPr>
            <p:spPr>
              <a:xfrm>
                <a:off x="0" y="38100"/>
                <a:ext cx="411417" cy="109735"/>
              </a:xfrm>
              <a:prstGeom prst="rect">
                <a:avLst/>
              </a:prstGeom>
              <a:sp3d/>
            </p:spPr>
            <p:txBody>
              <a:bodyPr lIns="28134" tIns="28134" rIns="28134" bIns="28134" rtlCol="0" anchor="ctr">
                <a:flatTx/>
              </a:bodyPr>
              <a:lstStyle/>
              <a:p>
                <a:pPr algn="ctr">
                  <a:lnSpc>
                    <a:spcPts val="1466"/>
                  </a:lnSpc>
                </a:pPr>
                <a:endParaRPr sz="1200"/>
              </a:p>
            </p:txBody>
          </p:sp>
        </p:grpSp>
        <p:grpSp>
          <p:nvGrpSpPr>
            <p:cNvPr id="19" name="Group 2">
              <a:extLst>
                <a:ext uri="{FF2B5EF4-FFF2-40B4-BE49-F238E27FC236}">
                  <a16:creationId xmlns:a16="http://schemas.microsoft.com/office/drawing/2014/main" id="{4840C215-413C-8EBB-BB23-15AC537CA24D}"/>
                </a:ext>
              </a:extLst>
            </p:cNvPr>
            <p:cNvGrpSpPr/>
            <p:nvPr/>
          </p:nvGrpSpPr>
          <p:grpSpPr>
            <a:xfrm>
              <a:off x="13428913" y="323452"/>
              <a:ext cx="4089061" cy="2962371"/>
              <a:chOff x="0" y="0"/>
              <a:chExt cx="5452081" cy="3949828"/>
            </a:xfrm>
          </p:grpSpPr>
          <p:sp>
            <p:nvSpPr>
              <p:cNvPr id="22" name="Freeform 3">
                <a:extLst>
                  <a:ext uri="{FF2B5EF4-FFF2-40B4-BE49-F238E27FC236}">
                    <a16:creationId xmlns:a16="http://schemas.microsoft.com/office/drawing/2014/main" id="{7225D208-F46F-D5DE-46E8-1F5A0BAADECB}"/>
                  </a:ext>
                </a:extLst>
              </p:cNvPr>
              <p:cNvSpPr/>
              <p:nvPr/>
            </p:nvSpPr>
            <p:spPr>
              <a:xfrm rot="5400000">
                <a:off x="1305092" y="-197161"/>
                <a:ext cx="2841897" cy="5452081"/>
              </a:xfrm>
              <a:custGeom>
                <a:avLst/>
                <a:gdLst/>
                <a:ahLst/>
                <a:cxnLst/>
                <a:rect l="l" t="t" r="r" b="b"/>
                <a:pathLst>
                  <a:path w="2841897" h="5452081">
                    <a:moveTo>
                      <a:pt x="0" y="0"/>
                    </a:moveTo>
                    <a:lnTo>
                      <a:pt x="2841897" y="0"/>
                    </a:lnTo>
                    <a:lnTo>
                      <a:pt x="2841897" y="5452081"/>
                    </a:lnTo>
                    <a:lnTo>
                      <a:pt x="0" y="5452081"/>
                    </a:lnTo>
                    <a:lnTo>
                      <a:pt x="0" y="0"/>
                    </a:lnTo>
                    <a:close/>
                  </a:path>
                </a:pathLst>
              </a:custGeom>
              <a:blipFill>
                <a:blip r:embed="rId3">
                  <a:extLst>
                    <a:ext uri="{96DAC541-7B7A-43D3-8B79-37D633B846F1}">
                      <asvg:svgBlip xmlns:asvg="http://schemas.microsoft.com/office/drawing/2016/SVG/main" r:embed="rId4"/>
                    </a:ext>
                  </a:extLst>
                </a:blip>
                <a:stretch>
                  <a:fillRect/>
                </a:stretch>
              </a:blipFill>
              <a:sp3d/>
            </p:spPr>
            <p:txBody>
              <a:bodyPr/>
              <a:lstStyle/>
              <a:p>
                <a:endParaRPr lang="fr-FR" sz="1200"/>
              </a:p>
            </p:txBody>
          </p:sp>
          <p:sp>
            <p:nvSpPr>
              <p:cNvPr id="24" name="TextBox 4">
                <a:extLst>
                  <a:ext uri="{FF2B5EF4-FFF2-40B4-BE49-F238E27FC236}">
                    <a16:creationId xmlns:a16="http://schemas.microsoft.com/office/drawing/2014/main" id="{5CE4D2E9-A736-AEBD-C419-6695F49E4900}"/>
                  </a:ext>
                </a:extLst>
              </p:cNvPr>
              <p:cNvSpPr txBox="1"/>
              <p:nvPr/>
            </p:nvSpPr>
            <p:spPr>
              <a:xfrm>
                <a:off x="566912" y="2011718"/>
                <a:ext cx="3334163" cy="974626"/>
              </a:xfrm>
              <a:prstGeom prst="rect">
                <a:avLst/>
              </a:prstGeom>
              <a:sp3d/>
            </p:spPr>
            <p:txBody>
              <a:bodyPr lIns="0" tIns="0" rIns="0" bIns="0" rtlCol="0" anchor="t">
                <a:spAutoFit/>
                <a:flatTx/>
              </a:bodyPr>
              <a:lstStyle/>
              <a:p>
                <a:pPr>
                  <a:lnSpc>
                    <a:spcPts val="1883"/>
                  </a:lnSpc>
                  <a:spcBef>
                    <a:spcPct val="0"/>
                  </a:spcBef>
                </a:pPr>
                <a:r>
                  <a:rPr lang="en-US" sz="1883" b="1" spc="37" dirty="0">
                    <a:solidFill>
                      <a:srgbClr val="F8F1EA"/>
                    </a:solidFill>
                    <a:latin typeface="Gliker Semi-Bold"/>
                    <a:ea typeface="Gliker Semi-Bold"/>
                    <a:cs typeface="Gliker Semi-Bold"/>
                    <a:sym typeface="Gliker Semi-Bold"/>
                  </a:rPr>
                  <a:t>Retour </a:t>
                </a:r>
                <a:r>
                  <a:rPr lang="en-US" sz="1883" b="1" spc="37" dirty="0" err="1">
                    <a:solidFill>
                      <a:srgbClr val="F8F1EA"/>
                    </a:solidFill>
                    <a:latin typeface="Gliker Semi-Bold"/>
                    <a:ea typeface="Gliker Semi-Bold"/>
                    <a:cs typeface="Gliker Semi-Bold"/>
                    <a:sym typeface="Gliker Semi-Bold"/>
                  </a:rPr>
                  <a:t>d’expérience</a:t>
                </a:r>
                <a:endParaRPr lang="en-US" sz="1883" b="1" spc="37" dirty="0">
                  <a:solidFill>
                    <a:srgbClr val="F8F1EA"/>
                  </a:solidFill>
                  <a:latin typeface="Gliker Semi-Bold"/>
                  <a:ea typeface="Gliker Semi-Bold"/>
                  <a:cs typeface="Gliker Semi-Bold"/>
                  <a:sym typeface="Gliker Semi-Bold"/>
                </a:endParaRPr>
              </a:p>
            </p:txBody>
          </p:sp>
          <p:sp>
            <p:nvSpPr>
              <p:cNvPr id="25" name="Freeform 5">
                <a:extLst>
                  <a:ext uri="{FF2B5EF4-FFF2-40B4-BE49-F238E27FC236}">
                    <a16:creationId xmlns:a16="http://schemas.microsoft.com/office/drawing/2014/main" id="{84DE77DF-EFAB-75FC-B5E2-D5670629A3E7}"/>
                  </a:ext>
                </a:extLst>
              </p:cNvPr>
              <p:cNvSpPr/>
              <p:nvPr/>
            </p:nvSpPr>
            <p:spPr>
              <a:xfrm>
                <a:off x="2562656" y="0"/>
                <a:ext cx="2889425" cy="1903914"/>
              </a:xfrm>
              <a:custGeom>
                <a:avLst/>
                <a:gdLst/>
                <a:ahLst/>
                <a:cxnLst/>
                <a:rect l="l" t="t" r="r" b="b"/>
                <a:pathLst>
                  <a:path w="2889425" h="1903914">
                    <a:moveTo>
                      <a:pt x="0" y="0"/>
                    </a:moveTo>
                    <a:lnTo>
                      <a:pt x="2889425" y="0"/>
                    </a:lnTo>
                    <a:lnTo>
                      <a:pt x="2889425" y="1903914"/>
                    </a:lnTo>
                    <a:lnTo>
                      <a:pt x="0" y="1903914"/>
                    </a:lnTo>
                    <a:lnTo>
                      <a:pt x="0" y="0"/>
                    </a:lnTo>
                    <a:close/>
                  </a:path>
                </a:pathLst>
              </a:custGeom>
              <a:blipFill>
                <a:blip r:embed="rId5">
                  <a:extLst>
                    <a:ext uri="{96DAC541-7B7A-43D3-8B79-37D633B846F1}">
                      <asvg:svgBlip xmlns:asvg="http://schemas.microsoft.com/office/drawing/2016/SVG/main" r:embed="rId6"/>
                    </a:ext>
                  </a:extLst>
                </a:blip>
                <a:stretch>
                  <a:fillRect/>
                </a:stretch>
              </a:blipFill>
              <a:sp3d/>
            </p:spPr>
            <p:txBody>
              <a:bodyPr/>
              <a:lstStyle/>
              <a:p>
                <a:endParaRPr lang="fr-FR" sz="1200"/>
              </a:p>
            </p:txBody>
          </p:sp>
        </p:grpSp>
      </p:grpSp>
      <p:sp>
        <p:nvSpPr>
          <p:cNvPr id="23" name="ZoneTexte 22">
            <a:extLst>
              <a:ext uri="{FF2B5EF4-FFF2-40B4-BE49-F238E27FC236}">
                <a16:creationId xmlns:a16="http://schemas.microsoft.com/office/drawing/2014/main" id="{18EFD817-4AF6-5F05-6EA8-877F7F83F644}"/>
              </a:ext>
            </a:extLst>
          </p:cNvPr>
          <p:cNvSpPr txBox="1"/>
          <p:nvPr/>
        </p:nvSpPr>
        <p:spPr>
          <a:xfrm>
            <a:off x="955952" y="2392167"/>
            <a:ext cx="6902581" cy="359009"/>
          </a:xfrm>
          <a:prstGeom prst="rect">
            <a:avLst/>
          </a:prstGeom>
          <a:noFill/>
        </p:spPr>
        <p:txBody>
          <a:bodyPr wrap="square" rtlCol="0">
            <a:spAutoFit/>
          </a:bodyPr>
          <a:lstStyle/>
          <a:p>
            <a:r>
              <a:rPr lang="fr-FR" sz="1733" b="1" dirty="0">
                <a:solidFill>
                  <a:schemeClr val="accent6"/>
                </a:solidFill>
              </a:rPr>
              <a:t>Avant sept. 2021 : pas de lits dédiés pour l’accueil des mineurs</a:t>
            </a:r>
          </a:p>
        </p:txBody>
      </p:sp>
      <p:sp>
        <p:nvSpPr>
          <p:cNvPr id="42" name="Freeform 7">
            <a:extLst>
              <a:ext uri="{FF2B5EF4-FFF2-40B4-BE49-F238E27FC236}">
                <a16:creationId xmlns:a16="http://schemas.microsoft.com/office/drawing/2014/main" id="{6AD1C3E4-B686-3D8A-A2EA-9139889CCE25}"/>
              </a:ext>
            </a:extLst>
          </p:cNvPr>
          <p:cNvSpPr/>
          <p:nvPr/>
        </p:nvSpPr>
        <p:spPr>
          <a:xfrm>
            <a:off x="663141" y="2806051"/>
            <a:ext cx="289743" cy="269027"/>
          </a:xfrm>
          <a:custGeom>
            <a:avLst/>
            <a:gdLst/>
            <a:ahLst/>
            <a:cxnLst/>
            <a:rect l="l" t="t" r="r" b="b"/>
            <a:pathLst>
              <a:path w="928786" h="966227">
                <a:moveTo>
                  <a:pt x="0" y="0"/>
                </a:moveTo>
                <a:lnTo>
                  <a:pt x="928786" y="0"/>
                </a:lnTo>
                <a:lnTo>
                  <a:pt x="928786" y="966227"/>
                </a:lnTo>
                <a:lnTo>
                  <a:pt x="0" y="9662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sz="1200"/>
          </a:p>
        </p:txBody>
      </p:sp>
      <p:sp>
        <p:nvSpPr>
          <p:cNvPr id="43" name="Freeform 18">
            <a:extLst>
              <a:ext uri="{FF2B5EF4-FFF2-40B4-BE49-F238E27FC236}">
                <a16:creationId xmlns:a16="http://schemas.microsoft.com/office/drawing/2014/main" id="{94276FBB-7970-5420-6FD1-E63D4C659AB4}"/>
              </a:ext>
            </a:extLst>
          </p:cNvPr>
          <p:cNvSpPr/>
          <p:nvPr/>
        </p:nvSpPr>
        <p:spPr>
          <a:xfrm>
            <a:off x="642496" y="5257374"/>
            <a:ext cx="291685" cy="235919"/>
          </a:xfrm>
          <a:custGeom>
            <a:avLst/>
            <a:gdLst/>
            <a:ahLst/>
            <a:cxnLst/>
            <a:rect l="l" t="t" r="r" b="b"/>
            <a:pathLst>
              <a:path w="935012" h="847315">
                <a:moveTo>
                  <a:pt x="0" y="0"/>
                </a:moveTo>
                <a:lnTo>
                  <a:pt x="935013" y="0"/>
                </a:lnTo>
                <a:lnTo>
                  <a:pt x="935013" y="847315"/>
                </a:lnTo>
                <a:lnTo>
                  <a:pt x="0" y="847315"/>
                </a:lnTo>
                <a:lnTo>
                  <a:pt x="0" y="0"/>
                </a:lnTo>
                <a:close/>
              </a:path>
            </a:pathLst>
          </a:custGeom>
          <a:blipFill>
            <a:blip r:embed="rId9"/>
            <a:stretch>
              <a:fillRect/>
            </a:stretch>
          </a:blipFill>
        </p:spPr>
        <p:txBody>
          <a:bodyPr/>
          <a:lstStyle/>
          <a:p>
            <a:endParaRPr lang="fr-FR" sz="1200"/>
          </a:p>
        </p:txBody>
      </p:sp>
      <p:sp>
        <p:nvSpPr>
          <p:cNvPr id="45" name="TextBox 20">
            <a:extLst>
              <a:ext uri="{FF2B5EF4-FFF2-40B4-BE49-F238E27FC236}">
                <a16:creationId xmlns:a16="http://schemas.microsoft.com/office/drawing/2014/main" id="{26922818-AA80-BE04-8D72-91EB537AD262}"/>
              </a:ext>
            </a:extLst>
          </p:cNvPr>
          <p:cNvSpPr txBox="1"/>
          <p:nvPr/>
        </p:nvSpPr>
        <p:spPr>
          <a:xfrm>
            <a:off x="1171525" y="2865579"/>
            <a:ext cx="5841557" cy="246221"/>
          </a:xfrm>
          <a:prstGeom prst="rect">
            <a:avLst/>
          </a:prstGeom>
        </p:spPr>
        <p:txBody>
          <a:bodyPr wrap="square" lIns="0" tIns="0" rIns="0" bIns="0" rtlCol="0" anchor="t">
            <a:spAutoFit/>
          </a:bodyPr>
          <a:lstStyle/>
          <a:p>
            <a:pPr>
              <a:spcBef>
                <a:spcPct val="0"/>
              </a:spcBef>
            </a:pPr>
            <a:r>
              <a:rPr lang="fr-FR" sz="1600" dirty="0">
                <a:solidFill>
                  <a:srgbClr val="263090"/>
                </a:solidFill>
              </a:rPr>
              <a:t>Prise en charge adaptée, spécialisée et de proximité</a:t>
            </a:r>
            <a:endParaRPr lang="en-US" sz="1600" dirty="0">
              <a:solidFill>
                <a:srgbClr val="263090"/>
              </a:solidFill>
            </a:endParaRPr>
          </a:p>
        </p:txBody>
      </p:sp>
      <p:sp>
        <p:nvSpPr>
          <p:cNvPr id="46" name="TextBox 20">
            <a:extLst>
              <a:ext uri="{FF2B5EF4-FFF2-40B4-BE49-F238E27FC236}">
                <a16:creationId xmlns:a16="http://schemas.microsoft.com/office/drawing/2014/main" id="{EFD8DAAF-7504-FB57-20BF-CCD4F9EF6002}"/>
              </a:ext>
            </a:extLst>
          </p:cNvPr>
          <p:cNvSpPr txBox="1"/>
          <p:nvPr/>
        </p:nvSpPr>
        <p:spPr>
          <a:xfrm>
            <a:off x="1171525" y="3241000"/>
            <a:ext cx="5528673" cy="492443"/>
          </a:xfrm>
          <a:prstGeom prst="rect">
            <a:avLst/>
          </a:prstGeom>
        </p:spPr>
        <p:txBody>
          <a:bodyPr wrap="square" lIns="0" tIns="0" rIns="0" bIns="0" rtlCol="0" anchor="t">
            <a:spAutoFit/>
          </a:bodyPr>
          <a:lstStyle/>
          <a:p>
            <a:pPr>
              <a:spcBef>
                <a:spcPct val="0"/>
              </a:spcBef>
            </a:pPr>
            <a:r>
              <a:rPr lang="fr-FR" sz="1600" dirty="0">
                <a:solidFill>
                  <a:srgbClr val="263090"/>
                </a:solidFill>
              </a:rPr>
              <a:t>Accueil dans un cadre sécurisé et bienveillant avec une équipe pluridisciplinaire</a:t>
            </a:r>
            <a:endParaRPr lang="en-US" sz="1600" dirty="0">
              <a:solidFill>
                <a:srgbClr val="263090"/>
              </a:solidFill>
            </a:endParaRPr>
          </a:p>
        </p:txBody>
      </p:sp>
      <p:sp>
        <p:nvSpPr>
          <p:cNvPr id="47" name="TextBox 20">
            <a:extLst>
              <a:ext uri="{FF2B5EF4-FFF2-40B4-BE49-F238E27FC236}">
                <a16:creationId xmlns:a16="http://schemas.microsoft.com/office/drawing/2014/main" id="{02625298-1A9B-84D7-DE7C-9FB64E3F3D0D}"/>
              </a:ext>
            </a:extLst>
          </p:cNvPr>
          <p:cNvSpPr txBox="1"/>
          <p:nvPr/>
        </p:nvSpPr>
        <p:spPr>
          <a:xfrm>
            <a:off x="1151496" y="5257374"/>
            <a:ext cx="5733001" cy="1338828"/>
          </a:xfrm>
          <a:prstGeom prst="rect">
            <a:avLst/>
          </a:prstGeom>
        </p:spPr>
        <p:txBody>
          <a:bodyPr wrap="square" lIns="0" tIns="0" rIns="0" bIns="0" rtlCol="0" anchor="t">
            <a:spAutoFit/>
          </a:bodyPr>
          <a:lstStyle/>
          <a:p>
            <a:pPr>
              <a:spcBef>
                <a:spcPct val="0"/>
              </a:spcBef>
            </a:pPr>
            <a:r>
              <a:rPr lang="fr-FR" sz="1600" dirty="0">
                <a:solidFill>
                  <a:srgbClr val="263090"/>
                </a:solidFill>
              </a:rPr>
              <a:t>Urgences pédopsychiatriques &gt;&gt; absence de dispositif de soins non programmés </a:t>
            </a:r>
            <a:r>
              <a:rPr lang="fr-FR" sz="1400" dirty="0">
                <a:solidFill>
                  <a:srgbClr val="263090"/>
                </a:solidFill>
              </a:rPr>
              <a:t>(faute de structure de crise spécifique)</a:t>
            </a:r>
          </a:p>
          <a:p>
            <a:pPr>
              <a:spcBef>
                <a:spcPct val="0"/>
              </a:spcBef>
            </a:pPr>
            <a:endParaRPr lang="fr-FR" sz="700" dirty="0">
              <a:solidFill>
                <a:srgbClr val="263090"/>
              </a:solidFill>
            </a:endParaRPr>
          </a:p>
          <a:p>
            <a:pPr>
              <a:spcBef>
                <a:spcPct val="0"/>
              </a:spcBef>
            </a:pPr>
            <a:r>
              <a:rPr lang="fr-FR" sz="1600" dirty="0">
                <a:solidFill>
                  <a:srgbClr val="263090"/>
                </a:solidFill>
              </a:rPr>
              <a:t>Insuffisance de lits disponibles </a:t>
            </a:r>
            <a:r>
              <a:rPr lang="fr-FR" sz="1400" dirty="0">
                <a:solidFill>
                  <a:srgbClr val="263090"/>
                </a:solidFill>
              </a:rPr>
              <a:t>(8 lits d’hospitalisation et 4 places d’accueil de jour)</a:t>
            </a:r>
            <a:r>
              <a:rPr lang="fr-FR" sz="1600" dirty="0">
                <a:solidFill>
                  <a:srgbClr val="263090"/>
                </a:solidFill>
              </a:rPr>
              <a:t> pour répondre à la file active quotidienne d’adolescents hospitalisés en secteur adulte</a:t>
            </a:r>
            <a:endParaRPr lang="en-US" sz="1600" dirty="0">
              <a:solidFill>
                <a:srgbClr val="263090"/>
              </a:solidFill>
            </a:endParaRPr>
          </a:p>
        </p:txBody>
      </p:sp>
      <p:sp>
        <p:nvSpPr>
          <p:cNvPr id="48" name="ZoneTexte 47">
            <a:extLst>
              <a:ext uri="{FF2B5EF4-FFF2-40B4-BE49-F238E27FC236}">
                <a16:creationId xmlns:a16="http://schemas.microsoft.com/office/drawing/2014/main" id="{09011505-EF47-126E-F4AB-5F876CF70C89}"/>
              </a:ext>
            </a:extLst>
          </p:cNvPr>
          <p:cNvSpPr txBox="1"/>
          <p:nvPr/>
        </p:nvSpPr>
        <p:spPr>
          <a:xfrm>
            <a:off x="1846002" y="3805433"/>
            <a:ext cx="4772587" cy="584775"/>
          </a:xfrm>
          <a:prstGeom prst="rect">
            <a:avLst/>
          </a:prstGeom>
          <a:noFill/>
        </p:spPr>
        <p:txBody>
          <a:bodyPr wrap="square" rtlCol="0">
            <a:spAutoFit/>
          </a:bodyPr>
          <a:lstStyle/>
          <a:p>
            <a:r>
              <a:rPr lang="fr-FR" sz="1600" b="1" dirty="0">
                <a:solidFill>
                  <a:srgbClr val="263090"/>
                </a:solidFill>
              </a:rPr>
              <a:t>Prise en charge globale: soin, scolarité, lien familial et réinsertion sociale</a:t>
            </a:r>
          </a:p>
        </p:txBody>
      </p:sp>
      <p:pic>
        <p:nvPicPr>
          <p:cNvPr id="49" name="Image 48">
            <a:extLst>
              <a:ext uri="{FF2B5EF4-FFF2-40B4-BE49-F238E27FC236}">
                <a16:creationId xmlns:a16="http://schemas.microsoft.com/office/drawing/2014/main" id="{5EC975D4-23D7-89D6-7CC1-9D9A474703A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8449" y="3765200"/>
            <a:ext cx="722009" cy="448362"/>
          </a:xfrm>
          <a:prstGeom prst="rect">
            <a:avLst/>
          </a:prstGeom>
        </p:spPr>
      </p:pic>
      <p:sp>
        <p:nvSpPr>
          <p:cNvPr id="50" name="TextBox 20">
            <a:extLst>
              <a:ext uri="{FF2B5EF4-FFF2-40B4-BE49-F238E27FC236}">
                <a16:creationId xmlns:a16="http://schemas.microsoft.com/office/drawing/2014/main" id="{8FB11816-5A04-52B8-BE9F-D81BDEE6BA89}"/>
              </a:ext>
            </a:extLst>
          </p:cNvPr>
          <p:cNvSpPr txBox="1"/>
          <p:nvPr/>
        </p:nvSpPr>
        <p:spPr>
          <a:xfrm>
            <a:off x="1148977" y="4422169"/>
            <a:ext cx="5717028" cy="461665"/>
          </a:xfrm>
          <a:prstGeom prst="rect">
            <a:avLst/>
          </a:prstGeom>
        </p:spPr>
        <p:txBody>
          <a:bodyPr wrap="square" lIns="0" tIns="0" rIns="0" bIns="0" rtlCol="0" anchor="t">
            <a:spAutoFit/>
          </a:bodyPr>
          <a:lstStyle/>
          <a:p>
            <a:pPr>
              <a:spcBef>
                <a:spcPct val="0"/>
              </a:spcBef>
            </a:pPr>
            <a:r>
              <a:rPr lang="fr-FR" sz="1600" dirty="0">
                <a:solidFill>
                  <a:srgbClr val="263090"/>
                </a:solidFill>
              </a:rPr>
              <a:t>Collaboration étroite avec les partenaires du territoire : </a:t>
            </a:r>
            <a:r>
              <a:rPr lang="fr-FR" sz="1400" dirty="0">
                <a:solidFill>
                  <a:srgbClr val="263090"/>
                </a:solidFill>
              </a:rPr>
              <a:t>CMP, CATTP, HDJ, MDA, établissements scolaires, services sociaux, protection de l’enfance…</a:t>
            </a:r>
            <a:endParaRPr lang="en-US" sz="1400" dirty="0">
              <a:solidFill>
                <a:srgbClr val="263090"/>
              </a:solidFill>
            </a:endParaRPr>
          </a:p>
        </p:txBody>
      </p:sp>
    </p:spTree>
    <p:extLst>
      <p:ext uri="{BB962C8B-B14F-4D97-AF65-F5344CB8AC3E}">
        <p14:creationId xmlns:p14="http://schemas.microsoft.com/office/powerpoint/2010/main" val="2949045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3"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sz="1200"/>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sz="1200"/>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p>
          </p:txBody>
        </p:sp>
      </p:grpSp>
      <p:sp>
        <p:nvSpPr>
          <p:cNvPr id="20" name="TextBox 20"/>
          <p:cNvSpPr txBox="1"/>
          <p:nvPr/>
        </p:nvSpPr>
        <p:spPr>
          <a:xfrm>
            <a:off x="757782" y="3483676"/>
            <a:ext cx="8789911" cy="1427570"/>
          </a:xfrm>
          <a:prstGeom prst="rect">
            <a:avLst/>
          </a:prstGeom>
        </p:spPr>
        <p:txBody>
          <a:bodyPr wrap="square" lIns="0" tIns="0" rIns="0" bIns="0" rtlCol="0" anchor="t">
            <a:spAutoFit/>
          </a:bodyPr>
          <a:lstStyle/>
          <a:p>
            <a:pPr>
              <a:lnSpc>
                <a:spcPts val="2800"/>
              </a:lnSpc>
              <a:spcBef>
                <a:spcPct val="0"/>
              </a:spcBef>
            </a:pPr>
            <a:r>
              <a:rPr lang="fr-FR" sz="2333" dirty="0">
                <a:solidFill>
                  <a:srgbClr val="263090"/>
                </a:solidFill>
                <a:latin typeface="+mj-lt"/>
              </a:rPr>
              <a:t>Intervenants territoire ROUEN-ELBEUF- PAYS de BRAY et YVETOT (Vidéo) :</a:t>
            </a:r>
          </a:p>
          <a:p>
            <a:pPr>
              <a:lnSpc>
                <a:spcPts val="2800"/>
              </a:lnSpc>
              <a:spcBef>
                <a:spcPct val="0"/>
              </a:spcBef>
            </a:pPr>
            <a:endParaRPr lang="fr-FR" sz="2333" dirty="0">
              <a:solidFill>
                <a:srgbClr val="263090"/>
              </a:solidFill>
              <a:latin typeface="+mj-lt"/>
            </a:endParaRPr>
          </a:p>
          <a:p>
            <a:pPr algn="just">
              <a:lnSpc>
                <a:spcPts val="2800"/>
              </a:lnSpc>
              <a:spcBef>
                <a:spcPct val="0"/>
              </a:spcBef>
            </a:pPr>
            <a:r>
              <a:rPr lang="fr-FR" sz="2333" dirty="0">
                <a:solidFill>
                  <a:srgbClr val="263090"/>
                </a:solidFill>
                <a:latin typeface="+mj-lt"/>
              </a:rPr>
              <a:t>M. Philippe DULONGCHAMPS – Cadre de Santé / CMP-EA du Pays de BRAY – CH du Rouvray</a:t>
            </a:r>
          </a:p>
          <a:p>
            <a:pPr algn="just">
              <a:lnSpc>
                <a:spcPts val="2800"/>
              </a:lnSpc>
              <a:spcBef>
                <a:spcPct val="0"/>
              </a:spcBef>
            </a:pPr>
            <a:r>
              <a:rPr lang="fr-FR" sz="2333" dirty="0">
                <a:solidFill>
                  <a:srgbClr val="263090"/>
                </a:solidFill>
                <a:latin typeface="+mj-lt"/>
              </a:rPr>
              <a:t>M. Sébastien COCQUEREZ – Cadre de Santé/CMP EA d’ YVETOT- DUCLAIR – CH du Rouvray</a:t>
            </a:r>
          </a:p>
        </p:txBody>
      </p:sp>
      <p:sp>
        <p:nvSpPr>
          <p:cNvPr id="21" name="TextBox 21"/>
          <p:cNvSpPr txBox="1"/>
          <p:nvPr/>
        </p:nvSpPr>
        <p:spPr>
          <a:xfrm>
            <a:off x="3444976" y="1442205"/>
            <a:ext cx="8976063" cy="1068498"/>
          </a:xfrm>
          <a:prstGeom prst="rect">
            <a:avLst/>
          </a:prstGeom>
        </p:spPr>
        <p:txBody>
          <a:bodyPr wrap="square" lIns="0" tIns="0" rIns="0" bIns="0" rtlCol="0" anchor="t">
            <a:spAutoFit/>
          </a:bodyPr>
          <a:lstStyle/>
          <a:p>
            <a:pPr>
              <a:lnSpc>
                <a:spcPts val="2800"/>
              </a:lnSpc>
              <a:spcBef>
                <a:spcPct val="0"/>
              </a:spcBef>
            </a:pPr>
            <a:r>
              <a:rPr lang="fr-FR" sz="2333" b="1" dirty="0">
                <a:solidFill>
                  <a:srgbClr val="263090"/>
                </a:solidFill>
                <a:latin typeface="+mj-lt"/>
              </a:rPr>
              <a:t>Amélioration d’accès aux soins de psychiatrie de </a:t>
            </a:r>
          </a:p>
          <a:p>
            <a:pPr>
              <a:lnSpc>
                <a:spcPts val="2800"/>
              </a:lnSpc>
              <a:spcBef>
                <a:spcPct val="0"/>
              </a:spcBef>
            </a:pPr>
            <a:r>
              <a:rPr lang="fr-FR" sz="2333" b="1" dirty="0">
                <a:solidFill>
                  <a:srgbClr val="263090"/>
                </a:solidFill>
                <a:latin typeface="+mj-lt"/>
              </a:rPr>
              <a:t>l’enfant et de l’adolescent dans les territoires ruraux : </a:t>
            </a:r>
          </a:p>
          <a:p>
            <a:pPr>
              <a:lnSpc>
                <a:spcPts val="2800"/>
              </a:lnSpc>
              <a:spcBef>
                <a:spcPct val="0"/>
              </a:spcBef>
            </a:pPr>
            <a:r>
              <a:rPr lang="fr-FR" sz="2333" b="1" dirty="0">
                <a:solidFill>
                  <a:srgbClr val="263090"/>
                </a:solidFill>
                <a:latin typeface="+mj-lt"/>
              </a:rPr>
              <a:t>maillage CMP/CMPP, accueil de 1</a:t>
            </a:r>
            <a:r>
              <a:rPr lang="fr-FR" sz="2333" b="1" baseline="30000" dirty="0">
                <a:solidFill>
                  <a:srgbClr val="263090"/>
                </a:solidFill>
                <a:latin typeface="+mj-lt"/>
              </a:rPr>
              <a:t>ère</a:t>
            </a:r>
            <a:r>
              <a:rPr lang="fr-FR" sz="2333" b="1" dirty="0">
                <a:solidFill>
                  <a:srgbClr val="263090"/>
                </a:solidFill>
                <a:latin typeface="+mj-lt"/>
              </a:rPr>
              <a:t> ligne en CMPEA et MDA</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4"/>
            <a:stretch>
              <a:fillRect/>
            </a:stretch>
          </a:blipFill>
        </p:spPr>
        <p:txBody>
          <a:bodyPr/>
          <a:lstStyle/>
          <a:p>
            <a:endParaRPr lang="fr-FR" sz="1200"/>
          </a:p>
        </p:txBody>
      </p:sp>
      <p:grpSp>
        <p:nvGrpSpPr>
          <p:cNvPr id="4" name="Groupe 3">
            <a:extLst>
              <a:ext uri="{FF2B5EF4-FFF2-40B4-BE49-F238E27FC236}">
                <a16:creationId xmlns:a16="http://schemas.microsoft.com/office/drawing/2014/main" id="{C00A83CC-0AE3-1112-3F29-3509D0BC946D}"/>
              </a:ext>
            </a:extLst>
          </p:cNvPr>
          <p:cNvGrpSpPr/>
          <p:nvPr/>
        </p:nvGrpSpPr>
        <p:grpSpPr>
          <a:xfrm>
            <a:off x="733876" y="228600"/>
            <a:ext cx="2726041" cy="1974914"/>
            <a:chOff x="13428913" y="323452"/>
            <a:chExt cx="4089061" cy="2962371"/>
          </a:xfrm>
          <a:scene3d>
            <a:camera prst="orthographicFront">
              <a:rot lat="0" lon="10799977" rev="0"/>
            </a:camera>
            <a:lightRig rig="threePt" dir="t"/>
          </a:scene3d>
        </p:grpSpPr>
        <p:grpSp>
          <p:nvGrpSpPr>
            <p:cNvPr id="18" name="Group 6">
              <a:extLst>
                <a:ext uri="{FF2B5EF4-FFF2-40B4-BE49-F238E27FC236}">
                  <a16:creationId xmlns:a16="http://schemas.microsoft.com/office/drawing/2014/main" id="{01FCB15C-D96B-9884-7DD0-905DBCCA0DCF}"/>
                </a:ext>
              </a:extLst>
            </p:cNvPr>
            <p:cNvGrpSpPr/>
            <p:nvPr/>
          </p:nvGrpSpPr>
          <p:grpSpPr>
            <a:xfrm>
              <a:off x="15946438" y="949226"/>
              <a:ext cx="1297674" cy="466295"/>
              <a:chOff x="0" y="0"/>
              <a:chExt cx="411417" cy="147835"/>
            </a:xfrm>
          </p:grpSpPr>
          <p:sp>
            <p:nvSpPr>
              <p:cNvPr id="28" name="Freeform 7">
                <a:extLst>
                  <a:ext uri="{FF2B5EF4-FFF2-40B4-BE49-F238E27FC236}">
                    <a16:creationId xmlns:a16="http://schemas.microsoft.com/office/drawing/2014/main" id="{69011F4D-1D98-16C0-9C26-AAC61B1335DE}"/>
                  </a:ext>
                </a:extLst>
              </p:cNvPr>
              <p:cNvSpPr/>
              <p:nvPr/>
            </p:nvSpPr>
            <p:spPr>
              <a:xfrm>
                <a:off x="0" y="0"/>
                <a:ext cx="411417" cy="147835"/>
              </a:xfrm>
              <a:custGeom>
                <a:avLst/>
                <a:gdLst/>
                <a:ahLst/>
                <a:cxnLst/>
                <a:rect l="l" t="t" r="r" b="b"/>
                <a:pathLst>
                  <a:path w="411417" h="147835">
                    <a:moveTo>
                      <a:pt x="0" y="0"/>
                    </a:moveTo>
                    <a:lnTo>
                      <a:pt x="411417" y="0"/>
                    </a:lnTo>
                    <a:lnTo>
                      <a:pt x="411417" y="147835"/>
                    </a:lnTo>
                    <a:lnTo>
                      <a:pt x="0" y="147835"/>
                    </a:lnTo>
                    <a:close/>
                  </a:path>
                </a:pathLst>
              </a:custGeom>
              <a:solidFill>
                <a:srgbClr val="263090"/>
              </a:solidFill>
              <a:sp3d/>
            </p:spPr>
            <p:txBody>
              <a:bodyPr/>
              <a:lstStyle/>
              <a:p>
                <a:endParaRPr lang="fr-FR" sz="1200"/>
              </a:p>
            </p:txBody>
          </p:sp>
          <p:sp>
            <p:nvSpPr>
              <p:cNvPr id="29" name="TextBox 8">
                <a:extLst>
                  <a:ext uri="{FF2B5EF4-FFF2-40B4-BE49-F238E27FC236}">
                    <a16:creationId xmlns:a16="http://schemas.microsoft.com/office/drawing/2014/main" id="{59F9E5DE-D99D-9C8E-C327-0AB5E93454DB}"/>
                  </a:ext>
                </a:extLst>
              </p:cNvPr>
              <p:cNvSpPr txBox="1"/>
              <p:nvPr/>
            </p:nvSpPr>
            <p:spPr>
              <a:xfrm>
                <a:off x="0" y="38100"/>
                <a:ext cx="411417" cy="109735"/>
              </a:xfrm>
              <a:prstGeom prst="rect">
                <a:avLst/>
              </a:prstGeom>
              <a:sp3d/>
            </p:spPr>
            <p:txBody>
              <a:bodyPr lIns="28134" tIns="28134" rIns="28134" bIns="28134" rtlCol="0" anchor="ctr">
                <a:flatTx/>
              </a:bodyPr>
              <a:lstStyle/>
              <a:p>
                <a:pPr algn="ctr">
                  <a:lnSpc>
                    <a:spcPts val="1466"/>
                  </a:lnSpc>
                </a:pPr>
                <a:endParaRPr sz="1200"/>
              </a:p>
            </p:txBody>
          </p:sp>
        </p:grpSp>
        <p:grpSp>
          <p:nvGrpSpPr>
            <p:cNvPr id="19" name="Group 2">
              <a:extLst>
                <a:ext uri="{FF2B5EF4-FFF2-40B4-BE49-F238E27FC236}">
                  <a16:creationId xmlns:a16="http://schemas.microsoft.com/office/drawing/2014/main" id="{4840C215-413C-8EBB-BB23-15AC537CA24D}"/>
                </a:ext>
              </a:extLst>
            </p:cNvPr>
            <p:cNvGrpSpPr/>
            <p:nvPr/>
          </p:nvGrpSpPr>
          <p:grpSpPr>
            <a:xfrm>
              <a:off x="13428913" y="323452"/>
              <a:ext cx="4089061" cy="2962371"/>
              <a:chOff x="0" y="0"/>
              <a:chExt cx="5452081" cy="3949828"/>
            </a:xfrm>
          </p:grpSpPr>
          <p:sp>
            <p:nvSpPr>
              <p:cNvPr id="22" name="Freeform 3">
                <a:extLst>
                  <a:ext uri="{FF2B5EF4-FFF2-40B4-BE49-F238E27FC236}">
                    <a16:creationId xmlns:a16="http://schemas.microsoft.com/office/drawing/2014/main" id="{7225D208-F46F-D5DE-46E8-1F5A0BAADECB}"/>
                  </a:ext>
                </a:extLst>
              </p:cNvPr>
              <p:cNvSpPr/>
              <p:nvPr/>
            </p:nvSpPr>
            <p:spPr>
              <a:xfrm rot="5400000">
                <a:off x="1305092" y="-197161"/>
                <a:ext cx="2841897" cy="5452081"/>
              </a:xfrm>
              <a:custGeom>
                <a:avLst/>
                <a:gdLst/>
                <a:ahLst/>
                <a:cxnLst/>
                <a:rect l="l" t="t" r="r" b="b"/>
                <a:pathLst>
                  <a:path w="2841897" h="5452081">
                    <a:moveTo>
                      <a:pt x="0" y="0"/>
                    </a:moveTo>
                    <a:lnTo>
                      <a:pt x="2841897" y="0"/>
                    </a:lnTo>
                    <a:lnTo>
                      <a:pt x="2841897" y="5452081"/>
                    </a:lnTo>
                    <a:lnTo>
                      <a:pt x="0" y="5452081"/>
                    </a:lnTo>
                    <a:lnTo>
                      <a:pt x="0" y="0"/>
                    </a:lnTo>
                    <a:close/>
                  </a:path>
                </a:pathLst>
              </a:custGeom>
              <a:blipFill>
                <a:blip r:embed="rId5">
                  <a:extLst>
                    <a:ext uri="{96DAC541-7B7A-43D3-8B79-37D633B846F1}">
                      <asvg:svgBlip xmlns:asvg="http://schemas.microsoft.com/office/drawing/2016/SVG/main" r:embed="rId6"/>
                    </a:ext>
                  </a:extLst>
                </a:blip>
                <a:stretch>
                  <a:fillRect/>
                </a:stretch>
              </a:blipFill>
              <a:sp3d/>
            </p:spPr>
            <p:txBody>
              <a:bodyPr/>
              <a:lstStyle/>
              <a:p>
                <a:endParaRPr lang="fr-FR" sz="1200"/>
              </a:p>
            </p:txBody>
          </p:sp>
          <p:sp>
            <p:nvSpPr>
              <p:cNvPr id="24" name="TextBox 4">
                <a:extLst>
                  <a:ext uri="{FF2B5EF4-FFF2-40B4-BE49-F238E27FC236}">
                    <a16:creationId xmlns:a16="http://schemas.microsoft.com/office/drawing/2014/main" id="{5CE4D2E9-A736-AEBD-C419-6695F49E4900}"/>
                  </a:ext>
                </a:extLst>
              </p:cNvPr>
              <p:cNvSpPr txBox="1"/>
              <p:nvPr/>
            </p:nvSpPr>
            <p:spPr>
              <a:xfrm>
                <a:off x="566912" y="2011718"/>
                <a:ext cx="3334163" cy="974626"/>
              </a:xfrm>
              <a:prstGeom prst="rect">
                <a:avLst/>
              </a:prstGeom>
              <a:sp3d/>
            </p:spPr>
            <p:txBody>
              <a:bodyPr lIns="0" tIns="0" rIns="0" bIns="0" rtlCol="0" anchor="t">
                <a:spAutoFit/>
                <a:flatTx/>
              </a:bodyPr>
              <a:lstStyle/>
              <a:p>
                <a:pPr>
                  <a:lnSpc>
                    <a:spcPts val="1883"/>
                  </a:lnSpc>
                  <a:spcBef>
                    <a:spcPct val="0"/>
                  </a:spcBef>
                </a:pPr>
                <a:r>
                  <a:rPr lang="en-US" sz="1883" b="1" spc="37" dirty="0">
                    <a:solidFill>
                      <a:srgbClr val="F8F1EA"/>
                    </a:solidFill>
                    <a:latin typeface="Gliker Semi-Bold"/>
                    <a:ea typeface="Gliker Semi-Bold"/>
                    <a:cs typeface="Gliker Semi-Bold"/>
                    <a:sym typeface="Gliker Semi-Bold"/>
                  </a:rPr>
                  <a:t>Retour </a:t>
                </a:r>
                <a:r>
                  <a:rPr lang="fr-FR" sz="1883" b="1" spc="37" dirty="0">
                    <a:solidFill>
                      <a:srgbClr val="F8F1EA"/>
                    </a:solidFill>
                    <a:latin typeface="Gliker Semi-Bold"/>
                    <a:ea typeface="Gliker Semi-Bold"/>
                    <a:cs typeface="Gliker Semi-Bold"/>
                    <a:sym typeface="Gliker Semi-Bold"/>
                  </a:rPr>
                  <a:t>d’expérience</a:t>
                </a:r>
              </a:p>
            </p:txBody>
          </p:sp>
          <p:sp>
            <p:nvSpPr>
              <p:cNvPr id="25" name="Freeform 5">
                <a:extLst>
                  <a:ext uri="{FF2B5EF4-FFF2-40B4-BE49-F238E27FC236}">
                    <a16:creationId xmlns:a16="http://schemas.microsoft.com/office/drawing/2014/main" id="{84DE77DF-EFAB-75FC-B5E2-D5670629A3E7}"/>
                  </a:ext>
                </a:extLst>
              </p:cNvPr>
              <p:cNvSpPr/>
              <p:nvPr/>
            </p:nvSpPr>
            <p:spPr>
              <a:xfrm>
                <a:off x="2562656" y="0"/>
                <a:ext cx="2889425" cy="1903914"/>
              </a:xfrm>
              <a:custGeom>
                <a:avLst/>
                <a:gdLst/>
                <a:ahLst/>
                <a:cxnLst/>
                <a:rect l="l" t="t" r="r" b="b"/>
                <a:pathLst>
                  <a:path w="2889425" h="1903914">
                    <a:moveTo>
                      <a:pt x="0" y="0"/>
                    </a:moveTo>
                    <a:lnTo>
                      <a:pt x="2889425" y="0"/>
                    </a:lnTo>
                    <a:lnTo>
                      <a:pt x="2889425" y="1903914"/>
                    </a:lnTo>
                    <a:lnTo>
                      <a:pt x="0" y="1903914"/>
                    </a:lnTo>
                    <a:lnTo>
                      <a:pt x="0" y="0"/>
                    </a:lnTo>
                    <a:close/>
                  </a:path>
                </a:pathLst>
              </a:custGeom>
              <a:blipFill>
                <a:blip r:embed="rId7">
                  <a:extLst>
                    <a:ext uri="{96DAC541-7B7A-43D3-8B79-37D633B846F1}">
                      <asvg:svgBlip xmlns:asvg="http://schemas.microsoft.com/office/drawing/2016/SVG/main" r:embed="rId8"/>
                    </a:ext>
                  </a:extLst>
                </a:blip>
                <a:stretch>
                  <a:fillRect/>
                </a:stretch>
              </a:blipFill>
              <a:sp3d/>
            </p:spPr>
            <p:txBody>
              <a:bodyPr/>
              <a:lstStyle/>
              <a:p>
                <a:endParaRPr lang="fr-FR" sz="1200"/>
              </a:p>
            </p:txBody>
          </p:sp>
        </p:grpSp>
      </p:grpSp>
    </p:spTree>
    <p:extLst>
      <p:ext uri="{BB962C8B-B14F-4D97-AF65-F5344CB8AC3E}">
        <p14:creationId xmlns:p14="http://schemas.microsoft.com/office/powerpoint/2010/main" val="1148263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sz="1200"/>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sz="1200"/>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p>
          </p:txBody>
        </p:sp>
      </p:grpSp>
      <p:sp>
        <p:nvSpPr>
          <p:cNvPr id="20" name="TextBox 20"/>
          <p:cNvSpPr txBox="1"/>
          <p:nvPr/>
        </p:nvSpPr>
        <p:spPr>
          <a:xfrm>
            <a:off x="761999" y="2623294"/>
            <a:ext cx="8789911" cy="5018297"/>
          </a:xfrm>
          <a:prstGeom prst="rect">
            <a:avLst/>
          </a:prstGeom>
        </p:spPr>
        <p:txBody>
          <a:bodyPr wrap="square" lIns="0" tIns="0" rIns="0" bIns="0" rtlCol="0" anchor="t">
            <a:spAutoFit/>
          </a:bodyPr>
          <a:lstStyle/>
          <a:p>
            <a:pPr marL="304815" indent="-304815">
              <a:lnSpc>
                <a:spcPts val="2800"/>
              </a:lnSpc>
              <a:spcBef>
                <a:spcPct val="0"/>
              </a:spcBef>
              <a:buFont typeface="Arial" panose="020B0604020202020204" pitchFamily="34" charset="0"/>
              <a:buChar char="•"/>
            </a:pPr>
            <a:r>
              <a:rPr lang="en-US" sz="2333" dirty="0">
                <a:solidFill>
                  <a:srgbClr val="263090"/>
                </a:solidFill>
                <a:latin typeface="+mj-lt"/>
              </a:rPr>
              <a:t>Début activité mi 2023</a:t>
            </a:r>
          </a:p>
          <a:p>
            <a:pPr marL="304815" indent="-304815">
              <a:lnSpc>
                <a:spcPts val="2800"/>
              </a:lnSpc>
              <a:spcBef>
                <a:spcPct val="0"/>
              </a:spcBef>
              <a:buFont typeface="Arial" panose="020B0604020202020204" pitchFamily="34" charset="0"/>
              <a:buChar char="•"/>
            </a:pPr>
            <a:r>
              <a:rPr lang="en-US" sz="2333" dirty="0">
                <a:solidFill>
                  <a:srgbClr val="263090"/>
                </a:solidFill>
                <a:latin typeface="+mj-lt"/>
              </a:rPr>
              <a:t>Equipe pluridisciplinaire composée d’un médecin, d’une IDE, neuropsychologue, psychologue, assistant social …</a:t>
            </a:r>
          </a:p>
          <a:p>
            <a:pPr marL="304815" indent="-304815">
              <a:lnSpc>
                <a:spcPts val="2800"/>
              </a:lnSpc>
              <a:spcBef>
                <a:spcPct val="0"/>
              </a:spcBef>
              <a:buFont typeface="Arial" panose="020B0604020202020204" pitchFamily="34" charset="0"/>
              <a:buChar char="•"/>
            </a:pPr>
            <a:r>
              <a:rPr lang="en-US" sz="2333" dirty="0">
                <a:solidFill>
                  <a:srgbClr val="263090"/>
                </a:solidFill>
                <a:latin typeface="+mj-lt"/>
              </a:rPr>
              <a:t>Développement et structuration de l’activité :</a:t>
            </a:r>
          </a:p>
          <a:p>
            <a:pPr marL="914446" lvl="2" indent="-304815">
              <a:lnSpc>
                <a:spcPts val="2800"/>
              </a:lnSpc>
              <a:spcBef>
                <a:spcPct val="0"/>
              </a:spcBef>
              <a:buFont typeface="Arial" panose="020B0604020202020204" pitchFamily="34" charset="0"/>
              <a:buChar char="•"/>
            </a:pPr>
            <a:r>
              <a:rPr lang="en-US" sz="2333" dirty="0">
                <a:solidFill>
                  <a:srgbClr val="263090"/>
                </a:solidFill>
                <a:latin typeface="+mj-lt"/>
              </a:rPr>
              <a:t>Etat des lieux et partenariats (Pôle de Psychiatrie, MDA, Mission Locale) avec développement en cours avec l’Education nationale</a:t>
            </a:r>
          </a:p>
          <a:p>
            <a:pPr marL="914446" lvl="2" indent="-304815">
              <a:lnSpc>
                <a:spcPts val="2800"/>
              </a:lnSpc>
              <a:spcBef>
                <a:spcPct val="0"/>
              </a:spcBef>
              <a:buFont typeface="Arial" panose="020B0604020202020204" pitchFamily="34" charset="0"/>
              <a:buChar char="•"/>
            </a:pPr>
            <a:r>
              <a:rPr lang="en-US" sz="2333" dirty="0">
                <a:solidFill>
                  <a:srgbClr val="263090"/>
                </a:solidFill>
                <a:latin typeface="+mj-lt"/>
              </a:rPr>
              <a:t>Parcours formalisé après un RDV avec un binome médecin/IDE </a:t>
            </a:r>
            <a:r>
              <a:rPr lang="en-US" sz="2133" dirty="0">
                <a:solidFill>
                  <a:srgbClr val="263090"/>
                </a:solidFill>
                <a:latin typeface="+mj-lt"/>
              </a:rPr>
              <a:t>(</a:t>
            </a:r>
            <a:r>
              <a:rPr lang="fr-FR" sz="2133" i="1" dirty="0">
                <a:solidFill>
                  <a:srgbClr val="263090"/>
                </a:solidFill>
                <a:latin typeface="+mj-lt"/>
              </a:rPr>
              <a:t>3 RDV médicaux et paramédicaux : exploration de l’histoire familiale et neuro-développementale, passation d’échelle, évaluation clinique</a:t>
            </a:r>
            <a:r>
              <a:rPr lang="fr-FR" sz="2133" dirty="0">
                <a:solidFill>
                  <a:srgbClr val="263090"/>
                </a:solidFill>
                <a:latin typeface="+mj-lt"/>
              </a:rPr>
              <a:t>)</a:t>
            </a:r>
          </a:p>
          <a:p>
            <a:pPr marL="304815" indent="-304815">
              <a:lnSpc>
                <a:spcPts val="2800"/>
              </a:lnSpc>
              <a:spcBef>
                <a:spcPct val="0"/>
              </a:spcBef>
              <a:buFont typeface="Arial" panose="020B0604020202020204" pitchFamily="34" charset="0"/>
              <a:buChar char="•"/>
            </a:pPr>
            <a:r>
              <a:rPr lang="en-US" sz="2133" dirty="0">
                <a:solidFill>
                  <a:srgbClr val="263090"/>
                </a:solidFill>
                <a:latin typeface="+mj-lt"/>
              </a:rPr>
              <a:t>30 jeunes inclus depuis le début de l’activité</a:t>
            </a:r>
          </a:p>
          <a:p>
            <a:pPr marL="914446" lvl="2" indent="-304815">
              <a:lnSpc>
                <a:spcPts val="2800"/>
              </a:lnSpc>
              <a:spcBef>
                <a:spcPct val="0"/>
              </a:spcBef>
              <a:buFont typeface="Arial" panose="020B0604020202020204" pitchFamily="34" charset="0"/>
              <a:buChar char="•"/>
            </a:pPr>
            <a:endParaRPr lang="en-US" sz="2333" dirty="0">
              <a:solidFill>
                <a:srgbClr val="263090"/>
              </a:solidFill>
              <a:latin typeface="+mj-lt"/>
            </a:endParaRPr>
          </a:p>
          <a:p>
            <a:pPr marL="304815" indent="-304815">
              <a:lnSpc>
                <a:spcPts val="2800"/>
              </a:lnSpc>
              <a:spcBef>
                <a:spcPct val="0"/>
              </a:spcBef>
              <a:buFont typeface="Arial" panose="020B0604020202020204" pitchFamily="34" charset="0"/>
              <a:buChar char="•"/>
            </a:pPr>
            <a:endParaRPr lang="en-US" sz="2333" dirty="0">
              <a:solidFill>
                <a:srgbClr val="263090"/>
              </a:solidFill>
              <a:latin typeface="+mj-lt"/>
            </a:endParaRPr>
          </a:p>
          <a:p>
            <a:pPr marL="304815" indent="-304815">
              <a:lnSpc>
                <a:spcPts val="2800"/>
              </a:lnSpc>
              <a:spcBef>
                <a:spcPct val="0"/>
              </a:spcBef>
              <a:buFont typeface="Arial" panose="020B0604020202020204" pitchFamily="34" charset="0"/>
              <a:buChar char="•"/>
            </a:pPr>
            <a:endParaRPr lang="en-US" sz="2333" dirty="0">
              <a:solidFill>
                <a:srgbClr val="263090"/>
              </a:solidFill>
              <a:latin typeface="+mj-lt"/>
            </a:endParaRPr>
          </a:p>
          <a:p>
            <a:pPr marL="304815" indent="-304815">
              <a:lnSpc>
                <a:spcPts val="2800"/>
              </a:lnSpc>
              <a:spcBef>
                <a:spcPct val="0"/>
              </a:spcBef>
              <a:buFont typeface="Arial" panose="020B0604020202020204" pitchFamily="34" charset="0"/>
              <a:buChar char="•"/>
            </a:pPr>
            <a:endParaRPr lang="en-US" sz="2333" dirty="0">
              <a:solidFill>
                <a:srgbClr val="263090"/>
              </a:solidFill>
              <a:latin typeface="+mj-lt"/>
            </a:endParaRPr>
          </a:p>
        </p:txBody>
      </p:sp>
      <p:sp>
        <p:nvSpPr>
          <p:cNvPr id="21" name="TextBox 21"/>
          <p:cNvSpPr txBox="1"/>
          <p:nvPr/>
        </p:nvSpPr>
        <p:spPr>
          <a:xfrm>
            <a:off x="3849505" y="1032867"/>
            <a:ext cx="7116067" cy="709425"/>
          </a:xfrm>
          <a:prstGeom prst="rect">
            <a:avLst/>
          </a:prstGeom>
        </p:spPr>
        <p:txBody>
          <a:bodyPr wrap="square" lIns="0" tIns="0" rIns="0" bIns="0" rtlCol="0" anchor="t">
            <a:spAutoFit/>
          </a:bodyPr>
          <a:lstStyle/>
          <a:p>
            <a:pPr>
              <a:lnSpc>
                <a:spcPts val="2800"/>
              </a:lnSpc>
              <a:spcBef>
                <a:spcPct val="0"/>
              </a:spcBef>
            </a:pPr>
            <a:r>
              <a:rPr lang="en-US" sz="2333" b="1" dirty="0" err="1">
                <a:solidFill>
                  <a:srgbClr val="263090"/>
                </a:solidFill>
                <a:latin typeface="+mj-lt"/>
              </a:rPr>
              <a:t>Equipe</a:t>
            </a:r>
            <a:r>
              <a:rPr lang="en-US" sz="2333" b="1" dirty="0">
                <a:solidFill>
                  <a:srgbClr val="263090"/>
                </a:solidFill>
                <a:latin typeface="+mj-lt"/>
              </a:rPr>
              <a:t> </a:t>
            </a:r>
            <a:r>
              <a:rPr lang="en-US" sz="2333" b="1" dirty="0" err="1">
                <a:solidFill>
                  <a:srgbClr val="263090"/>
                </a:solidFill>
                <a:latin typeface="+mj-lt"/>
              </a:rPr>
              <a:t>d’intervention</a:t>
            </a:r>
            <a:r>
              <a:rPr lang="en-US" sz="2333" b="1" dirty="0">
                <a:solidFill>
                  <a:srgbClr val="263090"/>
                </a:solidFill>
                <a:latin typeface="+mj-lt"/>
              </a:rPr>
              <a:t> </a:t>
            </a:r>
            <a:r>
              <a:rPr lang="en-US" sz="2333" b="1" dirty="0" err="1">
                <a:solidFill>
                  <a:srgbClr val="263090"/>
                </a:solidFill>
                <a:latin typeface="+mj-lt"/>
              </a:rPr>
              <a:t>précoce</a:t>
            </a:r>
            <a:r>
              <a:rPr lang="en-US" sz="2333" b="1" dirty="0">
                <a:solidFill>
                  <a:srgbClr val="263090"/>
                </a:solidFill>
                <a:latin typeface="+mj-lt"/>
              </a:rPr>
              <a:t> (DIP)</a:t>
            </a:r>
          </a:p>
          <a:p>
            <a:pPr>
              <a:lnSpc>
                <a:spcPts val="2800"/>
              </a:lnSpc>
              <a:spcBef>
                <a:spcPct val="0"/>
              </a:spcBef>
            </a:pPr>
            <a:r>
              <a:rPr lang="en-US" sz="2333" b="1" dirty="0">
                <a:solidFill>
                  <a:srgbClr val="263090"/>
                </a:solidFill>
                <a:latin typeface="+mj-lt"/>
              </a:rPr>
              <a:t>Dr Simon Martinez – </a:t>
            </a:r>
            <a:r>
              <a:rPr lang="en-US" sz="2333" dirty="0">
                <a:solidFill>
                  <a:srgbClr val="263090"/>
                </a:solidFill>
                <a:latin typeface="+mj-lt"/>
              </a:rPr>
              <a:t>Responsable du pôle de psychiatrie GHT Caux maritime </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sz="1200"/>
          </a:p>
        </p:txBody>
      </p:sp>
      <p:grpSp>
        <p:nvGrpSpPr>
          <p:cNvPr id="4" name="Groupe 3">
            <a:extLst>
              <a:ext uri="{FF2B5EF4-FFF2-40B4-BE49-F238E27FC236}">
                <a16:creationId xmlns:a16="http://schemas.microsoft.com/office/drawing/2014/main" id="{C00A83CC-0AE3-1112-3F29-3509D0BC946D}"/>
              </a:ext>
            </a:extLst>
          </p:cNvPr>
          <p:cNvGrpSpPr/>
          <p:nvPr/>
        </p:nvGrpSpPr>
        <p:grpSpPr>
          <a:xfrm>
            <a:off x="733876" y="228600"/>
            <a:ext cx="2726041" cy="1974914"/>
            <a:chOff x="13428913" y="323452"/>
            <a:chExt cx="4089061" cy="2962371"/>
          </a:xfrm>
          <a:scene3d>
            <a:camera prst="orthographicFront">
              <a:rot lat="0" lon="10799977" rev="0"/>
            </a:camera>
            <a:lightRig rig="threePt" dir="t"/>
          </a:scene3d>
        </p:grpSpPr>
        <p:grpSp>
          <p:nvGrpSpPr>
            <p:cNvPr id="18" name="Group 6">
              <a:extLst>
                <a:ext uri="{FF2B5EF4-FFF2-40B4-BE49-F238E27FC236}">
                  <a16:creationId xmlns:a16="http://schemas.microsoft.com/office/drawing/2014/main" id="{01FCB15C-D96B-9884-7DD0-905DBCCA0DCF}"/>
                </a:ext>
              </a:extLst>
            </p:cNvPr>
            <p:cNvGrpSpPr/>
            <p:nvPr/>
          </p:nvGrpSpPr>
          <p:grpSpPr>
            <a:xfrm>
              <a:off x="15946438" y="949226"/>
              <a:ext cx="1297674" cy="466295"/>
              <a:chOff x="0" y="0"/>
              <a:chExt cx="411417" cy="147835"/>
            </a:xfrm>
          </p:grpSpPr>
          <p:sp>
            <p:nvSpPr>
              <p:cNvPr id="28" name="Freeform 7">
                <a:extLst>
                  <a:ext uri="{FF2B5EF4-FFF2-40B4-BE49-F238E27FC236}">
                    <a16:creationId xmlns:a16="http://schemas.microsoft.com/office/drawing/2014/main" id="{69011F4D-1D98-16C0-9C26-AAC61B1335DE}"/>
                  </a:ext>
                </a:extLst>
              </p:cNvPr>
              <p:cNvSpPr/>
              <p:nvPr/>
            </p:nvSpPr>
            <p:spPr>
              <a:xfrm>
                <a:off x="0" y="0"/>
                <a:ext cx="411417" cy="147835"/>
              </a:xfrm>
              <a:custGeom>
                <a:avLst/>
                <a:gdLst/>
                <a:ahLst/>
                <a:cxnLst/>
                <a:rect l="l" t="t" r="r" b="b"/>
                <a:pathLst>
                  <a:path w="411417" h="147835">
                    <a:moveTo>
                      <a:pt x="0" y="0"/>
                    </a:moveTo>
                    <a:lnTo>
                      <a:pt x="411417" y="0"/>
                    </a:lnTo>
                    <a:lnTo>
                      <a:pt x="411417" y="147835"/>
                    </a:lnTo>
                    <a:lnTo>
                      <a:pt x="0" y="147835"/>
                    </a:lnTo>
                    <a:close/>
                  </a:path>
                </a:pathLst>
              </a:custGeom>
              <a:solidFill>
                <a:srgbClr val="263090"/>
              </a:solidFill>
              <a:sp3d/>
            </p:spPr>
            <p:txBody>
              <a:bodyPr/>
              <a:lstStyle/>
              <a:p>
                <a:endParaRPr lang="fr-FR" sz="1200"/>
              </a:p>
            </p:txBody>
          </p:sp>
          <p:sp>
            <p:nvSpPr>
              <p:cNvPr id="29" name="TextBox 8">
                <a:extLst>
                  <a:ext uri="{FF2B5EF4-FFF2-40B4-BE49-F238E27FC236}">
                    <a16:creationId xmlns:a16="http://schemas.microsoft.com/office/drawing/2014/main" id="{59F9E5DE-D99D-9C8E-C327-0AB5E93454DB}"/>
                  </a:ext>
                </a:extLst>
              </p:cNvPr>
              <p:cNvSpPr txBox="1"/>
              <p:nvPr/>
            </p:nvSpPr>
            <p:spPr>
              <a:xfrm>
                <a:off x="0" y="38100"/>
                <a:ext cx="411417" cy="109735"/>
              </a:xfrm>
              <a:prstGeom prst="rect">
                <a:avLst/>
              </a:prstGeom>
              <a:sp3d/>
            </p:spPr>
            <p:txBody>
              <a:bodyPr lIns="28134" tIns="28134" rIns="28134" bIns="28134" rtlCol="0" anchor="ctr">
                <a:flatTx/>
              </a:bodyPr>
              <a:lstStyle/>
              <a:p>
                <a:pPr algn="ctr">
                  <a:lnSpc>
                    <a:spcPts val="1466"/>
                  </a:lnSpc>
                </a:pPr>
                <a:endParaRPr sz="1200"/>
              </a:p>
            </p:txBody>
          </p:sp>
        </p:grpSp>
        <p:grpSp>
          <p:nvGrpSpPr>
            <p:cNvPr id="19" name="Group 2">
              <a:extLst>
                <a:ext uri="{FF2B5EF4-FFF2-40B4-BE49-F238E27FC236}">
                  <a16:creationId xmlns:a16="http://schemas.microsoft.com/office/drawing/2014/main" id="{4840C215-413C-8EBB-BB23-15AC537CA24D}"/>
                </a:ext>
              </a:extLst>
            </p:cNvPr>
            <p:cNvGrpSpPr/>
            <p:nvPr/>
          </p:nvGrpSpPr>
          <p:grpSpPr>
            <a:xfrm>
              <a:off x="13428913" y="323452"/>
              <a:ext cx="4089061" cy="2962371"/>
              <a:chOff x="0" y="0"/>
              <a:chExt cx="5452081" cy="3949828"/>
            </a:xfrm>
          </p:grpSpPr>
          <p:sp>
            <p:nvSpPr>
              <p:cNvPr id="22" name="Freeform 3">
                <a:extLst>
                  <a:ext uri="{FF2B5EF4-FFF2-40B4-BE49-F238E27FC236}">
                    <a16:creationId xmlns:a16="http://schemas.microsoft.com/office/drawing/2014/main" id="{7225D208-F46F-D5DE-46E8-1F5A0BAADECB}"/>
                  </a:ext>
                </a:extLst>
              </p:cNvPr>
              <p:cNvSpPr/>
              <p:nvPr/>
            </p:nvSpPr>
            <p:spPr>
              <a:xfrm rot="5400000">
                <a:off x="1305092" y="-197161"/>
                <a:ext cx="2841897" cy="5452081"/>
              </a:xfrm>
              <a:custGeom>
                <a:avLst/>
                <a:gdLst/>
                <a:ahLst/>
                <a:cxnLst/>
                <a:rect l="l" t="t" r="r" b="b"/>
                <a:pathLst>
                  <a:path w="2841897" h="5452081">
                    <a:moveTo>
                      <a:pt x="0" y="0"/>
                    </a:moveTo>
                    <a:lnTo>
                      <a:pt x="2841897" y="0"/>
                    </a:lnTo>
                    <a:lnTo>
                      <a:pt x="2841897" y="5452081"/>
                    </a:lnTo>
                    <a:lnTo>
                      <a:pt x="0" y="5452081"/>
                    </a:lnTo>
                    <a:lnTo>
                      <a:pt x="0" y="0"/>
                    </a:lnTo>
                    <a:close/>
                  </a:path>
                </a:pathLst>
              </a:custGeom>
              <a:blipFill>
                <a:blip r:embed="rId4">
                  <a:extLst>
                    <a:ext uri="{96DAC541-7B7A-43D3-8B79-37D633B846F1}">
                      <asvg:svgBlip xmlns:asvg="http://schemas.microsoft.com/office/drawing/2016/SVG/main" r:embed="rId5"/>
                    </a:ext>
                  </a:extLst>
                </a:blip>
                <a:stretch>
                  <a:fillRect/>
                </a:stretch>
              </a:blipFill>
              <a:sp3d/>
            </p:spPr>
            <p:txBody>
              <a:bodyPr/>
              <a:lstStyle/>
              <a:p>
                <a:endParaRPr lang="fr-FR" sz="1200"/>
              </a:p>
            </p:txBody>
          </p:sp>
          <p:sp>
            <p:nvSpPr>
              <p:cNvPr id="24" name="TextBox 4">
                <a:extLst>
                  <a:ext uri="{FF2B5EF4-FFF2-40B4-BE49-F238E27FC236}">
                    <a16:creationId xmlns:a16="http://schemas.microsoft.com/office/drawing/2014/main" id="{5CE4D2E9-A736-AEBD-C419-6695F49E4900}"/>
                  </a:ext>
                </a:extLst>
              </p:cNvPr>
              <p:cNvSpPr txBox="1"/>
              <p:nvPr/>
            </p:nvSpPr>
            <p:spPr>
              <a:xfrm>
                <a:off x="566912" y="2011718"/>
                <a:ext cx="3334163" cy="974626"/>
              </a:xfrm>
              <a:prstGeom prst="rect">
                <a:avLst/>
              </a:prstGeom>
              <a:sp3d/>
            </p:spPr>
            <p:txBody>
              <a:bodyPr lIns="0" tIns="0" rIns="0" bIns="0" rtlCol="0" anchor="t">
                <a:spAutoFit/>
                <a:flatTx/>
              </a:bodyPr>
              <a:lstStyle/>
              <a:p>
                <a:pPr>
                  <a:lnSpc>
                    <a:spcPts val="1883"/>
                  </a:lnSpc>
                  <a:spcBef>
                    <a:spcPct val="0"/>
                  </a:spcBef>
                </a:pPr>
                <a:r>
                  <a:rPr lang="en-US" sz="1883" b="1" spc="37" dirty="0">
                    <a:solidFill>
                      <a:srgbClr val="F8F1EA"/>
                    </a:solidFill>
                    <a:latin typeface="Gliker Semi-Bold"/>
                    <a:ea typeface="Gliker Semi-Bold"/>
                    <a:cs typeface="Gliker Semi-Bold"/>
                    <a:sym typeface="Gliker Semi-Bold"/>
                  </a:rPr>
                  <a:t>Retour </a:t>
                </a:r>
                <a:r>
                  <a:rPr lang="en-US" sz="1883" b="1" spc="37" dirty="0" err="1">
                    <a:solidFill>
                      <a:srgbClr val="F8F1EA"/>
                    </a:solidFill>
                    <a:latin typeface="Gliker Semi-Bold"/>
                    <a:ea typeface="Gliker Semi-Bold"/>
                    <a:cs typeface="Gliker Semi-Bold"/>
                    <a:sym typeface="Gliker Semi-Bold"/>
                  </a:rPr>
                  <a:t>d’expérience</a:t>
                </a:r>
                <a:endParaRPr lang="en-US" sz="1883" b="1" spc="37" dirty="0">
                  <a:solidFill>
                    <a:srgbClr val="F8F1EA"/>
                  </a:solidFill>
                  <a:latin typeface="Gliker Semi-Bold"/>
                  <a:ea typeface="Gliker Semi-Bold"/>
                  <a:cs typeface="Gliker Semi-Bold"/>
                  <a:sym typeface="Gliker Semi-Bold"/>
                </a:endParaRPr>
              </a:p>
            </p:txBody>
          </p:sp>
          <p:sp>
            <p:nvSpPr>
              <p:cNvPr id="25" name="Freeform 5">
                <a:extLst>
                  <a:ext uri="{FF2B5EF4-FFF2-40B4-BE49-F238E27FC236}">
                    <a16:creationId xmlns:a16="http://schemas.microsoft.com/office/drawing/2014/main" id="{84DE77DF-EFAB-75FC-B5E2-D5670629A3E7}"/>
                  </a:ext>
                </a:extLst>
              </p:cNvPr>
              <p:cNvSpPr/>
              <p:nvPr/>
            </p:nvSpPr>
            <p:spPr>
              <a:xfrm>
                <a:off x="2562656" y="0"/>
                <a:ext cx="2889425" cy="1903914"/>
              </a:xfrm>
              <a:custGeom>
                <a:avLst/>
                <a:gdLst/>
                <a:ahLst/>
                <a:cxnLst/>
                <a:rect l="l" t="t" r="r" b="b"/>
                <a:pathLst>
                  <a:path w="2889425" h="1903914">
                    <a:moveTo>
                      <a:pt x="0" y="0"/>
                    </a:moveTo>
                    <a:lnTo>
                      <a:pt x="2889425" y="0"/>
                    </a:lnTo>
                    <a:lnTo>
                      <a:pt x="2889425" y="1903914"/>
                    </a:lnTo>
                    <a:lnTo>
                      <a:pt x="0" y="1903914"/>
                    </a:lnTo>
                    <a:lnTo>
                      <a:pt x="0" y="0"/>
                    </a:lnTo>
                    <a:close/>
                  </a:path>
                </a:pathLst>
              </a:custGeom>
              <a:blipFill>
                <a:blip r:embed="rId6">
                  <a:extLst>
                    <a:ext uri="{96DAC541-7B7A-43D3-8B79-37D633B846F1}">
                      <asvg:svgBlip xmlns:asvg="http://schemas.microsoft.com/office/drawing/2016/SVG/main" r:embed="rId7"/>
                    </a:ext>
                  </a:extLst>
                </a:blip>
                <a:stretch>
                  <a:fillRect/>
                </a:stretch>
              </a:blipFill>
              <a:sp3d/>
            </p:spPr>
            <p:txBody>
              <a:bodyPr/>
              <a:lstStyle/>
              <a:p>
                <a:endParaRPr lang="fr-FR" sz="1200"/>
              </a:p>
            </p:txBody>
          </p:sp>
        </p:grpSp>
      </p:grpSp>
    </p:spTree>
    <p:extLst>
      <p:ext uri="{BB962C8B-B14F-4D97-AF65-F5344CB8AC3E}">
        <p14:creationId xmlns:p14="http://schemas.microsoft.com/office/powerpoint/2010/main" val="1669408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14"/>
          <p:cNvGrpSpPr/>
          <p:nvPr/>
        </p:nvGrpSpPr>
        <p:grpSpPr>
          <a:xfrm>
            <a:off x="-71717" y="5669794"/>
            <a:ext cx="1392517" cy="1213605"/>
            <a:chOff x="-25723" y="-66675"/>
            <a:chExt cx="659155" cy="523551"/>
          </a:xfrm>
        </p:grpSpPr>
        <p:sp>
          <p:nvSpPr>
            <p:cNvPr id="32" name="Freeform 15"/>
            <p:cNvSpPr/>
            <p:nvPr/>
          </p:nvSpPr>
          <p:spPr>
            <a:xfrm>
              <a:off x="-25723" y="10957"/>
              <a:ext cx="627568" cy="445919"/>
            </a:xfrm>
            <a:custGeom>
              <a:avLst/>
              <a:gdLst/>
              <a:ahLst/>
              <a:cxnLst/>
              <a:rect l="l" t="t" r="r" b="b"/>
              <a:pathLst>
                <a:path w="633432" h="445919">
                  <a:moveTo>
                    <a:pt x="0" y="0"/>
                  </a:moveTo>
                  <a:lnTo>
                    <a:pt x="633432" y="0"/>
                  </a:lnTo>
                  <a:lnTo>
                    <a:pt x="633432" y="445919"/>
                  </a:lnTo>
                  <a:lnTo>
                    <a:pt x="0" y="445919"/>
                  </a:lnTo>
                  <a:close/>
                </a:path>
              </a:pathLst>
            </a:custGeom>
            <a:solidFill>
              <a:srgbClr val="8EB72F"/>
            </a:solidFill>
          </p:spPr>
          <p:txBody>
            <a:bodyPr/>
            <a:lstStyle/>
            <a:p>
              <a:endParaRPr lang="fr-FR"/>
            </a:p>
          </p:txBody>
        </p:sp>
        <p:sp>
          <p:nvSpPr>
            <p:cNvPr id="33" name="TextBox 16"/>
            <p:cNvSpPr txBox="1"/>
            <p:nvPr/>
          </p:nvSpPr>
          <p:spPr>
            <a:xfrm>
              <a:off x="0" y="-66675"/>
              <a:ext cx="633432" cy="512594"/>
            </a:xfrm>
            <a:prstGeom prst="rect">
              <a:avLst/>
            </a:prstGeom>
          </p:spPr>
          <p:txBody>
            <a:bodyPr lIns="33867" tIns="33867" rIns="33867" bIns="33867" rtlCol="0" anchor="ctr"/>
            <a:lstStyle/>
            <a:p>
              <a:pPr algn="ctr">
                <a:lnSpc>
                  <a:spcPts val="2240"/>
                </a:lnSpc>
              </a:pPr>
              <a:endParaRPr lang="fr-FR" sz="1200" dirty="0"/>
            </a:p>
          </p:txBody>
        </p:sp>
      </p:grpSp>
      <p:sp>
        <p:nvSpPr>
          <p:cNvPr id="2" name="AutoShape 2"/>
          <p:cNvSpPr/>
          <p:nvPr/>
        </p:nvSpPr>
        <p:spPr>
          <a:xfrm>
            <a:off x="0" y="5859444"/>
            <a:ext cx="12192000" cy="22225"/>
          </a:xfrm>
          <a:prstGeom prst="line">
            <a:avLst/>
          </a:prstGeom>
          <a:ln w="47625" cap="flat">
            <a:solidFill>
              <a:srgbClr val="263090"/>
            </a:solidFill>
            <a:prstDash val="solid"/>
            <a:headEnd type="none" w="sm" len="sm"/>
            <a:tailEnd type="none" w="sm" len="sm"/>
          </a:ln>
        </p:spPr>
        <p:txBody>
          <a:bodyPr/>
          <a:lstStyle/>
          <a:p>
            <a:endParaRPr lang="fr-FR"/>
          </a:p>
        </p:txBody>
      </p:sp>
      <p:sp>
        <p:nvSpPr>
          <p:cNvPr id="3" name="AutoShape 3"/>
          <p:cNvSpPr/>
          <p:nvPr/>
        </p:nvSpPr>
        <p:spPr>
          <a:xfrm flipV="1">
            <a:off x="1250950" y="1644650"/>
            <a:ext cx="0" cy="5213350"/>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4" name="Group 4"/>
          <p:cNvGrpSpPr/>
          <p:nvPr/>
        </p:nvGrpSpPr>
        <p:grpSpPr>
          <a:xfrm>
            <a:off x="685800" y="955294"/>
            <a:ext cx="1130300" cy="1130300"/>
            <a:chOff x="0" y="0"/>
            <a:chExt cx="2260600" cy="2260600"/>
          </a:xfrm>
        </p:grpSpPr>
        <p:grpSp>
          <p:nvGrpSpPr>
            <p:cNvPr id="5" name="Group 5"/>
            <p:cNvGrpSpPr/>
            <p:nvPr/>
          </p:nvGrpSpPr>
          <p:grpSpPr>
            <a:xfrm>
              <a:off x="0" y="0"/>
              <a:ext cx="2260600" cy="226060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263090"/>
              </a:solidFill>
            </p:spPr>
            <p:txBody>
              <a:bodyPr/>
              <a:lstStyle/>
              <a:p>
                <a:endParaRPr lang="fr-FR"/>
              </a:p>
            </p:txBody>
          </p:sp>
          <p:sp>
            <p:nvSpPr>
              <p:cNvPr id="7" name="TextBox 7"/>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lang="fr-FR" sz="1200" dirty="0"/>
              </a:p>
            </p:txBody>
          </p:sp>
        </p:grpSp>
        <p:grpSp>
          <p:nvGrpSpPr>
            <p:cNvPr id="8" name="Group 8"/>
            <p:cNvGrpSpPr/>
            <p:nvPr/>
          </p:nvGrpSpPr>
          <p:grpSpPr>
            <a:xfrm>
              <a:off x="342900" y="342900"/>
              <a:ext cx="1574800" cy="157480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8EB72F"/>
              </a:solidFill>
            </p:spPr>
            <p:txBody>
              <a:bodyPr/>
              <a:lstStyle/>
              <a:p>
                <a:endParaRPr lang="fr-FR"/>
              </a:p>
            </p:txBody>
          </p:sp>
          <p:sp>
            <p:nvSpPr>
              <p:cNvPr id="10" name="TextBox 10"/>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lang="fr-FR" sz="1200" dirty="0"/>
              </a:p>
            </p:txBody>
          </p:sp>
        </p:grpSp>
        <p:grpSp>
          <p:nvGrpSpPr>
            <p:cNvPr id="11" name="Group 11"/>
            <p:cNvGrpSpPr/>
            <p:nvPr/>
          </p:nvGrpSpPr>
          <p:grpSpPr>
            <a:xfrm>
              <a:off x="688741" y="688741"/>
              <a:ext cx="883117" cy="88311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txBody>
              <a:bodyPr/>
              <a:lstStyle/>
              <a:p>
                <a:endParaRPr lang="fr-FR"/>
              </a:p>
            </p:txBody>
          </p:sp>
          <p:sp>
            <p:nvSpPr>
              <p:cNvPr id="13" name="TextBox 13"/>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lang="fr-FR" sz="1200" dirty="0"/>
              </a:p>
            </p:txBody>
          </p:sp>
        </p:grpSp>
      </p:grpSp>
      <p:sp>
        <p:nvSpPr>
          <p:cNvPr id="18" name="Freeform 18"/>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2"/>
            <a:stretch>
              <a:fillRect/>
            </a:stretch>
          </a:blipFill>
        </p:spPr>
        <p:txBody>
          <a:bodyPr/>
          <a:lstStyle/>
          <a:p>
            <a:endParaRPr lang="fr-FR"/>
          </a:p>
        </p:txBody>
      </p:sp>
      <p:sp>
        <p:nvSpPr>
          <p:cNvPr id="26" name="TextBox 26"/>
          <p:cNvSpPr txBox="1"/>
          <p:nvPr/>
        </p:nvSpPr>
        <p:spPr>
          <a:xfrm>
            <a:off x="2134574" y="1225048"/>
            <a:ext cx="9701821" cy="503856"/>
          </a:xfrm>
          <a:prstGeom prst="rect">
            <a:avLst/>
          </a:prstGeom>
        </p:spPr>
        <p:txBody>
          <a:bodyPr wrap="square" lIns="0" tIns="0" rIns="0" bIns="0" rtlCol="0" anchor="t">
            <a:spAutoFit/>
          </a:bodyPr>
          <a:lstStyle/>
          <a:p>
            <a:pPr>
              <a:lnSpc>
                <a:spcPts val="4346"/>
              </a:lnSpc>
            </a:pPr>
            <a:r>
              <a:rPr lang="fr-FR" sz="2667" b="1" dirty="0">
                <a:solidFill>
                  <a:srgbClr val="263090"/>
                </a:solidFill>
                <a:latin typeface="+mj-lt"/>
              </a:rPr>
              <a:t>Priorité 2 : Parcours coordonnés et maintien en milieu ordinaire </a:t>
            </a:r>
          </a:p>
        </p:txBody>
      </p:sp>
      <p:pic>
        <p:nvPicPr>
          <p:cNvPr id="30" name="Image 29"/>
          <p:cNvPicPr>
            <a:picLocks noChangeAspect="1"/>
          </p:cNvPicPr>
          <p:nvPr/>
        </p:nvPicPr>
        <p:blipFill rotWithShape="1">
          <a:blip r:embed="rId3" cstate="print">
            <a:extLst>
              <a:ext uri="{28A0092B-C50C-407E-A947-70E740481C1C}">
                <a14:useLocalDpi xmlns:a14="http://schemas.microsoft.com/office/drawing/2010/main" val="0"/>
              </a:ext>
            </a:extLst>
          </a:blip>
          <a:srcRect l="45267" t="13334" r="36751"/>
          <a:stretch/>
        </p:blipFill>
        <p:spPr>
          <a:xfrm>
            <a:off x="37069" y="2090199"/>
            <a:ext cx="1182131" cy="3759549"/>
          </a:xfrm>
          <a:prstGeom prst="rect">
            <a:avLst/>
          </a:prstGeom>
        </p:spPr>
      </p:pic>
      <p:sp>
        <p:nvSpPr>
          <p:cNvPr id="22" name="TextBox 25">
            <a:extLst>
              <a:ext uri="{FF2B5EF4-FFF2-40B4-BE49-F238E27FC236}">
                <a16:creationId xmlns:a16="http://schemas.microsoft.com/office/drawing/2014/main" id="{E1A29125-CDFC-4415-5A3B-1C0F584687BE}"/>
              </a:ext>
            </a:extLst>
          </p:cNvPr>
          <p:cNvSpPr txBox="1"/>
          <p:nvPr/>
        </p:nvSpPr>
        <p:spPr>
          <a:xfrm>
            <a:off x="3702989" y="6087042"/>
            <a:ext cx="7587076" cy="477503"/>
          </a:xfrm>
          <a:prstGeom prst="rect">
            <a:avLst/>
          </a:prstGeom>
        </p:spPr>
        <p:txBody>
          <a:bodyPr wrap="square" lIns="0" tIns="0" rIns="0" bIns="0" rtlCol="0" anchor="t">
            <a:spAutoFit/>
          </a:bodyPr>
          <a:lstStyle/>
          <a:p>
            <a:pPr algn="r">
              <a:lnSpc>
                <a:spcPts val="4346"/>
              </a:lnSpc>
            </a:pPr>
            <a:r>
              <a:rPr lang="fr-FR" sz="2400" dirty="0">
                <a:solidFill>
                  <a:srgbClr val="263090"/>
                </a:solidFill>
                <a:latin typeface="Impact" panose="020B0806030902050204" pitchFamily="34" charset="0"/>
              </a:rPr>
              <a:t>Etat d’avancement des PTSM</a:t>
            </a:r>
          </a:p>
        </p:txBody>
      </p:sp>
    </p:spTree>
    <p:extLst>
      <p:ext uri="{BB962C8B-B14F-4D97-AF65-F5344CB8AC3E}">
        <p14:creationId xmlns:p14="http://schemas.microsoft.com/office/powerpoint/2010/main" val="46055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lgn="ctr"/>
            <a:fld id="{48F63A3B-78C7-47BE-AE5E-E10140E04643}" type="slidenum">
              <a:rPr lang="en-US" smtClean="0"/>
              <a:pPr algn="ctr"/>
              <a:t>15</a:t>
            </a:fld>
            <a:endParaRPr lang="en-US" dirty="0"/>
          </a:p>
        </p:txBody>
      </p:sp>
      <p:pic>
        <p:nvPicPr>
          <p:cNvPr id="5" name="Image 4">
            <a:extLst>
              <a:ext uri="{FF2B5EF4-FFF2-40B4-BE49-F238E27FC236}">
                <a16:creationId xmlns:a16="http://schemas.microsoft.com/office/drawing/2014/main" id="{FB7C8B3C-AC9F-7022-E8C3-FED7FE820AFE}"/>
              </a:ext>
            </a:extLst>
          </p:cNvPr>
          <p:cNvPicPr>
            <a:picLocks noChangeAspect="1"/>
          </p:cNvPicPr>
          <p:nvPr/>
        </p:nvPicPr>
        <p:blipFill>
          <a:blip r:embed="rId2"/>
          <a:srcRect/>
          <a:stretch/>
        </p:blipFill>
        <p:spPr>
          <a:xfrm>
            <a:off x="1054608" y="763656"/>
            <a:ext cx="9086917" cy="5844207"/>
          </a:xfrm>
          <a:prstGeom prst="rect">
            <a:avLst/>
          </a:prstGeom>
        </p:spPr>
      </p:pic>
    </p:spTree>
    <p:extLst>
      <p:ext uri="{BB962C8B-B14F-4D97-AF65-F5344CB8AC3E}">
        <p14:creationId xmlns:p14="http://schemas.microsoft.com/office/powerpoint/2010/main" val="3471218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solidFill>
                  <a:prstClr val="black"/>
                </a:solidFill>
              </a:endParaRPr>
            </a:p>
          </p:txBody>
        </p:sp>
      </p:grpSp>
      <p:sp>
        <p:nvSpPr>
          <p:cNvPr id="20" name="TextBox 20"/>
          <p:cNvSpPr txBox="1"/>
          <p:nvPr/>
        </p:nvSpPr>
        <p:spPr>
          <a:xfrm>
            <a:off x="1389345" y="2176768"/>
            <a:ext cx="3931723" cy="461665"/>
          </a:xfrm>
          <a:prstGeom prst="rect">
            <a:avLst/>
          </a:prstGeom>
        </p:spPr>
        <p:txBody>
          <a:bodyPr wrap="square" lIns="0" tIns="0" rIns="0" bIns="0" rtlCol="0" anchor="t">
            <a:spAutoFit/>
          </a:bodyPr>
          <a:lstStyle/>
          <a:p>
            <a:pPr algn="just">
              <a:spcBef>
                <a:spcPct val="0"/>
              </a:spcBef>
            </a:pPr>
            <a:r>
              <a:rPr lang="fr-FR" sz="1500" dirty="0">
                <a:solidFill>
                  <a:srgbClr val="263090"/>
                </a:solidFill>
              </a:rPr>
              <a:t>Développement des actions d’aller vers (dont les Equipes mobiles) </a:t>
            </a:r>
            <a:endParaRPr lang="en-US" sz="1500" dirty="0">
              <a:solidFill>
                <a:srgbClr val="263090"/>
              </a:solidFill>
            </a:endParaRPr>
          </a:p>
        </p:txBody>
      </p:sp>
      <p:sp>
        <p:nvSpPr>
          <p:cNvPr id="21" name="TextBox 21"/>
          <p:cNvSpPr txBox="1"/>
          <p:nvPr/>
        </p:nvSpPr>
        <p:spPr>
          <a:xfrm>
            <a:off x="947813" y="489131"/>
            <a:ext cx="8976063" cy="359073"/>
          </a:xfrm>
          <a:prstGeom prst="rect">
            <a:avLst/>
          </a:prstGeom>
        </p:spPr>
        <p:txBody>
          <a:bodyPr wrap="square" lIns="0" tIns="0" rIns="0" bIns="0" rtlCol="0" anchor="t">
            <a:spAutoFit/>
          </a:bodyPr>
          <a:lstStyle/>
          <a:p>
            <a:pPr>
              <a:lnSpc>
                <a:spcPts val="2800"/>
              </a:lnSpc>
              <a:spcBef>
                <a:spcPct val="0"/>
              </a:spcBef>
            </a:pPr>
            <a:r>
              <a:rPr lang="en-US" sz="2333" b="1" dirty="0">
                <a:solidFill>
                  <a:srgbClr val="263090"/>
                </a:solidFill>
              </a:rPr>
              <a:t>Priorité 2</a:t>
            </a:r>
            <a:r>
              <a:rPr lang="en-US" sz="2333" b="1" dirty="0">
                <a:solidFill>
                  <a:srgbClr val="FF0000"/>
                </a:solidFill>
              </a:rPr>
              <a:t> </a:t>
            </a:r>
            <a:r>
              <a:rPr lang="en-US" sz="2333" b="1" dirty="0">
                <a:solidFill>
                  <a:srgbClr val="263090"/>
                </a:solidFill>
              </a:rPr>
              <a:t>: </a:t>
            </a:r>
            <a:r>
              <a:rPr lang="en-US" sz="2333" b="1" dirty="0" err="1">
                <a:solidFill>
                  <a:srgbClr val="263090"/>
                </a:solidFill>
              </a:rPr>
              <a:t>Synthèse</a:t>
            </a:r>
            <a:r>
              <a:rPr lang="en-US" sz="2333" b="1" dirty="0">
                <a:solidFill>
                  <a:srgbClr val="263090"/>
                </a:solidFill>
              </a:rPr>
              <a:t> des </a:t>
            </a:r>
            <a:r>
              <a:rPr lang="en-US" sz="2333" b="1" dirty="0" err="1">
                <a:solidFill>
                  <a:srgbClr val="263090"/>
                </a:solidFill>
              </a:rPr>
              <a:t>enseignements</a:t>
            </a:r>
            <a:r>
              <a:rPr lang="en-US" sz="2333" b="1" dirty="0">
                <a:solidFill>
                  <a:srgbClr val="263090"/>
                </a:solidFill>
              </a:rPr>
              <a:t> de l’évaluation</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a:p>
        </p:txBody>
      </p:sp>
      <p:grpSp>
        <p:nvGrpSpPr>
          <p:cNvPr id="19" name="Groupe 18">
            <a:extLst>
              <a:ext uri="{FF2B5EF4-FFF2-40B4-BE49-F238E27FC236}">
                <a16:creationId xmlns:a16="http://schemas.microsoft.com/office/drawing/2014/main" id="{5F6A4C04-0420-4A60-CCC4-05542F943DD4}"/>
              </a:ext>
            </a:extLst>
          </p:cNvPr>
          <p:cNvGrpSpPr/>
          <p:nvPr/>
        </p:nvGrpSpPr>
        <p:grpSpPr>
          <a:xfrm>
            <a:off x="561425" y="1904326"/>
            <a:ext cx="766235" cy="827244"/>
            <a:chOff x="980088" y="1752321"/>
            <a:chExt cx="1149352" cy="1240866"/>
          </a:xfrm>
        </p:grpSpPr>
        <p:sp>
          <p:nvSpPr>
            <p:cNvPr id="4" name="Freeform 27">
              <a:extLst>
                <a:ext uri="{FF2B5EF4-FFF2-40B4-BE49-F238E27FC236}">
                  <a16:creationId xmlns:a16="http://schemas.microsoft.com/office/drawing/2014/main" id="{A3BA6A7C-A48D-F227-0B2F-F9EB37376786}"/>
                </a:ext>
              </a:extLst>
            </p:cNvPr>
            <p:cNvSpPr/>
            <p:nvPr/>
          </p:nvSpPr>
          <p:spPr>
            <a:xfrm rot="17933768">
              <a:off x="934331" y="179807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8" name="TextBox 28">
              <a:extLst>
                <a:ext uri="{FF2B5EF4-FFF2-40B4-BE49-F238E27FC236}">
                  <a16:creationId xmlns:a16="http://schemas.microsoft.com/office/drawing/2014/main" id="{7EECFDC9-2C60-623F-9308-94498DA4C849}"/>
                </a:ext>
              </a:extLst>
            </p:cNvPr>
            <p:cNvSpPr txBox="1"/>
            <p:nvPr/>
          </p:nvSpPr>
          <p:spPr>
            <a:xfrm>
              <a:off x="1277394" y="198778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1</a:t>
              </a:r>
            </a:p>
          </p:txBody>
        </p:sp>
      </p:grpSp>
      <p:grpSp>
        <p:nvGrpSpPr>
          <p:cNvPr id="24" name="Groupe 23">
            <a:extLst>
              <a:ext uri="{FF2B5EF4-FFF2-40B4-BE49-F238E27FC236}">
                <a16:creationId xmlns:a16="http://schemas.microsoft.com/office/drawing/2014/main" id="{F4FD0A8B-A9EE-B961-3DCB-F5BC217F54ED}"/>
              </a:ext>
            </a:extLst>
          </p:cNvPr>
          <p:cNvGrpSpPr/>
          <p:nvPr/>
        </p:nvGrpSpPr>
        <p:grpSpPr>
          <a:xfrm>
            <a:off x="562200" y="2825144"/>
            <a:ext cx="766235" cy="827244"/>
            <a:chOff x="10254273" y="7138751"/>
            <a:chExt cx="1149352" cy="1240866"/>
          </a:xfrm>
        </p:grpSpPr>
        <p:sp>
          <p:nvSpPr>
            <p:cNvPr id="22" name="Freeform 31">
              <a:extLst>
                <a:ext uri="{FF2B5EF4-FFF2-40B4-BE49-F238E27FC236}">
                  <a16:creationId xmlns:a16="http://schemas.microsoft.com/office/drawing/2014/main" id="{E20E64AA-311B-4097-B13B-4360B5352E6B}"/>
                </a:ext>
              </a:extLst>
            </p:cNvPr>
            <p:cNvSpPr/>
            <p:nvPr/>
          </p:nvSpPr>
          <p:spPr>
            <a:xfrm rot="17933768">
              <a:off x="10208516" y="7184508"/>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3" name="TextBox 32">
              <a:extLst>
                <a:ext uri="{FF2B5EF4-FFF2-40B4-BE49-F238E27FC236}">
                  <a16:creationId xmlns:a16="http://schemas.microsoft.com/office/drawing/2014/main" id="{BAEE0DA0-518C-CBEA-A991-C96BFC24886D}"/>
                </a:ext>
              </a:extLst>
            </p:cNvPr>
            <p:cNvSpPr txBox="1"/>
            <p:nvPr/>
          </p:nvSpPr>
          <p:spPr>
            <a:xfrm>
              <a:off x="10551579" y="7383740"/>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2</a:t>
              </a:r>
            </a:p>
          </p:txBody>
        </p:sp>
      </p:grpSp>
      <p:grpSp>
        <p:nvGrpSpPr>
          <p:cNvPr id="30" name="Groupe 29">
            <a:extLst>
              <a:ext uri="{FF2B5EF4-FFF2-40B4-BE49-F238E27FC236}">
                <a16:creationId xmlns:a16="http://schemas.microsoft.com/office/drawing/2014/main" id="{4D86781A-D710-DAAC-0085-76C24739274C}"/>
              </a:ext>
            </a:extLst>
          </p:cNvPr>
          <p:cNvGrpSpPr/>
          <p:nvPr/>
        </p:nvGrpSpPr>
        <p:grpSpPr>
          <a:xfrm>
            <a:off x="548933" y="3733842"/>
            <a:ext cx="766235" cy="827244"/>
            <a:chOff x="15460387" y="2742731"/>
            <a:chExt cx="1149352" cy="1240866"/>
          </a:xfrm>
        </p:grpSpPr>
        <p:sp>
          <p:nvSpPr>
            <p:cNvPr id="25" name="Freeform 36">
              <a:extLst>
                <a:ext uri="{FF2B5EF4-FFF2-40B4-BE49-F238E27FC236}">
                  <a16:creationId xmlns:a16="http://schemas.microsoft.com/office/drawing/2014/main" id="{E815C80E-2C19-67E8-C1EC-FEF9728CE1D4}"/>
                </a:ext>
              </a:extLst>
            </p:cNvPr>
            <p:cNvSpPr/>
            <p:nvPr/>
          </p:nvSpPr>
          <p:spPr>
            <a:xfrm rot="17933768">
              <a:off x="15414630" y="278848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9" name="TextBox 37">
              <a:extLst>
                <a:ext uri="{FF2B5EF4-FFF2-40B4-BE49-F238E27FC236}">
                  <a16:creationId xmlns:a16="http://schemas.microsoft.com/office/drawing/2014/main" id="{6E392249-2D8C-F721-03BD-B13A0438D88D}"/>
                </a:ext>
              </a:extLst>
            </p:cNvPr>
            <p:cNvSpPr txBox="1"/>
            <p:nvPr/>
          </p:nvSpPr>
          <p:spPr>
            <a:xfrm>
              <a:off x="15757693" y="297819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3</a:t>
              </a:r>
            </a:p>
          </p:txBody>
        </p:sp>
      </p:grpSp>
      <p:grpSp>
        <p:nvGrpSpPr>
          <p:cNvPr id="49" name="Groupe 48">
            <a:extLst>
              <a:ext uri="{FF2B5EF4-FFF2-40B4-BE49-F238E27FC236}">
                <a16:creationId xmlns:a16="http://schemas.microsoft.com/office/drawing/2014/main" id="{1AB6CE65-E4A1-F7FD-7918-AA9BDC41F83E}"/>
              </a:ext>
            </a:extLst>
          </p:cNvPr>
          <p:cNvGrpSpPr/>
          <p:nvPr/>
        </p:nvGrpSpPr>
        <p:grpSpPr>
          <a:xfrm>
            <a:off x="5821373" y="1904160"/>
            <a:ext cx="766235" cy="827244"/>
            <a:chOff x="10134260" y="2573206"/>
            <a:chExt cx="1149352" cy="1240866"/>
          </a:xfrm>
        </p:grpSpPr>
        <p:sp>
          <p:nvSpPr>
            <p:cNvPr id="31" name="Freeform 43">
              <a:extLst>
                <a:ext uri="{FF2B5EF4-FFF2-40B4-BE49-F238E27FC236}">
                  <a16:creationId xmlns:a16="http://schemas.microsoft.com/office/drawing/2014/main" id="{47781027-3192-CB6A-F5AF-59331E58780A}"/>
                </a:ext>
              </a:extLst>
            </p:cNvPr>
            <p:cNvSpPr/>
            <p:nvPr/>
          </p:nvSpPr>
          <p:spPr>
            <a:xfrm rot="17933768">
              <a:off x="10088503" y="2618963"/>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32" name="TextBox 44">
              <a:extLst>
                <a:ext uri="{FF2B5EF4-FFF2-40B4-BE49-F238E27FC236}">
                  <a16:creationId xmlns:a16="http://schemas.microsoft.com/office/drawing/2014/main" id="{A59CC55D-5236-C8C7-E369-B05C9604A780}"/>
                </a:ext>
              </a:extLst>
            </p:cNvPr>
            <p:cNvSpPr txBox="1"/>
            <p:nvPr/>
          </p:nvSpPr>
          <p:spPr>
            <a:xfrm>
              <a:off x="10498242" y="2785131"/>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1 </a:t>
              </a:r>
            </a:p>
          </p:txBody>
        </p:sp>
      </p:grpSp>
      <p:grpSp>
        <p:nvGrpSpPr>
          <p:cNvPr id="37" name="Groupe 36">
            <a:extLst>
              <a:ext uri="{FF2B5EF4-FFF2-40B4-BE49-F238E27FC236}">
                <a16:creationId xmlns:a16="http://schemas.microsoft.com/office/drawing/2014/main" id="{7E69092F-98BA-BE47-439B-DFA8146793C3}"/>
              </a:ext>
            </a:extLst>
          </p:cNvPr>
          <p:cNvGrpSpPr/>
          <p:nvPr/>
        </p:nvGrpSpPr>
        <p:grpSpPr>
          <a:xfrm>
            <a:off x="5810124" y="2779304"/>
            <a:ext cx="766235" cy="827244"/>
            <a:chOff x="5940896" y="8637409"/>
            <a:chExt cx="1149352" cy="1240866"/>
          </a:xfrm>
        </p:grpSpPr>
        <p:sp>
          <p:nvSpPr>
            <p:cNvPr id="35" name="Freeform 47">
              <a:extLst>
                <a:ext uri="{FF2B5EF4-FFF2-40B4-BE49-F238E27FC236}">
                  <a16:creationId xmlns:a16="http://schemas.microsoft.com/office/drawing/2014/main" id="{93D333E7-AB76-7530-6BAF-98006016A15D}"/>
                </a:ext>
              </a:extLst>
            </p:cNvPr>
            <p:cNvSpPr/>
            <p:nvPr/>
          </p:nvSpPr>
          <p:spPr>
            <a:xfrm rot="17933768">
              <a:off x="5895139" y="8683166"/>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36" name="TextBox 48">
              <a:extLst>
                <a:ext uri="{FF2B5EF4-FFF2-40B4-BE49-F238E27FC236}">
                  <a16:creationId xmlns:a16="http://schemas.microsoft.com/office/drawing/2014/main" id="{1BF0DAA9-7AD3-A675-3BFF-1540E2D01F4A}"/>
                </a:ext>
              </a:extLst>
            </p:cNvPr>
            <p:cNvSpPr txBox="1"/>
            <p:nvPr/>
          </p:nvSpPr>
          <p:spPr>
            <a:xfrm>
              <a:off x="6247728" y="8839809"/>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2</a:t>
              </a:r>
            </a:p>
          </p:txBody>
        </p:sp>
      </p:grpSp>
      <p:grpSp>
        <p:nvGrpSpPr>
          <p:cNvPr id="53" name="Groupe 52">
            <a:extLst>
              <a:ext uri="{FF2B5EF4-FFF2-40B4-BE49-F238E27FC236}">
                <a16:creationId xmlns:a16="http://schemas.microsoft.com/office/drawing/2014/main" id="{77B87675-9B99-D62F-653E-76B1DD70747B}"/>
              </a:ext>
            </a:extLst>
          </p:cNvPr>
          <p:cNvGrpSpPr/>
          <p:nvPr/>
        </p:nvGrpSpPr>
        <p:grpSpPr>
          <a:xfrm>
            <a:off x="5798206" y="3675188"/>
            <a:ext cx="766235" cy="827244"/>
            <a:chOff x="10134260" y="7368303"/>
            <a:chExt cx="1149352" cy="1240866"/>
          </a:xfrm>
        </p:grpSpPr>
        <p:sp>
          <p:nvSpPr>
            <p:cNvPr id="38" name="Freeform 45">
              <a:extLst>
                <a:ext uri="{FF2B5EF4-FFF2-40B4-BE49-F238E27FC236}">
                  <a16:creationId xmlns:a16="http://schemas.microsoft.com/office/drawing/2014/main" id="{3CA41494-B1E4-4FD9-EC86-84F86FCCA952}"/>
                </a:ext>
              </a:extLst>
            </p:cNvPr>
            <p:cNvSpPr/>
            <p:nvPr/>
          </p:nvSpPr>
          <p:spPr>
            <a:xfrm rot="17933768">
              <a:off x="10088503" y="7414060"/>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39" name="TextBox 46">
              <a:extLst>
                <a:ext uri="{FF2B5EF4-FFF2-40B4-BE49-F238E27FC236}">
                  <a16:creationId xmlns:a16="http://schemas.microsoft.com/office/drawing/2014/main" id="{5483BB65-A225-913B-BF8F-3C913301133C}"/>
                </a:ext>
              </a:extLst>
            </p:cNvPr>
            <p:cNvSpPr txBox="1"/>
            <p:nvPr/>
          </p:nvSpPr>
          <p:spPr>
            <a:xfrm>
              <a:off x="10396287" y="7625924"/>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3</a:t>
              </a:r>
            </a:p>
          </p:txBody>
        </p:sp>
      </p:grpSp>
      <p:sp>
        <p:nvSpPr>
          <p:cNvPr id="41" name="AutoShape 2">
            <a:extLst>
              <a:ext uri="{FF2B5EF4-FFF2-40B4-BE49-F238E27FC236}">
                <a16:creationId xmlns:a16="http://schemas.microsoft.com/office/drawing/2014/main" id="{6EBC8C35-7199-E8D8-FB99-5885424BA6D6}"/>
              </a:ext>
            </a:extLst>
          </p:cNvPr>
          <p:cNvSpPr/>
          <p:nvPr/>
        </p:nvSpPr>
        <p:spPr>
          <a:xfrm>
            <a:off x="5598753" y="2958361"/>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2" name="AutoShape 3">
            <a:extLst>
              <a:ext uri="{FF2B5EF4-FFF2-40B4-BE49-F238E27FC236}">
                <a16:creationId xmlns:a16="http://schemas.microsoft.com/office/drawing/2014/main" id="{9F527141-0CD4-666D-79F5-D48FB6FE2AD8}"/>
              </a:ext>
            </a:extLst>
          </p:cNvPr>
          <p:cNvSpPr/>
          <p:nvPr/>
        </p:nvSpPr>
        <p:spPr>
          <a:xfrm>
            <a:off x="5600270" y="4721540"/>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3" name="AutoShape 5">
            <a:extLst>
              <a:ext uri="{FF2B5EF4-FFF2-40B4-BE49-F238E27FC236}">
                <a16:creationId xmlns:a16="http://schemas.microsoft.com/office/drawing/2014/main" id="{4264BA90-8402-C6B6-13EE-B53068FDDBF4}"/>
              </a:ext>
            </a:extLst>
          </p:cNvPr>
          <p:cNvSpPr/>
          <p:nvPr/>
        </p:nvSpPr>
        <p:spPr>
          <a:xfrm>
            <a:off x="5598753" y="2073113"/>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4" name="Freeform 6">
            <a:extLst>
              <a:ext uri="{FF2B5EF4-FFF2-40B4-BE49-F238E27FC236}">
                <a16:creationId xmlns:a16="http://schemas.microsoft.com/office/drawing/2014/main" id="{99B23B04-91B9-1152-8754-48F63F7218A7}"/>
              </a:ext>
            </a:extLst>
          </p:cNvPr>
          <p:cNvSpPr/>
          <p:nvPr/>
        </p:nvSpPr>
        <p:spPr>
          <a:xfrm>
            <a:off x="5383956" y="1232990"/>
            <a:ext cx="511901" cy="524742"/>
          </a:xfrm>
          <a:custGeom>
            <a:avLst/>
            <a:gdLst/>
            <a:ahLst/>
            <a:cxnLst/>
            <a:rect l="l" t="t" r="r" b="b"/>
            <a:pathLst>
              <a:path w="1137499" h="1091999">
                <a:moveTo>
                  <a:pt x="0" y="0"/>
                </a:moveTo>
                <a:lnTo>
                  <a:pt x="1137499" y="0"/>
                </a:lnTo>
                <a:lnTo>
                  <a:pt x="1137499" y="1091999"/>
                </a:lnTo>
                <a:lnTo>
                  <a:pt x="0" y="10919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45" name="Freeform 7">
            <a:extLst>
              <a:ext uri="{FF2B5EF4-FFF2-40B4-BE49-F238E27FC236}">
                <a16:creationId xmlns:a16="http://schemas.microsoft.com/office/drawing/2014/main" id="{EEB6710C-EC6F-D25E-B13E-C709B50AC61B}"/>
              </a:ext>
            </a:extLst>
          </p:cNvPr>
          <p:cNvSpPr/>
          <p:nvPr/>
        </p:nvSpPr>
        <p:spPr>
          <a:xfrm>
            <a:off x="1264105" y="1006231"/>
            <a:ext cx="619191" cy="644151"/>
          </a:xfrm>
          <a:custGeom>
            <a:avLst/>
            <a:gdLst/>
            <a:ahLst/>
            <a:cxnLst/>
            <a:rect l="l" t="t" r="r" b="b"/>
            <a:pathLst>
              <a:path w="928786" h="966227">
                <a:moveTo>
                  <a:pt x="0" y="0"/>
                </a:moveTo>
                <a:lnTo>
                  <a:pt x="928786" y="0"/>
                </a:lnTo>
                <a:lnTo>
                  <a:pt x="928786" y="966227"/>
                </a:lnTo>
                <a:lnTo>
                  <a:pt x="0" y="9662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46" name="TextBox 16">
            <a:extLst>
              <a:ext uri="{FF2B5EF4-FFF2-40B4-BE49-F238E27FC236}">
                <a16:creationId xmlns:a16="http://schemas.microsoft.com/office/drawing/2014/main" id="{1B71768E-35DD-98A2-B370-6C6788F6D0EC}"/>
              </a:ext>
            </a:extLst>
          </p:cNvPr>
          <p:cNvSpPr txBox="1"/>
          <p:nvPr/>
        </p:nvSpPr>
        <p:spPr>
          <a:xfrm>
            <a:off x="7467600" y="1371424"/>
            <a:ext cx="2336800" cy="282129"/>
          </a:xfrm>
          <a:prstGeom prst="rect">
            <a:avLst/>
          </a:prstGeom>
        </p:spPr>
        <p:txBody>
          <a:bodyPr wrap="square" lIns="0" tIns="0" rIns="0" bIns="0" rtlCol="0" anchor="t">
            <a:spAutoFit/>
          </a:bodyPr>
          <a:lstStyle/>
          <a:p>
            <a:pPr algn="ctr">
              <a:lnSpc>
                <a:spcPts val="2182"/>
              </a:lnSpc>
            </a:pPr>
            <a:r>
              <a:rPr lang="en-US" sz="1983" dirty="0">
                <a:solidFill>
                  <a:srgbClr val="F48331"/>
                </a:solidFill>
                <a:latin typeface="Lovelo"/>
                <a:ea typeface="Lovelo"/>
                <a:cs typeface="Lovelo"/>
                <a:sym typeface="Lovelo"/>
              </a:rPr>
              <a:t>Les </a:t>
            </a:r>
            <a:r>
              <a:rPr lang="en-US" sz="1983" dirty="0" err="1">
                <a:solidFill>
                  <a:srgbClr val="F48331"/>
                </a:solidFill>
                <a:latin typeface="Lovelo"/>
                <a:ea typeface="Lovelo"/>
                <a:cs typeface="Lovelo"/>
                <a:sym typeface="Lovelo"/>
              </a:rPr>
              <a:t>freins</a:t>
            </a:r>
            <a:r>
              <a:rPr lang="en-US" sz="1983" dirty="0">
                <a:solidFill>
                  <a:srgbClr val="F48331"/>
                </a:solidFill>
                <a:latin typeface="Lovelo"/>
                <a:ea typeface="Lovelo"/>
                <a:cs typeface="Lovelo"/>
                <a:sym typeface="Lovelo"/>
              </a:rPr>
              <a:t> et </a:t>
            </a:r>
            <a:r>
              <a:rPr lang="en-US" sz="1983" dirty="0" err="1">
                <a:solidFill>
                  <a:srgbClr val="F48331"/>
                </a:solidFill>
                <a:latin typeface="Lovelo"/>
                <a:ea typeface="Lovelo"/>
                <a:cs typeface="Lovelo"/>
                <a:sym typeface="Lovelo"/>
              </a:rPr>
              <a:t>limites</a:t>
            </a:r>
            <a:endParaRPr lang="en-US" sz="1983" dirty="0">
              <a:solidFill>
                <a:srgbClr val="F48331"/>
              </a:solidFill>
              <a:latin typeface="Lovelo"/>
              <a:ea typeface="Lovelo"/>
              <a:cs typeface="Lovelo"/>
              <a:sym typeface="Lovelo"/>
            </a:endParaRPr>
          </a:p>
        </p:txBody>
      </p:sp>
      <p:sp>
        <p:nvSpPr>
          <p:cNvPr id="47" name="TextBox 17">
            <a:extLst>
              <a:ext uri="{FF2B5EF4-FFF2-40B4-BE49-F238E27FC236}">
                <a16:creationId xmlns:a16="http://schemas.microsoft.com/office/drawing/2014/main" id="{DADC501A-168F-F8EB-4A1A-3E51774E3A5C}"/>
              </a:ext>
            </a:extLst>
          </p:cNvPr>
          <p:cNvSpPr txBox="1"/>
          <p:nvPr/>
        </p:nvSpPr>
        <p:spPr>
          <a:xfrm>
            <a:off x="1636661" y="1371424"/>
            <a:ext cx="3544939" cy="282129"/>
          </a:xfrm>
          <a:prstGeom prst="rect">
            <a:avLst/>
          </a:prstGeom>
        </p:spPr>
        <p:txBody>
          <a:bodyPr wrap="square" lIns="0" tIns="0" rIns="0" bIns="0" rtlCol="0" anchor="t">
            <a:spAutoFit/>
          </a:bodyPr>
          <a:lstStyle/>
          <a:p>
            <a:pPr algn="ctr">
              <a:lnSpc>
                <a:spcPts val="2182"/>
              </a:lnSpc>
            </a:pPr>
            <a:r>
              <a:rPr lang="en-US" sz="1983" dirty="0">
                <a:solidFill>
                  <a:srgbClr val="8EB72F"/>
                </a:solidFill>
                <a:latin typeface="Lovelo"/>
                <a:ea typeface="Lovelo"/>
                <a:cs typeface="Lovelo"/>
                <a:sym typeface="Lovelo"/>
              </a:rPr>
              <a:t>Les </a:t>
            </a:r>
            <a:r>
              <a:rPr lang="en-US" sz="1983" dirty="0" err="1">
                <a:solidFill>
                  <a:srgbClr val="8EB72F"/>
                </a:solidFill>
                <a:latin typeface="Lovelo"/>
                <a:ea typeface="Lovelo"/>
                <a:cs typeface="Lovelo"/>
                <a:sym typeface="Lovelo"/>
              </a:rPr>
              <a:t>avancées</a:t>
            </a:r>
            <a:r>
              <a:rPr lang="en-US" sz="1983" dirty="0">
                <a:solidFill>
                  <a:srgbClr val="8EB72F"/>
                </a:solidFill>
                <a:latin typeface="Lovelo"/>
                <a:ea typeface="Lovelo"/>
                <a:cs typeface="Lovelo"/>
                <a:sym typeface="Lovelo"/>
              </a:rPr>
              <a:t> et </a:t>
            </a:r>
            <a:r>
              <a:rPr lang="en-US" sz="1983" dirty="0" err="1">
                <a:solidFill>
                  <a:srgbClr val="8EB72F"/>
                </a:solidFill>
                <a:latin typeface="Lovelo"/>
                <a:ea typeface="Lovelo"/>
                <a:cs typeface="Lovelo"/>
                <a:sym typeface="Lovelo"/>
              </a:rPr>
              <a:t>réussites</a:t>
            </a:r>
            <a:endParaRPr lang="en-US" sz="1983" dirty="0">
              <a:solidFill>
                <a:srgbClr val="8EB72F"/>
              </a:solidFill>
              <a:latin typeface="Lovelo"/>
              <a:ea typeface="Lovelo"/>
              <a:cs typeface="Lovelo"/>
              <a:sym typeface="Lovelo"/>
            </a:endParaRPr>
          </a:p>
        </p:txBody>
      </p:sp>
      <p:sp>
        <p:nvSpPr>
          <p:cNvPr id="48" name="Freeform 18">
            <a:extLst>
              <a:ext uri="{FF2B5EF4-FFF2-40B4-BE49-F238E27FC236}">
                <a16:creationId xmlns:a16="http://schemas.microsoft.com/office/drawing/2014/main" id="{B3A54570-8794-F702-911D-61E6E238E65D}"/>
              </a:ext>
            </a:extLst>
          </p:cNvPr>
          <p:cNvSpPr/>
          <p:nvPr/>
        </p:nvSpPr>
        <p:spPr>
          <a:xfrm>
            <a:off x="6716945" y="1111573"/>
            <a:ext cx="623341" cy="564877"/>
          </a:xfrm>
          <a:custGeom>
            <a:avLst/>
            <a:gdLst/>
            <a:ahLst/>
            <a:cxnLst/>
            <a:rect l="l" t="t" r="r" b="b"/>
            <a:pathLst>
              <a:path w="935012" h="847315">
                <a:moveTo>
                  <a:pt x="0" y="0"/>
                </a:moveTo>
                <a:lnTo>
                  <a:pt x="935013" y="0"/>
                </a:lnTo>
                <a:lnTo>
                  <a:pt x="935013" y="847315"/>
                </a:lnTo>
                <a:lnTo>
                  <a:pt x="0" y="847315"/>
                </a:lnTo>
                <a:lnTo>
                  <a:pt x="0" y="0"/>
                </a:lnTo>
                <a:close/>
              </a:path>
            </a:pathLst>
          </a:custGeom>
          <a:blipFill>
            <a:blip r:embed="rId12"/>
            <a:stretch>
              <a:fillRect/>
            </a:stretch>
          </a:blipFill>
        </p:spPr>
        <p:txBody>
          <a:bodyPr/>
          <a:lstStyle/>
          <a:p>
            <a:endParaRPr lang="fr-FR"/>
          </a:p>
        </p:txBody>
      </p:sp>
      <p:sp>
        <p:nvSpPr>
          <p:cNvPr id="3" name="TextBox 20">
            <a:extLst>
              <a:ext uri="{FF2B5EF4-FFF2-40B4-BE49-F238E27FC236}">
                <a16:creationId xmlns:a16="http://schemas.microsoft.com/office/drawing/2014/main" id="{9878CB3F-54B2-832A-0B44-3DE5589FA2F9}"/>
              </a:ext>
            </a:extLst>
          </p:cNvPr>
          <p:cNvSpPr txBox="1"/>
          <p:nvPr/>
        </p:nvSpPr>
        <p:spPr>
          <a:xfrm>
            <a:off x="1392384" y="5685324"/>
            <a:ext cx="4096574" cy="692497"/>
          </a:xfrm>
          <a:prstGeom prst="rect">
            <a:avLst/>
          </a:prstGeom>
        </p:spPr>
        <p:txBody>
          <a:bodyPr wrap="square" lIns="0" tIns="0" rIns="0" bIns="0" rtlCol="0" anchor="t">
            <a:spAutoFit/>
          </a:bodyPr>
          <a:lstStyle/>
          <a:p>
            <a:pPr algn="just">
              <a:spcBef>
                <a:spcPct val="0"/>
              </a:spcBef>
            </a:pPr>
            <a:r>
              <a:rPr lang="fr-FR" sz="1500" dirty="0">
                <a:solidFill>
                  <a:srgbClr val="263090"/>
                </a:solidFill>
              </a:rPr>
              <a:t>Les instances, groupes de travail… du PTSM ont permis la mise en lien des partenaires pour réfléchir et s’articuler sur les parcours.</a:t>
            </a:r>
            <a:endParaRPr lang="en-US" sz="1500" dirty="0">
              <a:solidFill>
                <a:srgbClr val="263090"/>
              </a:solidFill>
            </a:endParaRPr>
          </a:p>
        </p:txBody>
      </p:sp>
      <p:sp>
        <p:nvSpPr>
          <p:cNvPr id="28" name="TextBox 20">
            <a:extLst>
              <a:ext uri="{FF2B5EF4-FFF2-40B4-BE49-F238E27FC236}">
                <a16:creationId xmlns:a16="http://schemas.microsoft.com/office/drawing/2014/main" id="{EEB56C33-E136-EBB7-B1D7-FBB59F3EA465}"/>
              </a:ext>
            </a:extLst>
          </p:cNvPr>
          <p:cNvSpPr txBox="1"/>
          <p:nvPr/>
        </p:nvSpPr>
        <p:spPr>
          <a:xfrm>
            <a:off x="1392384" y="3122903"/>
            <a:ext cx="4076537" cy="230832"/>
          </a:xfrm>
          <a:prstGeom prst="rect">
            <a:avLst/>
          </a:prstGeom>
        </p:spPr>
        <p:txBody>
          <a:bodyPr wrap="square" lIns="0" tIns="0" rIns="0" bIns="0" rtlCol="0" anchor="t">
            <a:spAutoFit/>
          </a:bodyPr>
          <a:lstStyle/>
          <a:p>
            <a:pPr algn="just">
              <a:spcBef>
                <a:spcPct val="0"/>
              </a:spcBef>
            </a:pPr>
            <a:r>
              <a:rPr lang="fr-FR" sz="1500" dirty="0">
                <a:solidFill>
                  <a:srgbClr val="263090"/>
                </a:solidFill>
              </a:rPr>
              <a:t>Dynamique autour de la réhabilitation psychosociale</a:t>
            </a:r>
            <a:endParaRPr lang="en-US" sz="1500" dirty="0">
              <a:solidFill>
                <a:srgbClr val="FF0000"/>
              </a:solidFill>
            </a:endParaRPr>
          </a:p>
        </p:txBody>
      </p:sp>
      <p:sp>
        <p:nvSpPr>
          <p:cNvPr id="33" name="TextBox 20">
            <a:extLst>
              <a:ext uri="{FF2B5EF4-FFF2-40B4-BE49-F238E27FC236}">
                <a16:creationId xmlns:a16="http://schemas.microsoft.com/office/drawing/2014/main" id="{15D366A8-62C6-DE0F-E99F-6B01AFFC0899}"/>
              </a:ext>
            </a:extLst>
          </p:cNvPr>
          <p:cNvSpPr txBox="1"/>
          <p:nvPr/>
        </p:nvSpPr>
        <p:spPr>
          <a:xfrm>
            <a:off x="6730554" y="2988470"/>
            <a:ext cx="4107061" cy="461665"/>
          </a:xfrm>
          <a:prstGeom prst="rect">
            <a:avLst/>
          </a:prstGeom>
        </p:spPr>
        <p:txBody>
          <a:bodyPr wrap="square" lIns="0" tIns="0" rIns="0" bIns="0" rtlCol="0" anchor="t">
            <a:spAutoFit/>
          </a:bodyPr>
          <a:lstStyle/>
          <a:p>
            <a:pPr algn="just">
              <a:spcBef>
                <a:spcPct val="0"/>
              </a:spcBef>
            </a:pPr>
            <a:r>
              <a:rPr lang="fr-FR" sz="1500" dirty="0">
                <a:solidFill>
                  <a:srgbClr val="263090"/>
                </a:solidFill>
              </a:rPr>
              <a:t>Problématique de l’accès au logement ou de l’insertion professionnelle</a:t>
            </a:r>
            <a:endParaRPr lang="en-US" sz="1500" dirty="0">
              <a:solidFill>
                <a:srgbClr val="263090"/>
              </a:solidFill>
            </a:endParaRPr>
          </a:p>
        </p:txBody>
      </p:sp>
      <p:sp>
        <p:nvSpPr>
          <p:cNvPr id="34" name="TextBox 20">
            <a:extLst>
              <a:ext uri="{FF2B5EF4-FFF2-40B4-BE49-F238E27FC236}">
                <a16:creationId xmlns:a16="http://schemas.microsoft.com/office/drawing/2014/main" id="{74026236-EC82-EE01-A3BF-DA77539852BF}"/>
              </a:ext>
            </a:extLst>
          </p:cNvPr>
          <p:cNvSpPr txBox="1"/>
          <p:nvPr/>
        </p:nvSpPr>
        <p:spPr>
          <a:xfrm>
            <a:off x="6714267" y="4649359"/>
            <a:ext cx="4151093" cy="692497"/>
          </a:xfrm>
          <a:prstGeom prst="rect">
            <a:avLst/>
          </a:prstGeom>
        </p:spPr>
        <p:txBody>
          <a:bodyPr wrap="square" lIns="0" tIns="0" rIns="0" bIns="0" rtlCol="0" anchor="t">
            <a:spAutoFit/>
          </a:bodyPr>
          <a:lstStyle/>
          <a:p>
            <a:pPr algn="just">
              <a:spcBef>
                <a:spcPct val="0"/>
              </a:spcBef>
            </a:pPr>
            <a:r>
              <a:rPr lang="fr-FR" sz="1500" dirty="0">
                <a:solidFill>
                  <a:srgbClr val="263090"/>
                </a:solidFill>
              </a:rPr>
              <a:t>Des sujets qui restent à travailler: psychotraumatisme de l’enfant, soutien aux aidants… (sujets peu voire pas traités dans les PTSM)</a:t>
            </a:r>
            <a:endParaRPr lang="en-US" sz="1500" dirty="0">
              <a:solidFill>
                <a:srgbClr val="263090"/>
              </a:solidFill>
            </a:endParaRPr>
          </a:p>
        </p:txBody>
      </p:sp>
      <p:sp>
        <p:nvSpPr>
          <p:cNvPr id="40" name="TextBox 20">
            <a:extLst>
              <a:ext uri="{FF2B5EF4-FFF2-40B4-BE49-F238E27FC236}">
                <a16:creationId xmlns:a16="http://schemas.microsoft.com/office/drawing/2014/main" id="{04312849-49CF-7059-8779-C7BD5BEC0A08}"/>
              </a:ext>
            </a:extLst>
          </p:cNvPr>
          <p:cNvSpPr txBox="1"/>
          <p:nvPr/>
        </p:nvSpPr>
        <p:spPr>
          <a:xfrm>
            <a:off x="6714267" y="2229950"/>
            <a:ext cx="4035363" cy="230832"/>
          </a:xfrm>
          <a:prstGeom prst="rect">
            <a:avLst/>
          </a:prstGeom>
        </p:spPr>
        <p:txBody>
          <a:bodyPr wrap="square" lIns="0" tIns="0" rIns="0" bIns="0" rtlCol="0" anchor="t">
            <a:spAutoFit/>
          </a:bodyPr>
          <a:lstStyle/>
          <a:p>
            <a:pPr algn="just">
              <a:spcBef>
                <a:spcPct val="0"/>
              </a:spcBef>
            </a:pPr>
            <a:r>
              <a:rPr lang="fr-FR" sz="1500" dirty="0">
                <a:solidFill>
                  <a:srgbClr val="263090"/>
                </a:solidFill>
              </a:rPr>
              <a:t>Des disparités selon les territoires du PTSM</a:t>
            </a:r>
            <a:endParaRPr lang="en-US" sz="1500" dirty="0">
              <a:solidFill>
                <a:srgbClr val="263090"/>
              </a:solidFill>
            </a:endParaRPr>
          </a:p>
        </p:txBody>
      </p:sp>
      <p:sp>
        <p:nvSpPr>
          <p:cNvPr id="56" name="TextBox 20">
            <a:extLst>
              <a:ext uri="{FF2B5EF4-FFF2-40B4-BE49-F238E27FC236}">
                <a16:creationId xmlns:a16="http://schemas.microsoft.com/office/drawing/2014/main" id="{E0554589-0917-EC2B-EFFD-0F4323C0E2C1}"/>
              </a:ext>
            </a:extLst>
          </p:cNvPr>
          <p:cNvSpPr txBox="1"/>
          <p:nvPr/>
        </p:nvSpPr>
        <p:spPr>
          <a:xfrm>
            <a:off x="1392383" y="3942114"/>
            <a:ext cx="4041704" cy="461665"/>
          </a:xfrm>
          <a:prstGeom prst="rect">
            <a:avLst/>
          </a:prstGeom>
        </p:spPr>
        <p:txBody>
          <a:bodyPr wrap="square" lIns="0" tIns="0" rIns="0" bIns="0" rtlCol="0" anchor="t">
            <a:spAutoFit/>
          </a:bodyPr>
          <a:lstStyle/>
          <a:p>
            <a:pPr algn="just"/>
            <a:r>
              <a:rPr lang="fr-FR" sz="1500" dirty="0">
                <a:solidFill>
                  <a:srgbClr val="263090"/>
                </a:solidFill>
              </a:rPr>
              <a:t>Structuration de la filière psychotraumatisme en cours de construction </a:t>
            </a:r>
          </a:p>
        </p:txBody>
      </p:sp>
      <p:grpSp>
        <p:nvGrpSpPr>
          <p:cNvPr id="57" name="Groupe 56">
            <a:extLst>
              <a:ext uri="{FF2B5EF4-FFF2-40B4-BE49-F238E27FC236}">
                <a16:creationId xmlns:a16="http://schemas.microsoft.com/office/drawing/2014/main" id="{57313A49-636D-1A13-3D69-8A4E1D994542}"/>
              </a:ext>
            </a:extLst>
          </p:cNvPr>
          <p:cNvGrpSpPr/>
          <p:nvPr/>
        </p:nvGrpSpPr>
        <p:grpSpPr>
          <a:xfrm>
            <a:off x="553894" y="5572505"/>
            <a:ext cx="766235" cy="827244"/>
            <a:chOff x="15460387" y="2742731"/>
            <a:chExt cx="1149352" cy="1240866"/>
          </a:xfrm>
        </p:grpSpPr>
        <p:sp>
          <p:nvSpPr>
            <p:cNvPr id="58" name="Freeform 36">
              <a:extLst>
                <a:ext uri="{FF2B5EF4-FFF2-40B4-BE49-F238E27FC236}">
                  <a16:creationId xmlns:a16="http://schemas.microsoft.com/office/drawing/2014/main" id="{AAAF5FE3-A873-EF7B-264E-3A3911883F70}"/>
                </a:ext>
              </a:extLst>
            </p:cNvPr>
            <p:cNvSpPr/>
            <p:nvPr/>
          </p:nvSpPr>
          <p:spPr>
            <a:xfrm rot="17933768">
              <a:off x="15414630" y="278848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59" name="TextBox 37">
              <a:extLst>
                <a:ext uri="{FF2B5EF4-FFF2-40B4-BE49-F238E27FC236}">
                  <a16:creationId xmlns:a16="http://schemas.microsoft.com/office/drawing/2014/main" id="{FD919A0D-9622-5731-37C4-DCF0E58F6CAF}"/>
                </a:ext>
              </a:extLst>
            </p:cNvPr>
            <p:cNvSpPr txBox="1"/>
            <p:nvPr/>
          </p:nvSpPr>
          <p:spPr>
            <a:xfrm>
              <a:off x="15757693" y="297819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5</a:t>
              </a:r>
            </a:p>
          </p:txBody>
        </p:sp>
      </p:grpSp>
      <p:grpSp>
        <p:nvGrpSpPr>
          <p:cNvPr id="60" name="Groupe 59">
            <a:extLst>
              <a:ext uri="{FF2B5EF4-FFF2-40B4-BE49-F238E27FC236}">
                <a16:creationId xmlns:a16="http://schemas.microsoft.com/office/drawing/2014/main" id="{95374E8D-ADC2-27BE-7440-1D092B909156}"/>
              </a:ext>
            </a:extLst>
          </p:cNvPr>
          <p:cNvGrpSpPr/>
          <p:nvPr/>
        </p:nvGrpSpPr>
        <p:grpSpPr>
          <a:xfrm>
            <a:off x="5813016" y="4586144"/>
            <a:ext cx="766235" cy="827244"/>
            <a:chOff x="10134260" y="7368303"/>
            <a:chExt cx="1149352" cy="1240866"/>
          </a:xfrm>
        </p:grpSpPr>
        <p:sp>
          <p:nvSpPr>
            <p:cNvPr id="61" name="Freeform 45">
              <a:extLst>
                <a:ext uri="{FF2B5EF4-FFF2-40B4-BE49-F238E27FC236}">
                  <a16:creationId xmlns:a16="http://schemas.microsoft.com/office/drawing/2014/main" id="{0457A39D-C045-4483-1EEF-5739A97BEB78}"/>
                </a:ext>
              </a:extLst>
            </p:cNvPr>
            <p:cNvSpPr/>
            <p:nvPr/>
          </p:nvSpPr>
          <p:spPr>
            <a:xfrm rot="17933768">
              <a:off x="10088503" y="7414060"/>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62" name="TextBox 46">
              <a:extLst>
                <a:ext uri="{FF2B5EF4-FFF2-40B4-BE49-F238E27FC236}">
                  <a16:creationId xmlns:a16="http://schemas.microsoft.com/office/drawing/2014/main" id="{028A0F77-15D7-550D-2679-B6D91312F60D}"/>
                </a:ext>
              </a:extLst>
            </p:cNvPr>
            <p:cNvSpPr txBox="1"/>
            <p:nvPr/>
          </p:nvSpPr>
          <p:spPr>
            <a:xfrm>
              <a:off x="10396287" y="7625924"/>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4</a:t>
              </a:r>
            </a:p>
          </p:txBody>
        </p:sp>
      </p:grpSp>
      <p:sp>
        <p:nvSpPr>
          <p:cNvPr id="64" name="TextBox 20">
            <a:extLst>
              <a:ext uri="{FF2B5EF4-FFF2-40B4-BE49-F238E27FC236}">
                <a16:creationId xmlns:a16="http://schemas.microsoft.com/office/drawing/2014/main" id="{B31FBF1C-E535-0AD9-D757-9EF88039CA79}"/>
              </a:ext>
            </a:extLst>
          </p:cNvPr>
          <p:cNvSpPr txBox="1"/>
          <p:nvPr/>
        </p:nvSpPr>
        <p:spPr>
          <a:xfrm>
            <a:off x="6728533" y="3861146"/>
            <a:ext cx="4220657" cy="461665"/>
          </a:xfrm>
          <a:prstGeom prst="rect">
            <a:avLst/>
          </a:prstGeom>
        </p:spPr>
        <p:txBody>
          <a:bodyPr wrap="square" lIns="0" tIns="0" rIns="0" bIns="0" rtlCol="0" anchor="t">
            <a:spAutoFit/>
          </a:bodyPr>
          <a:lstStyle/>
          <a:p>
            <a:pPr algn="just">
              <a:spcBef>
                <a:spcPct val="0"/>
              </a:spcBef>
            </a:pPr>
            <a:r>
              <a:rPr lang="fr-FR" sz="1500" dirty="0">
                <a:solidFill>
                  <a:srgbClr val="263090"/>
                </a:solidFill>
              </a:rPr>
              <a:t>Manque de place dans les établissements médico-sociaux ou pas d'établissement avec la spécificité psy</a:t>
            </a:r>
            <a:endParaRPr lang="en-US" sz="1500" dirty="0">
              <a:solidFill>
                <a:srgbClr val="263090"/>
              </a:solidFill>
            </a:endParaRPr>
          </a:p>
        </p:txBody>
      </p:sp>
      <p:sp>
        <p:nvSpPr>
          <p:cNvPr id="2" name="ZoneTexte 1">
            <a:extLst>
              <a:ext uri="{FF2B5EF4-FFF2-40B4-BE49-F238E27FC236}">
                <a16:creationId xmlns:a16="http://schemas.microsoft.com/office/drawing/2014/main" id="{AF9B8FDF-7ED8-EDCD-CAF9-8E4312B15299}"/>
              </a:ext>
            </a:extLst>
          </p:cNvPr>
          <p:cNvSpPr txBox="1"/>
          <p:nvPr/>
        </p:nvSpPr>
        <p:spPr>
          <a:xfrm>
            <a:off x="6620426" y="5505225"/>
            <a:ext cx="4345146" cy="1015663"/>
          </a:xfrm>
          <a:prstGeom prst="rect">
            <a:avLst/>
          </a:prstGeom>
          <a:noFill/>
        </p:spPr>
        <p:txBody>
          <a:bodyPr wrap="square" rtlCol="0">
            <a:spAutoFit/>
          </a:bodyPr>
          <a:lstStyle/>
          <a:p>
            <a:pPr algn="just"/>
            <a:r>
              <a:rPr lang="fr-FR" sz="1500" dirty="0">
                <a:solidFill>
                  <a:srgbClr val="263090"/>
                </a:solidFill>
              </a:rPr>
              <a:t>Trop de cloisonnements des politiques publiques. Des plans départementaux insuffisamment coordonnés: besoin de décloisonner les financements et de centraliser les actions</a:t>
            </a:r>
          </a:p>
        </p:txBody>
      </p:sp>
      <p:grpSp>
        <p:nvGrpSpPr>
          <p:cNvPr id="50" name="Groupe 49">
            <a:extLst>
              <a:ext uri="{FF2B5EF4-FFF2-40B4-BE49-F238E27FC236}">
                <a16:creationId xmlns:a16="http://schemas.microsoft.com/office/drawing/2014/main" id="{693FFAFD-3748-FCC1-50D6-0CC894FF59E7}"/>
              </a:ext>
            </a:extLst>
          </p:cNvPr>
          <p:cNvGrpSpPr/>
          <p:nvPr/>
        </p:nvGrpSpPr>
        <p:grpSpPr>
          <a:xfrm>
            <a:off x="5814827" y="5504057"/>
            <a:ext cx="766235" cy="827244"/>
            <a:chOff x="10134260" y="7368303"/>
            <a:chExt cx="1149352" cy="1240866"/>
          </a:xfrm>
        </p:grpSpPr>
        <p:sp>
          <p:nvSpPr>
            <p:cNvPr id="52" name="Freeform 45">
              <a:extLst>
                <a:ext uri="{FF2B5EF4-FFF2-40B4-BE49-F238E27FC236}">
                  <a16:creationId xmlns:a16="http://schemas.microsoft.com/office/drawing/2014/main" id="{6159B7B9-68F1-E022-D6D1-02D80961781C}"/>
                </a:ext>
              </a:extLst>
            </p:cNvPr>
            <p:cNvSpPr/>
            <p:nvPr/>
          </p:nvSpPr>
          <p:spPr>
            <a:xfrm rot="17933768">
              <a:off x="10088503" y="7414060"/>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4" name="TextBox 46">
              <a:extLst>
                <a:ext uri="{FF2B5EF4-FFF2-40B4-BE49-F238E27FC236}">
                  <a16:creationId xmlns:a16="http://schemas.microsoft.com/office/drawing/2014/main" id="{79FF8B50-2C8B-817E-D549-398958FC3740}"/>
                </a:ext>
              </a:extLst>
            </p:cNvPr>
            <p:cNvSpPr txBox="1"/>
            <p:nvPr/>
          </p:nvSpPr>
          <p:spPr>
            <a:xfrm>
              <a:off x="10396287" y="7625924"/>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5</a:t>
              </a:r>
            </a:p>
          </p:txBody>
        </p:sp>
      </p:grpSp>
      <p:grpSp>
        <p:nvGrpSpPr>
          <p:cNvPr id="51" name="Groupe 50">
            <a:extLst>
              <a:ext uri="{FF2B5EF4-FFF2-40B4-BE49-F238E27FC236}">
                <a16:creationId xmlns:a16="http://schemas.microsoft.com/office/drawing/2014/main" id="{42429C3D-C46A-FBAC-F205-BE9A18C411C5}"/>
              </a:ext>
            </a:extLst>
          </p:cNvPr>
          <p:cNvGrpSpPr/>
          <p:nvPr/>
        </p:nvGrpSpPr>
        <p:grpSpPr>
          <a:xfrm>
            <a:off x="530501" y="4632178"/>
            <a:ext cx="766235" cy="827244"/>
            <a:chOff x="15460387" y="2742731"/>
            <a:chExt cx="1149352" cy="1240866"/>
          </a:xfrm>
        </p:grpSpPr>
        <p:sp>
          <p:nvSpPr>
            <p:cNvPr id="55" name="Freeform 36">
              <a:extLst>
                <a:ext uri="{FF2B5EF4-FFF2-40B4-BE49-F238E27FC236}">
                  <a16:creationId xmlns:a16="http://schemas.microsoft.com/office/drawing/2014/main" id="{67E98251-2FF1-7910-0CDC-5AB483690361}"/>
                </a:ext>
              </a:extLst>
            </p:cNvPr>
            <p:cNvSpPr/>
            <p:nvPr/>
          </p:nvSpPr>
          <p:spPr>
            <a:xfrm rot="17933768">
              <a:off x="15414630" y="278848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3" name="TextBox 37">
              <a:extLst>
                <a:ext uri="{FF2B5EF4-FFF2-40B4-BE49-F238E27FC236}">
                  <a16:creationId xmlns:a16="http://schemas.microsoft.com/office/drawing/2014/main" id="{12F5E5CA-BDE9-CD65-71EA-948F37E7D815}"/>
                </a:ext>
              </a:extLst>
            </p:cNvPr>
            <p:cNvSpPr txBox="1"/>
            <p:nvPr/>
          </p:nvSpPr>
          <p:spPr>
            <a:xfrm>
              <a:off x="15757693" y="297819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4</a:t>
              </a:r>
            </a:p>
          </p:txBody>
        </p:sp>
      </p:grpSp>
      <p:sp>
        <p:nvSpPr>
          <p:cNvPr id="65" name="TextBox 20">
            <a:extLst>
              <a:ext uri="{FF2B5EF4-FFF2-40B4-BE49-F238E27FC236}">
                <a16:creationId xmlns:a16="http://schemas.microsoft.com/office/drawing/2014/main" id="{8C0996EF-C7BB-76EC-6142-448851C36604}"/>
              </a:ext>
            </a:extLst>
          </p:cNvPr>
          <p:cNvSpPr txBox="1"/>
          <p:nvPr/>
        </p:nvSpPr>
        <p:spPr>
          <a:xfrm>
            <a:off x="1360985" y="4714745"/>
            <a:ext cx="4155349" cy="692497"/>
          </a:xfrm>
          <a:prstGeom prst="rect">
            <a:avLst/>
          </a:prstGeom>
        </p:spPr>
        <p:txBody>
          <a:bodyPr wrap="square" lIns="0" tIns="0" rIns="0" bIns="0" rtlCol="0" anchor="t">
            <a:spAutoFit/>
          </a:bodyPr>
          <a:lstStyle/>
          <a:p>
            <a:pPr algn="just">
              <a:spcBef>
                <a:spcPct val="0"/>
              </a:spcBef>
            </a:pPr>
            <a:r>
              <a:rPr lang="fr-FR" sz="1500" dirty="0">
                <a:solidFill>
                  <a:srgbClr val="263090"/>
                </a:solidFill>
              </a:rPr>
              <a:t>Le développement du parcours ado (création d’équipes et/ou d’unité d’hospitalisation, conventions organisationnelles, MDA et sa coordination…)</a:t>
            </a:r>
            <a:endParaRPr lang="en-US" sz="1500" dirty="0">
              <a:solidFill>
                <a:srgbClr val="263090"/>
              </a:solidFill>
            </a:endParaRPr>
          </a:p>
        </p:txBody>
      </p:sp>
      <p:sp>
        <p:nvSpPr>
          <p:cNvPr id="66" name="AutoShape 2">
            <a:extLst>
              <a:ext uri="{FF2B5EF4-FFF2-40B4-BE49-F238E27FC236}">
                <a16:creationId xmlns:a16="http://schemas.microsoft.com/office/drawing/2014/main" id="{206BA310-4294-B303-C2A5-02456EDF47AA}"/>
              </a:ext>
            </a:extLst>
          </p:cNvPr>
          <p:cNvSpPr/>
          <p:nvPr/>
        </p:nvSpPr>
        <p:spPr>
          <a:xfrm>
            <a:off x="5598753" y="3832330"/>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67" name="AutoShape 3">
            <a:extLst>
              <a:ext uri="{FF2B5EF4-FFF2-40B4-BE49-F238E27FC236}">
                <a16:creationId xmlns:a16="http://schemas.microsoft.com/office/drawing/2014/main" id="{DAE42ADE-6192-432C-3754-E62DCF372615}"/>
              </a:ext>
            </a:extLst>
          </p:cNvPr>
          <p:cNvSpPr/>
          <p:nvPr/>
        </p:nvSpPr>
        <p:spPr>
          <a:xfrm>
            <a:off x="5578696" y="5663884"/>
            <a:ext cx="0" cy="648187"/>
          </a:xfrm>
          <a:prstGeom prst="line">
            <a:avLst/>
          </a:prstGeom>
          <a:ln w="47625" cap="rnd">
            <a:solidFill>
              <a:srgbClr val="294D7E"/>
            </a:solidFill>
            <a:prstDash val="sysDot"/>
            <a:headEnd type="none" w="sm" len="sm"/>
            <a:tailEnd type="none" w="sm" len="sm"/>
          </a:ln>
        </p:spPr>
        <p:txBody>
          <a:bodyPr/>
          <a:lstStyle/>
          <a:p>
            <a:endParaRPr lang="fr-FR"/>
          </a:p>
        </p:txBody>
      </p:sp>
    </p:spTree>
    <p:extLst>
      <p:ext uri="{BB962C8B-B14F-4D97-AF65-F5344CB8AC3E}">
        <p14:creationId xmlns:p14="http://schemas.microsoft.com/office/powerpoint/2010/main" val="1922307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solidFill>
                  <a:prstClr val="black"/>
                </a:solidFill>
              </a:endParaRPr>
            </a:p>
          </p:txBody>
        </p:sp>
      </p:grpSp>
      <p:sp>
        <p:nvSpPr>
          <p:cNvPr id="21" name="TextBox 21"/>
          <p:cNvSpPr txBox="1"/>
          <p:nvPr/>
        </p:nvSpPr>
        <p:spPr>
          <a:xfrm>
            <a:off x="947813" y="489131"/>
            <a:ext cx="8976063" cy="359073"/>
          </a:xfrm>
          <a:prstGeom prst="rect">
            <a:avLst/>
          </a:prstGeom>
        </p:spPr>
        <p:txBody>
          <a:bodyPr wrap="square" lIns="0" tIns="0" rIns="0" bIns="0" rtlCol="0" anchor="t">
            <a:spAutoFit/>
          </a:bodyPr>
          <a:lstStyle/>
          <a:p>
            <a:pPr>
              <a:lnSpc>
                <a:spcPts val="2800"/>
              </a:lnSpc>
              <a:spcBef>
                <a:spcPct val="0"/>
              </a:spcBef>
            </a:pPr>
            <a:r>
              <a:rPr lang="en-US" sz="2333" b="1" dirty="0">
                <a:solidFill>
                  <a:srgbClr val="263090"/>
                </a:solidFill>
              </a:rPr>
              <a:t>Priorité 2 : Quelques </a:t>
            </a:r>
            <a:r>
              <a:rPr lang="en-US" sz="2333" b="1" dirty="0" err="1">
                <a:solidFill>
                  <a:srgbClr val="263090"/>
                </a:solidFill>
              </a:rPr>
              <a:t>spécificités</a:t>
            </a:r>
            <a:r>
              <a:rPr lang="en-US" sz="2333" b="1" dirty="0">
                <a:solidFill>
                  <a:srgbClr val="263090"/>
                </a:solidFill>
              </a:rPr>
              <a:t> de territoire</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a:p>
        </p:txBody>
      </p:sp>
      <p:grpSp>
        <p:nvGrpSpPr>
          <p:cNvPr id="19" name="Groupe 18">
            <a:extLst>
              <a:ext uri="{FF2B5EF4-FFF2-40B4-BE49-F238E27FC236}">
                <a16:creationId xmlns:a16="http://schemas.microsoft.com/office/drawing/2014/main" id="{5F6A4C04-0420-4A60-CCC4-05542F943DD4}"/>
              </a:ext>
            </a:extLst>
          </p:cNvPr>
          <p:cNvGrpSpPr/>
          <p:nvPr/>
        </p:nvGrpSpPr>
        <p:grpSpPr>
          <a:xfrm>
            <a:off x="525655" y="2387658"/>
            <a:ext cx="739154" cy="681112"/>
            <a:chOff x="980088" y="1752321"/>
            <a:chExt cx="1149352" cy="1240866"/>
          </a:xfrm>
        </p:grpSpPr>
        <p:sp>
          <p:nvSpPr>
            <p:cNvPr id="4" name="Freeform 27">
              <a:extLst>
                <a:ext uri="{FF2B5EF4-FFF2-40B4-BE49-F238E27FC236}">
                  <a16:creationId xmlns:a16="http://schemas.microsoft.com/office/drawing/2014/main" id="{A3BA6A7C-A48D-F227-0B2F-F9EB37376786}"/>
                </a:ext>
              </a:extLst>
            </p:cNvPr>
            <p:cNvSpPr/>
            <p:nvPr/>
          </p:nvSpPr>
          <p:spPr>
            <a:xfrm rot="17933768">
              <a:off x="934331" y="179807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8" name="TextBox 28">
              <a:extLst>
                <a:ext uri="{FF2B5EF4-FFF2-40B4-BE49-F238E27FC236}">
                  <a16:creationId xmlns:a16="http://schemas.microsoft.com/office/drawing/2014/main" id="{7EECFDC9-2C60-623F-9308-94498DA4C849}"/>
                </a:ext>
              </a:extLst>
            </p:cNvPr>
            <p:cNvSpPr txBox="1"/>
            <p:nvPr/>
          </p:nvSpPr>
          <p:spPr>
            <a:xfrm>
              <a:off x="1277394" y="1987784"/>
              <a:ext cx="625296" cy="824251"/>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sp>
        <p:nvSpPr>
          <p:cNvPr id="41" name="AutoShape 2">
            <a:extLst>
              <a:ext uri="{FF2B5EF4-FFF2-40B4-BE49-F238E27FC236}">
                <a16:creationId xmlns:a16="http://schemas.microsoft.com/office/drawing/2014/main" id="{6EBC8C35-7199-E8D8-FB99-5885424BA6D6}"/>
              </a:ext>
            </a:extLst>
          </p:cNvPr>
          <p:cNvSpPr/>
          <p:nvPr/>
        </p:nvSpPr>
        <p:spPr>
          <a:xfrm>
            <a:off x="5598753" y="3499694"/>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2" name="AutoShape 3">
            <a:extLst>
              <a:ext uri="{FF2B5EF4-FFF2-40B4-BE49-F238E27FC236}">
                <a16:creationId xmlns:a16="http://schemas.microsoft.com/office/drawing/2014/main" id="{9F527141-0CD4-666D-79F5-D48FB6FE2AD8}"/>
              </a:ext>
            </a:extLst>
          </p:cNvPr>
          <p:cNvSpPr/>
          <p:nvPr/>
        </p:nvSpPr>
        <p:spPr>
          <a:xfrm>
            <a:off x="5581797" y="4593810"/>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3" name="AutoShape 5">
            <a:extLst>
              <a:ext uri="{FF2B5EF4-FFF2-40B4-BE49-F238E27FC236}">
                <a16:creationId xmlns:a16="http://schemas.microsoft.com/office/drawing/2014/main" id="{4264BA90-8402-C6B6-13EE-B53068FDDBF4}"/>
              </a:ext>
            </a:extLst>
          </p:cNvPr>
          <p:cNvSpPr/>
          <p:nvPr/>
        </p:nvSpPr>
        <p:spPr>
          <a:xfrm>
            <a:off x="5598753" y="2507243"/>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4" name="Freeform 6">
            <a:extLst>
              <a:ext uri="{FF2B5EF4-FFF2-40B4-BE49-F238E27FC236}">
                <a16:creationId xmlns:a16="http://schemas.microsoft.com/office/drawing/2014/main" id="{99B23B04-91B9-1152-8754-48F63F7218A7}"/>
              </a:ext>
            </a:extLst>
          </p:cNvPr>
          <p:cNvSpPr/>
          <p:nvPr/>
        </p:nvSpPr>
        <p:spPr>
          <a:xfrm>
            <a:off x="5383956" y="1362294"/>
            <a:ext cx="511901" cy="524742"/>
          </a:xfrm>
          <a:custGeom>
            <a:avLst/>
            <a:gdLst/>
            <a:ahLst/>
            <a:cxnLst/>
            <a:rect l="l" t="t" r="r" b="b"/>
            <a:pathLst>
              <a:path w="1137499" h="1091999">
                <a:moveTo>
                  <a:pt x="0" y="0"/>
                </a:moveTo>
                <a:lnTo>
                  <a:pt x="1137499" y="0"/>
                </a:lnTo>
                <a:lnTo>
                  <a:pt x="1137499" y="1091999"/>
                </a:lnTo>
                <a:lnTo>
                  <a:pt x="0" y="10919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45" name="Freeform 7">
            <a:extLst>
              <a:ext uri="{FF2B5EF4-FFF2-40B4-BE49-F238E27FC236}">
                <a16:creationId xmlns:a16="http://schemas.microsoft.com/office/drawing/2014/main" id="{EEB6710C-EC6F-D25E-B13E-C709B50AC61B}"/>
              </a:ext>
            </a:extLst>
          </p:cNvPr>
          <p:cNvSpPr/>
          <p:nvPr/>
        </p:nvSpPr>
        <p:spPr>
          <a:xfrm>
            <a:off x="1264105" y="1135535"/>
            <a:ext cx="619191" cy="644151"/>
          </a:xfrm>
          <a:custGeom>
            <a:avLst/>
            <a:gdLst/>
            <a:ahLst/>
            <a:cxnLst/>
            <a:rect l="l" t="t" r="r" b="b"/>
            <a:pathLst>
              <a:path w="928786" h="966227">
                <a:moveTo>
                  <a:pt x="0" y="0"/>
                </a:moveTo>
                <a:lnTo>
                  <a:pt x="928786" y="0"/>
                </a:lnTo>
                <a:lnTo>
                  <a:pt x="928786" y="966227"/>
                </a:lnTo>
                <a:lnTo>
                  <a:pt x="0" y="9662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46" name="TextBox 16">
            <a:extLst>
              <a:ext uri="{FF2B5EF4-FFF2-40B4-BE49-F238E27FC236}">
                <a16:creationId xmlns:a16="http://schemas.microsoft.com/office/drawing/2014/main" id="{1B71768E-35DD-98A2-B370-6C6788F6D0EC}"/>
              </a:ext>
            </a:extLst>
          </p:cNvPr>
          <p:cNvSpPr txBox="1"/>
          <p:nvPr/>
        </p:nvSpPr>
        <p:spPr>
          <a:xfrm>
            <a:off x="7467600" y="1500728"/>
            <a:ext cx="2336800" cy="282129"/>
          </a:xfrm>
          <a:prstGeom prst="rect">
            <a:avLst/>
          </a:prstGeom>
        </p:spPr>
        <p:txBody>
          <a:bodyPr wrap="square" lIns="0" tIns="0" rIns="0" bIns="0" rtlCol="0" anchor="t">
            <a:spAutoFit/>
          </a:bodyPr>
          <a:lstStyle/>
          <a:p>
            <a:pPr algn="ctr">
              <a:lnSpc>
                <a:spcPts val="2182"/>
              </a:lnSpc>
            </a:pPr>
            <a:r>
              <a:rPr lang="en-US" sz="1983" dirty="0">
                <a:solidFill>
                  <a:srgbClr val="F48331"/>
                </a:solidFill>
                <a:latin typeface="Lovelo"/>
                <a:ea typeface="Lovelo"/>
                <a:cs typeface="Lovelo"/>
                <a:sym typeface="Lovelo"/>
              </a:rPr>
              <a:t>Les </a:t>
            </a:r>
            <a:r>
              <a:rPr lang="en-US" sz="1983" dirty="0" err="1">
                <a:solidFill>
                  <a:srgbClr val="F48331"/>
                </a:solidFill>
                <a:latin typeface="Lovelo"/>
                <a:ea typeface="Lovelo"/>
                <a:cs typeface="Lovelo"/>
                <a:sym typeface="Lovelo"/>
              </a:rPr>
              <a:t>freins</a:t>
            </a:r>
            <a:r>
              <a:rPr lang="en-US" sz="1983" dirty="0">
                <a:solidFill>
                  <a:srgbClr val="F48331"/>
                </a:solidFill>
                <a:latin typeface="Lovelo"/>
                <a:ea typeface="Lovelo"/>
                <a:cs typeface="Lovelo"/>
                <a:sym typeface="Lovelo"/>
              </a:rPr>
              <a:t> et </a:t>
            </a:r>
            <a:r>
              <a:rPr lang="en-US" sz="1983" dirty="0" err="1">
                <a:solidFill>
                  <a:srgbClr val="F48331"/>
                </a:solidFill>
                <a:latin typeface="Lovelo"/>
                <a:ea typeface="Lovelo"/>
                <a:cs typeface="Lovelo"/>
                <a:sym typeface="Lovelo"/>
              </a:rPr>
              <a:t>limites</a:t>
            </a:r>
            <a:endParaRPr lang="en-US" sz="1983" dirty="0">
              <a:solidFill>
                <a:srgbClr val="F48331"/>
              </a:solidFill>
              <a:latin typeface="Lovelo"/>
              <a:ea typeface="Lovelo"/>
              <a:cs typeface="Lovelo"/>
              <a:sym typeface="Lovelo"/>
            </a:endParaRPr>
          </a:p>
        </p:txBody>
      </p:sp>
      <p:sp>
        <p:nvSpPr>
          <p:cNvPr id="47" name="TextBox 17">
            <a:extLst>
              <a:ext uri="{FF2B5EF4-FFF2-40B4-BE49-F238E27FC236}">
                <a16:creationId xmlns:a16="http://schemas.microsoft.com/office/drawing/2014/main" id="{DADC501A-168F-F8EB-4A1A-3E51774E3A5C}"/>
              </a:ext>
            </a:extLst>
          </p:cNvPr>
          <p:cNvSpPr txBox="1"/>
          <p:nvPr/>
        </p:nvSpPr>
        <p:spPr>
          <a:xfrm>
            <a:off x="1636661" y="1500728"/>
            <a:ext cx="3544939" cy="282129"/>
          </a:xfrm>
          <a:prstGeom prst="rect">
            <a:avLst/>
          </a:prstGeom>
        </p:spPr>
        <p:txBody>
          <a:bodyPr wrap="square" lIns="0" tIns="0" rIns="0" bIns="0" rtlCol="0" anchor="t">
            <a:spAutoFit/>
          </a:bodyPr>
          <a:lstStyle/>
          <a:p>
            <a:pPr algn="ctr">
              <a:lnSpc>
                <a:spcPts val="2182"/>
              </a:lnSpc>
            </a:pPr>
            <a:r>
              <a:rPr lang="en-US" sz="1983" dirty="0">
                <a:solidFill>
                  <a:srgbClr val="8EB72F"/>
                </a:solidFill>
                <a:latin typeface="Lovelo"/>
                <a:ea typeface="Lovelo"/>
                <a:cs typeface="Lovelo"/>
                <a:sym typeface="Lovelo"/>
              </a:rPr>
              <a:t>Les </a:t>
            </a:r>
            <a:r>
              <a:rPr lang="en-US" sz="1983" dirty="0" err="1">
                <a:solidFill>
                  <a:srgbClr val="8EB72F"/>
                </a:solidFill>
                <a:latin typeface="Lovelo"/>
                <a:ea typeface="Lovelo"/>
                <a:cs typeface="Lovelo"/>
                <a:sym typeface="Lovelo"/>
              </a:rPr>
              <a:t>avancées</a:t>
            </a:r>
            <a:r>
              <a:rPr lang="en-US" sz="1983" dirty="0">
                <a:solidFill>
                  <a:srgbClr val="8EB72F"/>
                </a:solidFill>
                <a:latin typeface="Lovelo"/>
                <a:ea typeface="Lovelo"/>
                <a:cs typeface="Lovelo"/>
                <a:sym typeface="Lovelo"/>
              </a:rPr>
              <a:t> et </a:t>
            </a:r>
            <a:r>
              <a:rPr lang="en-US" sz="1983" dirty="0" err="1">
                <a:solidFill>
                  <a:srgbClr val="8EB72F"/>
                </a:solidFill>
                <a:latin typeface="Lovelo"/>
                <a:ea typeface="Lovelo"/>
                <a:cs typeface="Lovelo"/>
                <a:sym typeface="Lovelo"/>
              </a:rPr>
              <a:t>réussites</a:t>
            </a:r>
            <a:endParaRPr lang="en-US" sz="1983" dirty="0">
              <a:solidFill>
                <a:srgbClr val="8EB72F"/>
              </a:solidFill>
              <a:latin typeface="Lovelo"/>
              <a:ea typeface="Lovelo"/>
              <a:cs typeface="Lovelo"/>
              <a:sym typeface="Lovelo"/>
            </a:endParaRPr>
          </a:p>
        </p:txBody>
      </p:sp>
      <p:sp>
        <p:nvSpPr>
          <p:cNvPr id="48" name="Freeform 18">
            <a:extLst>
              <a:ext uri="{FF2B5EF4-FFF2-40B4-BE49-F238E27FC236}">
                <a16:creationId xmlns:a16="http://schemas.microsoft.com/office/drawing/2014/main" id="{B3A54570-8794-F702-911D-61E6E238E65D}"/>
              </a:ext>
            </a:extLst>
          </p:cNvPr>
          <p:cNvSpPr/>
          <p:nvPr/>
        </p:nvSpPr>
        <p:spPr>
          <a:xfrm>
            <a:off x="6716945" y="1240877"/>
            <a:ext cx="623341" cy="564877"/>
          </a:xfrm>
          <a:custGeom>
            <a:avLst/>
            <a:gdLst/>
            <a:ahLst/>
            <a:cxnLst/>
            <a:rect l="l" t="t" r="r" b="b"/>
            <a:pathLst>
              <a:path w="935012" h="847315">
                <a:moveTo>
                  <a:pt x="0" y="0"/>
                </a:moveTo>
                <a:lnTo>
                  <a:pt x="935013" y="0"/>
                </a:lnTo>
                <a:lnTo>
                  <a:pt x="935013" y="847315"/>
                </a:lnTo>
                <a:lnTo>
                  <a:pt x="0" y="847315"/>
                </a:lnTo>
                <a:lnTo>
                  <a:pt x="0" y="0"/>
                </a:lnTo>
                <a:close/>
              </a:path>
            </a:pathLst>
          </a:custGeom>
          <a:blipFill>
            <a:blip r:embed="rId10"/>
            <a:stretch>
              <a:fillRect/>
            </a:stretch>
          </a:blipFill>
        </p:spPr>
        <p:txBody>
          <a:bodyPr/>
          <a:lstStyle/>
          <a:p>
            <a:endParaRPr lang="fr-FR"/>
          </a:p>
        </p:txBody>
      </p:sp>
      <p:sp>
        <p:nvSpPr>
          <p:cNvPr id="2" name="TextBox 20">
            <a:extLst>
              <a:ext uri="{FF2B5EF4-FFF2-40B4-BE49-F238E27FC236}">
                <a16:creationId xmlns:a16="http://schemas.microsoft.com/office/drawing/2014/main" id="{A38648B7-C319-50A9-1528-1221F5304018}"/>
              </a:ext>
            </a:extLst>
          </p:cNvPr>
          <p:cNvSpPr txBox="1"/>
          <p:nvPr/>
        </p:nvSpPr>
        <p:spPr>
          <a:xfrm>
            <a:off x="1427814" y="4964054"/>
            <a:ext cx="3931723" cy="984885"/>
          </a:xfrm>
          <a:prstGeom prst="rect">
            <a:avLst/>
          </a:prstGeom>
        </p:spPr>
        <p:txBody>
          <a:bodyPr wrap="square" lIns="0" tIns="0" rIns="0" bIns="0" rtlCol="0" anchor="t">
            <a:spAutoFit/>
          </a:bodyPr>
          <a:lstStyle/>
          <a:p>
            <a:pPr algn="just">
              <a:spcBef>
                <a:spcPct val="0"/>
              </a:spcBef>
            </a:pPr>
            <a:r>
              <a:rPr lang="fr-FR" sz="1600" dirty="0">
                <a:solidFill>
                  <a:srgbClr val="263090"/>
                </a:solidFill>
              </a:rPr>
              <a:t>Création de dispositifs spécifiques:</a:t>
            </a:r>
          </a:p>
          <a:p>
            <a:pPr marL="285750" indent="-285750" algn="just">
              <a:spcBef>
                <a:spcPct val="0"/>
              </a:spcBef>
              <a:buFont typeface="Arial" panose="020B0604020202020204" pitchFamily="34" charset="0"/>
              <a:buChar char="•"/>
            </a:pPr>
            <a:r>
              <a:rPr lang="fr-FR" sz="1600" dirty="0">
                <a:solidFill>
                  <a:srgbClr val="263090"/>
                </a:solidFill>
              </a:rPr>
              <a:t>Maison des Adolescents</a:t>
            </a:r>
          </a:p>
          <a:p>
            <a:pPr marL="285750" indent="-285750" algn="just">
              <a:spcBef>
                <a:spcPct val="0"/>
              </a:spcBef>
              <a:buFont typeface="Arial" panose="020B0604020202020204" pitchFamily="34" charset="0"/>
              <a:buChar char="•"/>
            </a:pPr>
            <a:r>
              <a:rPr lang="fr-FR" sz="1600" dirty="0">
                <a:solidFill>
                  <a:srgbClr val="263090"/>
                </a:solidFill>
              </a:rPr>
              <a:t>Club House</a:t>
            </a:r>
          </a:p>
          <a:p>
            <a:pPr marL="285750" indent="-285750" algn="just">
              <a:spcBef>
                <a:spcPct val="0"/>
              </a:spcBef>
              <a:buFont typeface="Arial" panose="020B0604020202020204" pitchFamily="34" charset="0"/>
              <a:buChar char="•"/>
            </a:pPr>
            <a:r>
              <a:rPr lang="fr-FR" sz="1600" dirty="0">
                <a:solidFill>
                  <a:srgbClr val="263090"/>
                </a:solidFill>
              </a:rPr>
              <a:t>…</a:t>
            </a:r>
            <a:endParaRPr lang="en-US" sz="1600" dirty="0">
              <a:solidFill>
                <a:srgbClr val="263090"/>
              </a:solidFill>
            </a:endParaRPr>
          </a:p>
        </p:txBody>
      </p:sp>
      <p:sp>
        <p:nvSpPr>
          <p:cNvPr id="20" name="TextBox 20">
            <a:extLst>
              <a:ext uri="{FF2B5EF4-FFF2-40B4-BE49-F238E27FC236}">
                <a16:creationId xmlns:a16="http://schemas.microsoft.com/office/drawing/2014/main" id="{6ACF2826-834A-AE09-8218-EE0C8442FA11}"/>
              </a:ext>
            </a:extLst>
          </p:cNvPr>
          <p:cNvSpPr txBox="1"/>
          <p:nvPr/>
        </p:nvSpPr>
        <p:spPr>
          <a:xfrm>
            <a:off x="6629978" y="2518390"/>
            <a:ext cx="3931723" cy="492443"/>
          </a:xfrm>
          <a:prstGeom prst="rect">
            <a:avLst/>
          </a:prstGeom>
        </p:spPr>
        <p:txBody>
          <a:bodyPr wrap="square" lIns="0" tIns="0" rIns="0" bIns="0" rtlCol="0" anchor="t">
            <a:spAutoFit/>
          </a:bodyPr>
          <a:lstStyle/>
          <a:p>
            <a:pPr algn="just">
              <a:spcBef>
                <a:spcPct val="0"/>
              </a:spcBef>
            </a:pPr>
            <a:r>
              <a:rPr lang="fr-FR" sz="1600" dirty="0">
                <a:solidFill>
                  <a:srgbClr val="263090"/>
                </a:solidFill>
              </a:rPr>
              <a:t>Multiplicité des outils avec des plateformes non interopérables </a:t>
            </a:r>
            <a:endParaRPr lang="en-US" sz="1600" dirty="0">
              <a:solidFill>
                <a:srgbClr val="263090"/>
              </a:solidFill>
            </a:endParaRPr>
          </a:p>
        </p:txBody>
      </p:sp>
      <p:sp>
        <p:nvSpPr>
          <p:cNvPr id="25" name="TextBox 20">
            <a:extLst>
              <a:ext uri="{FF2B5EF4-FFF2-40B4-BE49-F238E27FC236}">
                <a16:creationId xmlns:a16="http://schemas.microsoft.com/office/drawing/2014/main" id="{920A1852-FE56-D4C9-FC75-D9967EB2A80C}"/>
              </a:ext>
            </a:extLst>
          </p:cNvPr>
          <p:cNvSpPr txBox="1"/>
          <p:nvPr/>
        </p:nvSpPr>
        <p:spPr>
          <a:xfrm>
            <a:off x="6637867" y="3600946"/>
            <a:ext cx="3931723" cy="492443"/>
          </a:xfrm>
          <a:prstGeom prst="rect">
            <a:avLst/>
          </a:prstGeom>
        </p:spPr>
        <p:txBody>
          <a:bodyPr wrap="square" lIns="0" tIns="0" rIns="0" bIns="0" rtlCol="0" anchor="t">
            <a:spAutoFit/>
          </a:bodyPr>
          <a:lstStyle/>
          <a:p>
            <a:pPr algn="just">
              <a:spcBef>
                <a:spcPct val="0"/>
              </a:spcBef>
            </a:pPr>
            <a:r>
              <a:rPr lang="fr-FR" sz="1600" dirty="0">
                <a:solidFill>
                  <a:srgbClr val="263090"/>
                </a:solidFill>
              </a:rPr>
              <a:t>Manque de visibilité sur les actions existantes limite leur accessibilité et leur efficacité</a:t>
            </a:r>
            <a:endParaRPr lang="en-US" sz="1600" dirty="0">
              <a:solidFill>
                <a:srgbClr val="263090"/>
              </a:solidFill>
            </a:endParaRPr>
          </a:p>
        </p:txBody>
      </p:sp>
      <p:grpSp>
        <p:nvGrpSpPr>
          <p:cNvPr id="29" name="Groupe 28">
            <a:extLst>
              <a:ext uri="{FF2B5EF4-FFF2-40B4-BE49-F238E27FC236}">
                <a16:creationId xmlns:a16="http://schemas.microsoft.com/office/drawing/2014/main" id="{617DF299-1376-6F18-D099-9978C54632C1}"/>
              </a:ext>
            </a:extLst>
          </p:cNvPr>
          <p:cNvGrpSpPr/>
          <p:nvPr/>
        </p:nvGrpSpPr>
        <p:grpSpPr>
          <a:xfrm>
            <a:off x="520950" y="3618789"/>
            <a:ext cx="743155" cy="665769"/>
            <a:chOff x="980088" y="1752321"/>
            <a:chExt cx="1149352" cy="1240866"/>
          </a:xfrm>
        </p:grpSpPr>
        <p:sp>
          <p:nvSpPr>
            <p:cNvPr id="30" name="Freeform 27">
              <a:extLst>
                <a:ext uri="{FF2B5EF4-FFF2-40B4-BE49-F238E27FC236}">
                  <a16:creationId xmlns:a16="http://schemas.microsoft.com/office/drawing/2014/main" id="{F1A451DB-32EF-C1C4-02F1-384C490ED886}"/>
                </a:ext>
              </a:extLst>
            </p:cNvPr>
            <p:cNvSpPr/>
            <p:nvPr/>
          </p:nvSpPr>
          <p:spPr>
            <a:xfrm rot="17933768">
              <a:off x="934331" y="179807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3" name="TextBox 28">
              <a:extLst>
                <a:ext uri="{FF2B5EF4-FFF2-40B4-BE49-F238E27FC236}">
                  <a16:creationId xmlns:a16="http://schemas.microsoft.com/office/drawing/2014/main" id="{1D8A227D-DE30-D5C4-83D7-52E9B7F71F13}"/>
                </a:ext>
              </a:extLst>
            </p:cNvPr>
            <p:cNvSpPr txBox="1"/>
            <p:nvPr/>
          </p:nvSpPr>
          <p:spPr>
            <a:xfrm>
              <a:off x="1277394" y="1987785"/>
              <a:ext cx="625296" cy="843247"/>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grpSp>
        <p:nvGrpSpPr>
          <p:cNvPr id="69" name="Groupe 68">
            <a:extLst>
              <a:ext uri="{FF2B5EF4-FFF2-40B4-BE49-F238E27FC236}">
                <a16:creationId xmlns:a16="http://schemas.microsoft.com/office/drawing/2014/main" id="{5EA3BC42-4B22-6896-12A2-D615AA04CE03}"/>
              </a:ext>
            </a:extLst>
          </p:cNvPr>
          <p:cNvGrpSpPr/>
          <p:nvPr/>
        </p:nvGrpSpPr>
        <p:grpSpPr>
          <a:xfrm>
            <a:off x="484415" y="4897126"/>
            <a:ext cx="786823" cy="739178"/>
            <a:chOff x="10254273" y="7138751"/>
            <a:chExt cx="1149352" cy="1240866"/>
          </a:xfrm>
        </p:grpSpPr>
        <p:sp>
          <p:nvSpPr>
            <p:cNvPr id="70" name="Freeform 31">
              <a:extLst>
                <a:ext uri="{FF2B5EF4-FFF2-40B4-BE49-F238E27FC236}">
                  <a16:creationId xmlns:a16="http://schemas.microsoft.com/office/drawing/2014/main" id="{FF324CD6-9C46-331A-5392-42876486FE73}"/>
                </a:ext>
              </a:extLst>
            </p:cNvPr>
            <p:cNvSpPr/>
            <p:nvPr/>
          </p:nvSpPr>
          <p:spPr>
            <a:xfrm rot="17933768">
              <a:off x="10208516" y="7184508"/>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71" name="TextBox 32">
              <a:extLst>
                <a:ext uri="{FF2B5EF4-FFF2-40B4-BE49-F238E27FC236}">
                  <a16:creationId xmlns:a16="http://schemas.microsoft.com/office/drawing/2014/main" id="{88B7D0D6-6414-0119-BA0F-2C9464DAE82F}"/>
                </a:ext>
              </a:extLst>
            </p:cNvPr>
            <p:cNvSpPr txBox="1"/>
            <p:nvPr/>
          </p:nvSpPr>
          <p:spPr>
            <a:xfrm>
              <a:off x="10522049" y="7267512"/>
              <a:ext cx="625295" cy="697733"/>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sp>
        <p:nvSpPr>
          <p:cNvPr id="73" name="TextBox 28">
            <a:extLst>
              <a:ext uri="{FF2B5EF4-FFF2-40B4-BE49-F238E27FC236}">
                <a16:creationId xmlns:a16="http://schemas.microsoft.com/office/drawing/2014/main" id="{FD802BBF-0E26-F5D6-AF2E-D6E558BC5A50}"/>
              </a:ext>
            </a:extLst>
          </p:cNvPr>
          <p:cNvSpPr txBox="1"/>
          <p:nvPr/>
        </p:nvSpPr>
        <p:spPr>
          <a:xfrm>
            <a:off x="587988" y="6426206"/>
            <a:ext cx="433797" cy="408491"/>
          </a:xfrm>
          <a:prstGeom prst="rect">
            <a:avLst/>
          </a:prstGeom>
        </p:spPr>
        <p:txBody>
          <a:bodyPr lIns="0" tIns="0" rIns="0" bIns="0" rtlCol="0" anchor="t">
            <a:spAutoFit/>
          </a:bodyPr>
          <a:lstStyle/>
          <a:p>
            <a:pPr algn="ctr">
              <a:lnSpc>
                <a:spcPts val="4033"/>
              </a:lnSpc>
              <a:spcBef>
                <a:spcPct val="0"/>
              </a:spcBef>
            </a:pPr>
            <a:r>
              <a:rPr lang="en-US" sz="2000" b="1" spc="73" dirty="0">
                <a:solidFill>
                  <a:srgbClr val="F8F1EA"/>
                </a:solidFill>
                <a:latin typeface="Gliker Bold"/>
                <a:ea typeface="Gliker Bold"/>
                <a:cs typeface="Gliker Bold"/>
                <a:sym typeface="Gliker Bold"/>
              </a:rPr>
              <a:t>27</a:t>
            </a:r>
          </a:p>
        </p:txBody>
      </p:sp>
      <p:grpSp>
        <p:nvGrpSpPr>
          <p:cNvPr id="103" name="Groupe 102">
            <a:extLst>
              <a:ext uri="{FF2B5EF4-FFF2-40B4-BE49-F238E27FC236}">
                <a16:creationId xmlns:a16="http://schemas.microsoft.com/office/drawing/2014/main" id="{3F09020F-6A56-2E08-0EA9-F00DBB4BE179}"/>
              </a:ext>
            </a:extLst>
          </p:cNvPr>
          <p:cNvGrpSpPr/>
          <p:nvPr/>
        </p:nvGrpSpPr>
        <p:grpSpPr>
          <a:xfrm>
            <a:off x="5780934" y="3440568"/>
            <a:ext cx="774502" cy="663279"/>
            <a:chOff x="10134260" y="7368303"/>
            <a:chExt cx="1149352" cy="1240866"/>
          </a:xfrm>
        </p:grpSpPr>
        <p:sp>
          <p:nvSpPr>
            <p:cNvPr id="104" name="Freeform 45">
              <a:extLst>
                <a:ext uri="{FF2B5EF4-FFF2-40B4-BE49-F238E27FC236}">
                  <a16:creationId xmlns:a16="http://schemas.microsoft.com/office/drawing/2014/main" id="{EEAC075F-2DFC-7356-32DA-4A4A45D467B0}"/>
                </a:ext>
              </a:extLst>
            </p:cNvPr>
            <p:cNvSpPr/>
            <p:nvPr/>
          </p:nvSpPr>
          <p:spPr>
            <a:xfrm rot="17933768">
              <a:off x="10088503" y="7414060"/>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FR"/>
            </a:p>
          </p:txBody>
        </p:sp>
        <p:sp>
          <p:nvSpPr>
            <p:cNvPr id="105" name="TextBox 46">
              <a:extLst>
                <a:ext uri="{FF2B5EF4-FFF2-40B4-BE49-F238E27FC236}">
                  <a16:creationId xmlns:a16="http://schemas.microsoft.com/office/drawing/2014/main" id="{EC376EF6-B417-5903-CD25-E9F094FFF9AC}"/>
                </a:ext>
              </a:extLst>
            </p:cNvPr>
            <p:cNvSpPr txBox="1"/>
            <p:nvPr/>
          </p:nvSpPr>
          <p:spPr>
            <a:xfrm>
              <a:off x="10457965" y="7478342"/>
              <a:ext cx="625296" cy="833696"/>
            </a:xfrm>
            <a:prstGeom prst="rect">
              <a:avLst/>
            </a:prstGeom>
          </p:spPr>
          <p:txBody>
            <a:bodyPr lIns="0" tIns="0" rIns="0" bIns="0" rtlCol="0" anchor="t">
              <a:spAutoFit/>
            </a:bodyPr>
            <a:lstStyle/>
            <a:p>
              <a:pPr algn="ctr">
                <a:lnSpc>
                  <a:spcPts val="4033"/>
                </a:lnSpc>
                <a:spcBef>
                  <a:spcPct val="0"/>
                </a:spcBef>
              </a:pPr>
              <a:endParaRPr lang="en-US" b="1" spc="73" dirty="0">
                <a:solidFill>
                  <a:srgbClr val="F8F1EA"/>
                </a:solidFill>
                <a:latin typeface="Gliker Bold"/>
                <a:ea typeface="Gliker Bold"/>
                <a:cs typeface="Gliker Bold"/>
                <a:sym typeface="Gliker Bold"/>
              </a:endParaRPr>
            </a:p>
          </p:txBody>
        </p:sp>
      </p:grpSp>
      <p:sp>
        <p:nvSpPr>
          <p:cNvPr id="116" name="Freeform 45">
            <a:extLst>
              <a:ext uri="{FF2B5EF4-FFF2-40B4-BE49-F238E27FC236}">
                <a16:creationId xmlns:a16="http://schemas.microsoft.com/office/drawing/2014/main" id="{F01BE697-17C5-B0E6-B38A-7D6615589F8C}"/>
              </a:ext>
            </a:extLst>
          </p:cNvPr>
          <p:cNvSpPr/>
          <p:nvPr/>
        </p:nvSpPr>
        <p:spPr>
          <a:xfrm rot="17933768">
            <a:off x="5810863" y="4400694"/>
            <a:ext cx="703592" cy="769865"/>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FR"/>
          </a:p>
        </p:txBody>
      </p:sp>
      <p:grpSp>
        <p:nvGrpSpPr>
          <p:cNvPr id="125" name="Groupe 124">
            <a:extLst>
              <a:ext uri="{FF2B5EF4-FFF2-40B4-BE49-F238E27FC236}">
                <a16:creationId xmlns:a16="http://schemas.microsoft.com/office/drawing/2014/main" id="{0EA4A736-FE0E-0116-FED7-273074326502}"/>
              </a:ext>
            </a:extLst>
          </p:cNvPr>
          <p:cNvGrpSpPr/>
          <p:nvPr/>
        </p:nvGrpSpPr>
        <p:grpSpPr>
          <a:xfrm>
            <a:off x="5758693" y="2270914"/>
            <a:ext cx="749910" cy="739637"/>
            <a:chOff x="5692601" y="3074943"/>
            <a:chExt cx="749910" cy="739637"/>
          </a:xfrm>
        </p:grpSpPr>
        <p:grpSp>
          <p:nvGrpSpPr>
            <p:cNvPr id="106" name="Groupe 105">
              <a:extLst>
                <a:ext uri="{FF2B5EF4-FFF2-40B4-BE49-F238E27FC236}">
                  <a16:creationId xmlns:a16="http://schemas.microsoft.com/office/drawing/2014/main" id="{BEBCE1C4-2FB8-E1C5-D92B-FE7484778D22}"/>
                </a:ext>
              </a:extLst>
            </p:cNvPr>
            <p:cNvGrpSpPr/>
            <p:nvPr/>
          </p:nvGrpSpPr>
          <p:grpSpPr>
            <a:xfrm>
              <a:off x="5692601" y="3074943"/>
              <a:ext cx="749910" cy="739637"/>
              <a:chOff x="9984322" y="7650760"/>
              <a:chExt cx="1149352" cy="1240866"/>
            </a:xfrm>
          </p:grpSpPr>
          <p:sp>
            <p:nvSpPr>
              <p:cNvPr id="107" name="Freeform 45">
                <a:extLst>
                  <a:ext uri="{FF2B5EF4-FFF2-40B4-BE49-F238E27FC236}">
                    <a16:creationId xmlns:a16="http://schemas.microsoft.com/office/drawing/2014/main" id="{3E65DA26-4880-1C95-AF30-2C5FC15BCF1E}"/>
                  </a:ext>
                </a:extLst>
              </p:cNvPr>
              <p:cNvSpPr/>
              <p:nvPr/>
            </p:nvSpPr>
            <p:spPr>
              <a:xfrm rot="17933768">
                <a:off x="9938565" y="7696517"/>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FR"/>
              </a:p>
            </p:txBody>
          </p:sp>
          <p:sp>
            <p:nvSpPr>
              <p:cNvPr id="108" name="TextBox 46">
                <a:extLst>
                  <a:ext uri="{FF2B5EF4-FFF2-40B4-BE49-F238E27FC236}">
                    <a16:creationId xmlns:a16="http://schemas.microsoft.com/office/drawing/2014/main" id="{202EBB3B-F3C3-E07B-66BE-755E58162E18}"/>
                  </a:ext>
                </a:extLst>
              </p:cNvPr>
              <p:cNvSpPr txBox="1"/>
              <p:nvPr/>
            </p:nvSpPr>
            <p:spPr>
              <a:xfrm>
                <a:off x="10291745" y="7707876"/>
                <a:ext cx="625296" cy="747628"/>
              </a:xfrm>
              <a:prstGeom prst="rect">
                <a:avLst/>
              </a:prstGeom>
            </p:spPr>
            <p:txBody>
              <a:bodyPr lIns="0" tIns="0" rIns="0" bIns="0" rtlCol="0" anchor="t">
                <a:spAutoFit/>
              </a:bodyPr>
              <a:lstStyle/>
              <a:p>
                <a:pPr algn="ctr">
                  <a:lnSpc>
                    <a:spcPts val="4033"/>
                  </a:lnSpc>
                  <a:spcBef>
                    <a:spcPct val="0"/>
                  </a:spcBef>
                </a:pPr>
                <a:endParaRPr lang="en-US" b="1" spc="73" dirty="0">
                  <a:solidFill>
                    <a:srgbClr val="F8F1EA"/>
                  </a:solidFill>
                  <a:latin typeface="Gliker Bold"/>
                  <a:ea typeface="Gliker Bold"/>
                  <a:cs typeface="Gliker Bold"/>
                  <a:sym typeface="Gliker Bold"/>
                </a:endParaRPr>
              </a:p>
            </p:txBody>
          </p:sp>
        </p:grpSp>
        <p:sp>
          <p:nvSpPr>
            <p:cNvPr id="121" name="TextBox 32">
              <a:extLst>
                <a:ext uri="{FF2B5EF4-FFF2-40B4-BE49-F238E27FC236}">
                  <a16:creationId xmlns:a16="http://schemas.microsoft.com/office/drawing/2014/main" id="{5E113467-FF7A-CD4B-1671-00BBAD58BE2F}"/>
                </a:ext>
              </a:extLst>
            </p:cNvPr>
            <p:cNvSpPr txBox="1"/>
            <p:nvPr/>
          </p:nvSpPr>
          <p:spPr>
            <a:xfrm>
              <a:off x="5796862" y="3297954"/>
              <a:ext cx="598276" cy="420063"/>
            </a:xfrm>
            <a:prstGeom prst="rect">
              <a:avLst/>
            </a:prstGeom>
          </p:spPr>
          <p:txBody>
            <a:bodyPr wrap="square" lIns="0" tIns="0" rIns="0" bIns="0" rtlCol="0" anchor="t">
              <a:spAutoFit/>
            </a:bodyPr>
            <a:lstStyle/>
            <a:p>
              <a:pPr algn="ctr">
                <a:lnSpc>
                  <a:spcPts val="4033"/>
                </a:lnSpc>
                <a:spcBef>
                  <a:spcPct val="0"/>
                </a:spcBef>
              </a:pPr>
              <a:endParaRPr lang="en-US" sz="800" b="1" spc="73" dirty="0">
                <a:solidFill>
                  <a:srgbClr val="F8F1EA"/>
                </a:solidFill>
                <a:latin typeface="Gliker Bold"/>
                <a:ea typeface="Gliker Bold"/>
                <a:cs typeface="Gliker Bold"/>
                <a:sym typeface="Gliker Bold"/>
              </a:endParaRPr>
            </a:p>
          </p:txBody>
        </p:sp>
      </p:grpSp>
      <p:sp>
        <p:nvSpPr>
          <p:cNvPr id="126" name="TextBox 20">
            <a:extLst>
              <a:ext uri="{FF2B5EF4-FFF2-40B4-BE49-F238E27FC236}">
                <a16:creationId xmlns:a16="http://schemas.microsoft.com/office/drawing/2014/main" id="{DF8FD75E-71E1-8D01-CCB6-B0495763FAEA}"/>
              </a:ext>
            </a:extLst>
          </p:cNvPr>
          <p:cNvSpPr txBox="1"/>
          <p:nvPr/>
        </p:nvSpPr>
        <p:spPr>
          <a:xfrm>
            <a:off x="1411278" y="2574782"/>
            <a:ext cx="3931723" cy="738664"/>
          </a:xfrm>
          <a:prstGeom prst="rect">
            <a:avLst/>
          </a:prstGeom>
        </p:spPr>
        <p:txBody>
          <a:bodyPr wrap="square" lIns="0" tIns="0" rIns="0" bIns="0" rtlCol="0" anchor="t">
            <a:spAutoFit/>
          </a:bodyPr>
          <a:lstStyle/>
          <a:p>
            <a:pPr algn="just">
              <a:spcBef>
                <a:spcPct val="0"/>
              </a:spcBef>
            </a:pPr>
            <a:r>
              <a:rPr lang="fr-FR" sz="1600" dirty="0">
                <a:solidFill>
                  <a:srgbClr val="263090"/>
                </a:solidFill>
              </a:rPr>
              <a:t>Dynamique autour du maintien et de l’accès au logement bien engagée (Equipe mobile multi partenariale, sortants de prison…)</a:t>
            </a:r>
            <a:endParaRPr lang="en-US" sz="1600" dirty="0">
              <a:solidFill>
                <a:srgbClr val="263090"/>
              </a:solidFill>
            </a:endParaRPr>
          </a:p>
        </p:txBody>
      </p:sp>
      <p:sp>
        <p:nvSpPr>
          <p:cNvPr id="129" name="AutoShape 3">
            <a:extLst>
              <a:ext uri="{FF2B5EF4-FFF2-40B4-BE49-F238E27FC236}">
                <a16:creationId xmlns:a16="http://schemas.microsoft.com/office/drawing/2014/main" id="{A6A360DD-1351-6619-5549-CEB5C2938A2E}"/>
              </a:ext>
            </a:extLst>
          </p:cNvPr>
          <p:cNvSpPr/>
          <p:nvPr/>
        </p:nvSpPr>
        <p:spPr>
          <a:xfrm>
            <a:off x="5559307" y="5674448"/>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23" name="TextBox 20">
            <a:extLst>
              <a:ext uri="{FF2B5EF4-FFF2-40B4-BE49-F238E27FC236}">
                <a16:creationId xmlns:a16="http://schemas.microsoft.com/office/drawing/2014/main" id="{9D0801E9-CBD5-A81B-5A32-D475111C0C69}"/>
              </a:ext>
            </a:extLst>
          </p:cNvPr>
          <p:cNvSpPr txBox="1"/>
          <p:nvPr/>
        </p:nvSpPr>
        <p:spPr>
          <a:xfrm>
            <a:off x="1442946" y="3735991"/>
            <a:ext cx="3931723" cy="738664"/>
          </a:xfrm>
          <a:prstGeom prst="rect">
            <a:avLst/>
          </a:prstGeom>
        </p:spPr>
        <p:txBody>
          <a:bodyPr wrap="square" lIns="0" tIns="0" rIns="0" bIns="0" rtlCol="0" anchor="t">
            <a:spAutoFit/>
          </a:bodyPr>
          <a:lstStyle/>
          <a:p>
            <a:pPr algn="just">
              <a:spcBef>
                <a:spcPct val="0"/>
              </a:spcBef>
            </a:pPr>
            <a:r>
              <a:rPr lang="fr-FR" sz="1600" dirty="0">
                <a:solidFill>
                  <a:srgbClr val="263090"/>
                </a:solidFill>
              </a:rPr>
              <a:t>Structuration du parcours en santé mentale public spécifique (étudiants, ASE moins de 12 ans…)</a:t>
            </a:r>
          </a:p>
        </p:txBody>
      </p:sp>
      <p:sp>
        <p:nvSpPr>
          <p:cNvPr id="54" name="Freeform 45">
            <a:extLst>
              <a:ext uri="{FF2B5EF4-FFF2-40B4-BE49-F238E27FC236}">
                <a16:creationId xmlns:a16="http://schemas.microsoft.com/office/drawing/2014/main" id="{531DC51C-1958-E616-72D4-9AD9218F5301}"/>
              </a:ext>
            </a:extLst>
          </p:cNvPr>
          <p:cNvSpPr/>
          <p:nvPr/>
        </p:nvSpPr>
        <p:spPr>
          <a:xfrm rot="17933768">
            <a:off x="5768864" y="5477537"/>
            <a:ext cx="743379" cy="775461"/>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FR"/>
          </a:p>
        </p:txBody>
      </p:sp>
      <p:sp>
        <p:nvSpPr>
          <p:cNvPr id="57" name="TextBox 20">
            <a:extLst>
              <a:ext uri="{FF2B5EF4-FFF2-40B4-BE49-F238E27FC236}">
                <a16:creationId xmlns:a16="http://schemas.microsoft.com/office/drawing/2014/main" id="{505227AF-035D-BDA7-D895-E67DE4DCB577}"/>
              </a:ext>
            </a:extLst>
          </p:cNvPr>
          <p:cNvSpPr txBox="1"/>
          <p:nvPr/>
        </p:nvSpPr>
        <p:spPr>
          <a:xfrm>
            <a:off x="6670138" y="4454895"/>
            <a:ext cx="3931723" cy="738664"/>
          </a:xfrm>
          <a:prstGeom prst="rect">
            <a:avLst/>
          </a:prstGeom>
        </p:spPr>
        <p:txBody>
          <a:bodyPr wrap="square" lIns="0" tIns="0" rIns="0" bIns="0" rtlCol="0" anchor="t">
            <a:spAutoFit/>
          </a:bodyPr>
          <a:lstStyle/>
          <a:p>
            <a:pPr algn="just">
              <a:spcBef>
                <a:spcPct val="0"/>
              </a:spcBef>
            </a:pPr>
            <a:r>
              <a:rPr lang="fr-FR" sz="1600" dirty="0">
                <a:solidFill>
                  <a:srgbClr val="263090"/>
                </a:solidFill>
              </a:rPr>
              <a:t>Ruptures de soins encore constatées notamment pour les jeunes relevant de la protection de l’enfance </a:t>
            </a:r>
            <a:endParaRPr lang="en-US" sz="1600" dirty="0">
              <a:solidFill>
                <a:srgbClr val="263090"/>
              </a:solidFill>
            </a:endParaRPr>
          </a:p>
        </p:txBody>
      </p:sp>
      <p:sp>
        <p:nvSpPr>
          <p:cNvPr id="66" name="TextBox 20">
            <a:extLst>
              <a:ext uri="{FF2B5EF4-FFF2-40B4-BE49-F238E27FC236}">
                <a16:creationId xmlns:a16="http://schemas.microsoft.com/office/drawing/2014/main" id="{F82E732A-3A0F-AD16-389E-A0BC311E0365}"/>
              </a:ext>
            </a:extLst>
          </p:cNvPr>
          <p:cNvSpPr txBox="1"/>
          <p:nvPr/>
        </p:nvSpPr>
        <p:spPr>
          <a:xfrm>
            <a:off x="6639806" y="5697841"/>
            <a:ext cx="3931723" cy="492443"/>
          </a:xfrm>
          <a:prstGeom prst="rect">
            <a:avLst/>
          </a:prstGeom>
        </p:spPr>
        <p:txBody>
          <a:bodyPr wrap="square" lIns="0" tIns="0" rIns="0" bIns="0" rtlCol="0" anchor="t">
            <a:spAutoFit/>
          </a:bodyPr>
          <a:lstStyle/>
          <a:p>
            <a:pPr algn="just">
              <a:spcBef>
                <a:spcPct val="0"/>
              </a:spcBef>
            </a:pPr>
            <a:r>
              <a:rPr lang="fr-FR" sz="1600" dirty="0">
                <a:solidFill>
                  <a:srgbClr val="263090"/>
                </a:solidFill>
              </a:rPr>
              <a:t>Problématique de l’interprétariat à tous les niveaux du parcours</a:t>
            </a:r>
            <a:endParaRPr lang="en-US" sz="1600" dirty="0">
              <a:solidFill>
                <a:srgbClr val="263090"/>
              </a:solidFill>
            </a:endParaRPr>
          </a:p>
        </p:txBody>
      </p:sp>
    </p:spTree>
    <p:extLst>
      <p:ext uri="{BB962C8B-B14F-4D97-AF65-F5344CB8AC3E}">
        <p14:creationId xmlns:p14="http://schemas.microsoft.com/office/powerpoint/2010/main" val="118635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solidFill>
                  <a:prstClr val="black"/>
                </a:solidFill>
              </a:endParaRPr>
            </a:p>
          </p:txBody>
        </p:sp>
      </p:grpSp>
      <p:sp>
        <p:nvSpPr>
          <p:cNvPr id="20" name="TextBox 20"/>
          <p:cNvSpPr txBox="1"/>
          <p:nvPr/>
        </p:nvSpPr>
        <p:spPr>
          <a:xfrm>
            <a:off x="1385006" y="1250264"/>
            <a:ext cx="9315941" cy="553998"/>
          </a:xfrm>
          <a:prstGeom prst="rect">
            <a:avLst/>
          </a:prstGeom>
        </p:spPr>
        <p:txBody>
          <a:bodyPr wrap="square" lIns="0" tIns="0" rIns="0" bIns="0" rtlCol="0" anchor="t">
            <a:spAutoFit/>
          </a:bodyPr>
          <a:lstStyle/>
          <a:p>
            <a:pPr algn="just">
              <a:spcBef>
                <a:spcPct val="0"/>
              </a:spcBef>
            </a:pPr>
            <a:r>
              <a:rPr lang="fr-FR" dirty="0">
                <a:solidFill>
                  <a:srgbClr val="263090"/>
                </a:solidFill>
              </a:rPr>
              <a:t>Le soutien aux aidants et aux proches à renforcer afin d’assurer un meilleur accompagnement des aidants et de structurer des dispositifs de soutien plus accessibles et visibles</a:t>
            </a:r>
            <a:endParaRPr lang="en-US" dirty="0">
              <a:solidFill>
                <a:srgbClr val="263090"/>
              </a:solidFill>
            </a:endParaRPr>
          </a:p>
        </p:txBody>
      </p:sp>
      <p:sp>
        <p:nvSpPr>
          <p:cNvPr id="21" name="TextBox 21"/>
          <p:cNvSpPr txBox="1"/>
          <p:nvPr/>
        </p:nvSpPr>
        <p:spPr>
          <a:xfrm>
            <a:off x="951345" y="489131"/>
            <a:ext cx="8972531" cy="359073"/>
          </a:xfrm>
          <a:prstGeom prst="rect">
            <a:avLst/>
          </a:prstGeom>
        </p:spPr>
        <p:txBody>
          <a:bodyPr wrap="square" lIns="0" tIns="0" rIns="0" bIns="0" rtlCol="0" anchor="t">
            <a:spAutoFit/>
          </a:bodyPr>
          <a:lstStyle/>
          <a:p>
            <a:pPr>
              <a:lnSpc>
                <a:spcPts val="2800"/>
              </a:lnSpc>
              <a:spcBef>
                <a:spcPct val="0"/>
              </a:spcBef>
            </a:pPr>
            <a:r>
              <a:rPr lang="en-US" sz="2333" b="1" dirty="0">
                <a:solidFill>
                  <a:srgbClr val="263090"/>
                </a:solidFill>
              </a:rPr>
              <a:t>Les perspectives PTSM.2</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a:p>
        </p:txBody>
      </p:sp>
      <p:grpSp>
        <p:nvGrpSpPr>
          <p:cNvPr id="19" name="Groupe 18">
            <a:extLst>
              <a:ext uri="{FF2B5EF4-FFF2-40B4-BE49-F238E27FC236}">
                <a16:creationId xmlns:a16="http://schemas.microsoft.com/office/drawing/2014/main" id="{5F6A4C04-0420-4A60-CCC4-05542F943DD4}"/>
              </a:ext>
            </a:extLst>
          </p:cNvPr>
          <p:cNvGrpSpPr/>
          <p:nvPr/>
        </p:nvGrpSpPr>
        <p:grpSpPr>
          <a:xfrm>
            <a:off x="488797" y="1093288"/>
            <a:ext cx="766235" cy="827244"/>
            <a:chOff x="980088" y="1752321"/>
            <a:chExt cx="1149352" cy="1240866"/>
          </a:xfrm>
        </p:grpSpPr>
        <p:sp>
          <p:nvSpPr>
            <p:cNvPr id="4" name="Freeform 27">
              <a:extLst>
                <a:ext uri="{FF2B5EF4-FFF2-40B4-BE49-F238E27FC236}">
                  <a16:creationId xmlns:a16="http://schemas.microsoft.com/office/drawing/2014/main" id="{A3BA6A7C-A48D-F227-0B2F-F9EB37376786}"/>
                </a:ext>
              </a:extLst>
            </p:cNvPr>
            <p:cNvSpPr/>
            <p:nvPr/>
          </p:nvSpPr>
          <p:spPr>
            <a:xfrm rot="17933768">
              <a:off x="934331" y="179807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8" name="TextBox 28">
              <a:extLst>
                <a:ext uri="{FF2B5EF4-FFF2-40B4-BE49-F238E27FC236}">
                  <a16:creationId xmlns:a16="http://schemas.microsoft.com/office/drawing/2014/main" id="{7EECFDC9-2C60-623F-9308-94498DA4C849}"/>
                </a:ext>
              </a:extLst>
            </p:cNvPr>
            <p:cNvSpPr txBox="1"/>
            <p:nvPr/>
          </p:nvSpPr>
          <p:spPr>
            <a:xfrm>
              <a:off x="1277394" y="198778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1</a:t>
              </a:r>
            </a:p>
          </p:txBody>
        </p:sp>
      </p:grpSp>
      <p:grpSp>
        <p:nvGrpSpPr>
          <p:cNvPr id="24" name="Groupe 23">
            <a:extLst>
              <a:ext uri="{FF2B5EF4-FFF2-40B4-BE49-F238E27FC236}">
                <a16:creationId xmlns:a16="http://schemas.microsoft.com/office/drawing/2014/main" id="{F4FD0A8B-A9EE-B961-3DCB-F5BC217F54ED}"/>
              </a:ext>
            </a:extLst>
          </p:cNvPr>
          <p:cNvGrpSpPr/>
          <p:nvPr/>
        </p:nvGrpSpPr>
        <p:grpSpPr>
          <a:xfrm>
            <a:off x="495162" y="2097517"/>
            <a:ext cx="766235" cy="827244"/>
            <a:chOff x="10254273" y="7138751"/>
            <a:chExt cx="1149352" cy="1240866"/>
          </a:xfrm>
        </p:grpSpPr>
        <p:sp>
          <p:nvSpPr>
            <p:cNvPr id="22" name="Freeform 31">
              <a:extLst>
                <a:ext uri="{FF2B5EF4-FFF2-40B4-BE49-F238E27FC236}">
                  <a16:creationId xmlns:a16="http://schemas.microsoft.com/office/drawing/2014/main" id="{E20E64AA-311B-4097-B13B-4360B5352E6B}"/>
                </a:ext>
              </a:extLst>
            </p:cNvPr>
            <p:cNvSpPr/>
            <p:nvPr/>
          </p:nvSpPr>
          <p:spPr>
            <a:xfrm rot="17933768">
              <a:off x="10208516" y="7184508"/>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3" name="TextBox 32">
              <a:extLst>
                <a:ext uri="{FF2B5EF4-FFF2-40B4-BE49-F238E27FC236}">
                  <a16:creationId xmlns:a16="http://schemas.microsoft.com/office/drawing/2014/main" id="{BAEE0DA0-518C-CBEA-A991-C96BFC24886D}"/>
                </a:ext>
              </a:extLst>
            </p:cNvPr>
            <p:cNvSpPr txBox="1"/>
            <p:nvPr/>
          </p:nvSpPr>
          <p:spPr>
            <a:xfrm>
              <a:off x="10551579" y="7383740"/>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2</a:t>
              </a:r>
            </a:p>
          </p:txBody>
        </p:sp>
      </p:grpSp>
      <p:grpSp>
        <p:nvGrpSpPr>
          <p:cNvPr id="30" name="Groupe 29">
            <a:extLst>
              <a:ext uri="{FF2B5EF4-FFF2-40B4-BE49-F238E27FC236}">
                <a16:creationId xmlns:a16="http://schemas.microsoft.com/office/drawing/2014/main" id="{4D86781A-D710-DAAC-0085-76C24739274C}"/>
              </a:ext>
            </a:extLst>
          </p:cNvPr>
          <p:cNvGrpSpPr/>
          <p:nvPr/>
        </p:nvGrpSpPr>
        <p:grpSpPr>
          <a:xfrm>
            <a:off x="510015" y="3028679"/>
            <a:ext cx="766235" cy="827244"/>
            <a:chOff x="15460387" y="2742731"/>
            <a:chExt cx="1149352" cy="1240866"/>
          </a:xfrm>
        </p:grpSpPr>
        <p:sp>
          <p:nvSpPr>
            <p:cNvPr id="25" name="Freeform 36">
              <a:extLst>
                <a:ext uri="{FF2B5EF4-FFF2-40B4-BE49-F238E27FC236}">
                  <a16:creationId xmlns:a16="http://schemas.microsoft.com/office/drawing/2014/main" id="{E815C80E-2C19-67E8-C1EC-FEF9728CE1D4}"/>
                </a:ext>
              </a:extLst>
            </p:cNvPr>
            <p:cNvSpPr/>
            <p:nvPr/>
          </p:nvSpPr>
          <p:spPr>
            <a:xfrm rot="17933768">
              <a:off x="15414630" y="278848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9" name="TextBox 37">
              <a:extLst>
                <a:ext uri="{FF2B5EF4-FFF2-40B4-BE49-F238E27FC236}">
                  <a16:creationId xmlns:a16="http://schemas.microsoft.com/office/drawing/2014/main" id="{6E392249-2D8C-F721-03BD-B13A0438D88D}"/>
                </a:ext>
              </a:extLst>
            </p:cNvPr>
            <p:cNvSpPr txBox="1"/>
            <p:nvPr/>
          </p:nvSpPr>
          <p:spPr>
            <a:xfrm>
              <a:off x="15757693" y="297819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3</a:t>
              </a:r>
            </a:p>
          </p:txBody>
        </p:sp>
      </p:grpSp>
      <p:sp>
        <p:nvSpPr>
          <p:cNvPr id="2" name="TextBox 20">
            <a:extLst>
              <a:ext uri="{FF2B5EF4-FFF2-40B4-BE49-F238E27FC236}">
                <a16:creationId xmlns:a16="http://schemas.microsoft.com/office/drawing/2014/main" id="{0A27F2E8-4C40-4F26-8F88-228661DA4F62}"/>
              </a:ext>
            </a:extLst>
          </p:cNvPr>
          <p:cNvSpPr txBox="1"/>
          <p:nvPr/>
        </p:nvSpPr>
        <p:spPr>
          <a:xfrm>
            <a:off x="1385006" y="5291318"/>
            <a:ext cx="9315941" cy="1661993"/>
          </a:xfrm>
          <a:prstGeom prst="rect">
            <a:avLst/>
          </a:prstGeom>
        </p:spPr>
        <p:txBody>
          <a:bodyPr wrap="square" lIns="0" tIns="0" rIns="0" bIns="0" rtlCol="0" anchor="t">
            <a:spAutoFit/>
          </a:bodyPr>
          <a:lstStyle/>
          <a:p>
            <a:pPr algn="just">
              <a:spcBef>
                <a:spcPct val="0"/>
              </a:spcBef>
            </a:pPr>
            <a:r>
              <a:rPr lang="fr-FR" dirty="0">
                <a:solidFill>
                  <a:srgbClr val="263090"/>
                </a:solidFill>
              </a:rPr>
              <a:t>Le maillage territorial afin de garantir une couverture efficace et adaptée aux besoins des personnes concernées.</a:t>
            </a:r>
          </a:p>
          <a:p>
            <a:pPr algn="just">
              <a:spcBef>
                <a:spcPct val="0"/>
              </a:spcBef>
            </a:pPr>
            <a:r>
              <a:rPr lang="fr-FR" dirty="0">
                <a:solidFill>
                  <a:srgbClr val="263090"/>
                </a:solidFill>
              </a:rPr>
              <a:t>&gt;&gt; Intégrer la question de l’accessibilité géographique dès la conception des nouveaux projets: des équipes mobiles, des antennes locales, ou d’autres solutions pour rapprocher les soins des usagers et éviter les ruptures de parcours ? </a:t>
            </a:r>
            <a:endParaRPr lang="en-US" dirty="0">
              <a:solidFill>
                <a:srgbClr val="263090"/>
              </a:solidFill>
            </a:endParaRPr>
          </a:p>
          <a:p>
            <a:pPr algn="just">
              <a:spcBef>
                <a:spcPct val="0"/>
              </a:spcBef>
            </a:pPr>
            <a:endParaRPr lang="en-US" dirty="0">
              <a:solidFill>
                <a:srgbClr val="263090"/>
              </a:solidFill>
            </a:endParaRPr>
          </a:p>
        </p:txBody>
      </p:sp>
      <p:grpSp>
        <p:nvGrpSpPr>
          <p:cNvPr id="51" name="Groupe 50">
            <a:extLst>
              <a:ext uri="{FF2B5EF4-FFF2-40B4-BE49-F238E27FC236}">
                <a16:creationId xmlns:a16="http://schemas.microsoft.com/office/drawing/2014/main" id="{6C17D6FE-8DCB-BB7F-037D-C805313109B7}"/>
              </a:ext>
            </a:extLst>
          </p:cNvPr>
          <p:cNvGrpSpPr/>
          <p:nvPr/>
        </p:nvGrpSpPr>
        <p:grpSpPr>
          <a:xfrm>
            <a:off x="523672" y="4030429"/>
            <a:ext cx="766235" cy="827244"/>
            <a:chOff x="15460387" y="2742731"/>
            <a:chExt cx="1149352" cy="1240866"/>
          </a:xfrm>
        </p:grpSpPr>
        <p:sp>
          <p:nvSpPr>
            <p:cNvPr id="52" name="Freeform 36">
              <a:extLst>
                <a:ext uri="{FF2B5EF4-FFF2-40B4-BE49-F238E27FC236}">
                  <a16:creationId xmlns:a16="http://schemas.microsoft.com/office/drawing/2014/main" id="{197A3415-E9E6-6E7E-AB13-15287366FE22}"/>
                </a:ext>
              </a:extLst>
            </p:cNvPr>
            <p:cNvSpPr/>
            <p:nvPr/>
          </p:nvSpPr>
          <p:spPr>
            <a:xfrm rot="17933768">
              <a:off x="15414630" y="278848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54" name="TextBox 37">
              <a:extLst>
                <a:ext uri="{FF2B5EF4-FFF2-40B4-BE49-F238E27FC236}">
                  <a16:creationId xmlns:a16="http://schemas.microsoft.com/office/drawing/2014/main" id="{7B675B65-B778-0FF8-4E3C-1272057E2841}"/>
                </a:ext>
              </a:extLst>
            </p:cNvPr>
            <p:cNvSpPr txBox="1"/>
            <p:nvPr/>
          </p:nvSpPr>
          <p:spPr>
            <a:xfrm>
              <a:off x="15757693" y="297819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4</a:t>
              </a:r>
            </a:p>
          </p:txBody>
        </p:sp>
      </p:grpSp>
      <p:sp>
        <p:nvSpPr>
          <p:cNvPr id="55" name="TextBox 20">
            <a:extLst>
              <a:ext uri="{FF2B5EF4-FFF2-40B4-BE49-F238E27FC236}">
                <a16:creationId xmlns:a16="http://schemas.microsoft.com/office/drawing/2014/main" id="{88F1AAEF-5AE5-3928-309E-DA2300990A4D}"/>
              </a:ext>
            </a:extLst>
          </p:cNvPr>
          <p:cNvSpPr txBox="1"/>
          <p:nvPr/>
        </p:nvSpPr>
        <p:spPr>
          <a:xfrm>
            <a:off x="1364150" y="2234454"/>
            <a:ext cx="9315941" cy="553998"/>
          </a:xfrm>
          <a:prstGeom prst="rect">
            <a:avLst/>
          </a:prstGeom>
        </p:spPr>
        <p:txBody>
          <a:bodyPr wrap="square" lIns="0" tIns="0" rIns="0" bIns="0" rtlCol="0" anchor="t">
            <a:spAutoFit/>
          </a:bodyPr>
          <a:lstStyle/>
          <a:p>
            <a:pPr algn="just">
              <a:spcBef>
                <a:spcPct val="0"/>
              </a:spcBef>
            </a:pPr>
            <a:r>
              <a:rPr lang="fr-FR" dirty="0">
                <a:solidFill>
                  <a:srgbClr val="263090"/>
                </a:solidFill>
              </a:rPr>
              <a:t>Des actions à renforcer vers certains publics : ASE, MNA, personnes âgées, détenus, demandeurs d’asile… </a:t>
            </a:r>
            <a:endParaRPr lang="en-US" dirty="0">
              <a:solidFill>
                <a:srgbClr val="263090"/>
              </a:solidFill>
            </a:endParaRPr>
          </a:p>
        </p:txBody>
      </p:sp>
      <p:sp>
        <p:nvSpPr>
          <p:cNvPr id="57" name="ZoneTexte 56">
            <a:extLst>
              <a:ext uri="{FF2B5EF4-FFF2-40B4-BE49-F238E27FC236}">
                <a16:creationId xmlns:a16="http://schemas.microsoft.com/office/drawing/2014/main" id="{B5CDEF66-73DC-6041-C555-3F0EE191F6DE}"/>
              </a:ext>
            </a:extLst>
          </p:cNvPr>
          <p:cNvSpPr txBox="1"/>
          <p:nvPr/>
        </p:nvSpPr>
        <p:spPr>
          <a:xfrm>
            <a:off x="1287706" y="4221634"/>
            <a:ext cx="9154265" cy="646331"/>
          </a:xfrm>
          <a:prstGeom prst="rect">
            <a:avLst/>
          </a:prstGeom>
          <a:noFill/>
        </p:spPr>
        <p:txBody>
          <a:bodyPr wrap="square">
            <a:spAutoFit/>
          </a:bodyPr>
          <a:lstStyle/>
          <a:p>
            <a:pPr algn="just"/>
            <a:r>
              <a:rPr lang="fr-FR" dirty="0">
                <a:solidFill>
                  <a:srgbClr val="263090"/>
                </a:solidFill>
              </a:rPr>
              <a:t>Favoriser le partage de connaissances pluridisciplinaires concernant différentes structures pour mieux traiter les situations critiques ou complexes</a:t>
            </a:r>
          </a:p>
        </p:txBody>
      </p:sp>
      <p:grpSp>
        <p:nvGrpSpPr>
          <p:cNvPr id="3" name="Groupe 2">
            <a:extLst>
              <a:ext uri="{FF2B5EF4-FFF2-40B4-BE49-F238E27FC236}">
                <a16:creationId xmlns:a16="http://schemas.microsoft.com/office/drawing/2014/main" id="{B270D4D2-594E-6550-0D91-2CBC66508008}"/>
              </a:ext>
            </a:extLst>
          </p:cNvPr>
          <p:cNvGrpSpPr/>
          <p:nvPr/>
        </p:nvGrpSpPr>
        <p:grpSpPr>
          <a:xfrm>
            <a:off x="523672" y="5071102"/>
            <a:ext cx="766235" cy="827244"/>
            <a:chOff x="15460387" y="2742731"/>
            <a:chExt cx="1149352" cy="1240866"/>
          </a:xfrm>
        </p:grpSpPr>
        <p:sp>
          <p:nvSpPr>
            <p:cNvPr id="28" name="Freeform 36">
              <a:extLst>
                <a:ext uri="{FF2B5EF4-FFF2-40B4-BE49-F238E27FC236}">
                  <a16:creationId xmlns:a16="http://schemas.microsoft.com/office/drawing/2014/main" id="{FA18437E-1157-E5C2-A9FD-D348E3F1A59A}"/>
                </a:ext>
              </a:extLst>
            </p:cNvPr>
            <p:cNvSpPr/>
            <p:nvPr/>
          </p:nvSpPr>
          <p:spPr>
            <a:xfrm rot="17933768">
              <a:off x="15414630" y="278848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1" name="TextBox 37">
              <a:extLst>
                <a:ext uri="{FF2B5EF4-FFF2-40B4-BE49-F238E27FC236}">
                  <a16:creationId xmlns:a16="http://schemas.microsoft.com/office/drawing/2014/main" id="{5AB753C5-1A58-2BAE-8C6B-52EB288A01C4}"/>
                </a:ext>
              </a:extLst>
            </p:cNvPr>
            <p:cNvSpPr txBox="1"/>
            <p:nvPr/>
          </p:nvSpPr>
          <p:spPr>
            <a:xfrm>
              <a:off x="15757693" y="297819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5</a:t>
              </a:r>
            </a:p>
          </p:txBody>
        </p:sp>
      </p:grpSp>
      <p:sp>
        <p:nvSpPr>
          <p:cNvPr id="32" name="TextBox 20">
            <a:extLst>
              <a:ext uri="{FF2B5EF4-FFF2-40B4-BE49-F238E27FC236}">
                <a16:creationId xmlns:a16="http://schemas.microsoft.com/office/drawing/2014/main" id="{626F2047-116B-7E59-6B59-DC4C1177816B}"/>
              </a:ext>
            </a:extLst>
          </p:cNvPr>
          <p:cNvSpPr txBox="1"/>
          <p:nvPr/>
        </p:nvSpPr>
        <p:spPr>
          <a:xfrm>
            <a:off x="1407206" y="3376302"/>
            <a:ext cx="9315941" cy="276999"/>
          </a:xfrm>
          <a:prstGeom prst="rect">
            <a:avLst/>
          </a:prstGeom>
        </p:spPr>
        <p:txBody>
          <a:bodyPr wrap="square" lIns="0" tIns="0" rIns="0" bIns="0" rtlCol="0" anchor="t">
            <a:spAutoFit/>
          </a:bodyPr>
          <a:lstStyle/>
          <a:p>
            <a:pPr algn="just">
              <a:spcBef>
                <a:spcPct val="0"/>
              </a:spcBef>
            </a:pPr>
            <a:r>
              <a:rPr lang="fr-FR" dirty="0">
                <a:solidFill>
                  <a:srgbClr val="263090"/>
                </a:solidFill>
              </a:rPr>
              <a:t>Des articulations à envisager avec l’</a:t>
            </a:r>
            <a:r>
              <a:rPr lang="fr-FR" dirty="0" err="1">
                <a:solidFill>
                  <a:srgbClr val="263090"/>
                </a:solidFill>
              </a:rPr>
              <a:t>addicto</a:t>
            </a:r>
            <a:endParaRPr lang="en-US" dirty="0">
              <a:solidFill>
                <a:srgbClr val="263090"/>
              </a:solidFill>
            </a:endParaRPr>
          </a:p>
        </p:txBody>
      </p:sp>
    </p:spTree>
    <p:extLst>
      <p:ext uri="{BB962C8B-B14F-4D97-AF65-F5344CB8AC3E}">
        <p14:creationId xmlns:p14="http://schemas.microsoft.com/office/powerpoint/2010/main" val="3749569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solidFill>
                  <a:prstClr val="black"/>
                </a:solidFill>
              </a:endParaRPr>
            </a:p>
          </p:txBody>
        </p:sp>
      </p:grpSp>
      <p:sp>
        <p:nvSpPr>
          <p:cNvPr id="20" name="TextBox 20"/>
          <p:cNvSpPr txBox="1"/>
          <p:nvPr/>
        </p:nvSpPr>
        <p:spPr>
          <a:xfrm>
            <a:off x="1339230" y="1438308"/>
            <a:ext cx="9315941" cy="276999"/>
          </a:xfrm>
          <a:prstGeom prst="rect">
            <a:avLst/>
          </a:prstGeom>
        </p:spPr>
        <p:txBody>
          <a:bodyPr wrap="square" lIns="0" tIns="0" rIns="0" bIns="0" rtlCol="0" anchor="t">
            <a:spAutoFit/>
          </a:bodyPr>
          <a:lstStyle/>
          <a:p>
            <a:pPr algn="just">
              <a:spcBef>
                <a:spcPct val="0"/>
              </a:spcBef>
            </a:pPr>
            <a:r>
              <a:rPr lang="fr-FR" dirty="0">
                <a:solidFill>
                  <a:srgbClr val="263090"/>
                </a:solidFill>
              </a:rPr>
              <a:t>Renforcer les actions « Santé mentale et travail »</a:t>
            </a:r>
            <a:endParaRPr lang="en-US" dirty="0">
              <a:solidFill>
                <a:srgbClr val="263090"/>
              </a:solidFill>
            </a:endParaRPr>
          </a:p>
        </p:txBody>
      </p:sp>
      <p:sp>
        <p:nvSpPr>
          <p:cNvPr id="21" name="TextBox 21"/>
          <p:cNvSpPr txBox="1"/>
          <p:nvPr/>
        </p:nvSpPr>
        <p:spPr>
          <a:xfrm>
            <a:off x="951345" y="489131"/>
            <a:ext cx="8972531" cy="359073"/>
          </a:xfrm>
          <a:prstGeom prst="rect">
            <a:avLst/>
          </a:prstGeom>
        </p:spPr>
        <p:txBody>
          <a:bodyPr wrap="square" lIns="0" tIns="0" rIns="0" bIns="0" rtlCol="0" anchor="t">
            <a:spAutoFit/>
          </a:bodyPr>
          <a:lstStyle/>
          <a:p>
            <a:pPr>
              <a:lnSpc>
                <a:spcPts val="2800"/>
              </a:lnSpc>
              <a:spcBef>
                <a:spcPct val="0"/>
              </a:spcBef>
            </a:pPr>
            <a:r>
              <a:rPr lang="en-US" sz="2333" b="1" dirty="0">
                <a:solidFill>
                  <a:srgbClr val="263090"/>
                </a:solidFill>
              </a:rPr>
              <a:t>Les perspectives PTSM.2 : Quelques </a:t>
            </a:r>
            <a:r>
              <a:rPr lang="en-US" sz="2333" b="1" dirty="0" err="1">
                <a:solidFill>
                  <a:srgbClr val="263090"/>
                </a:solidFill>
              </a:rPr>
              <a:t>spécificités</a:t>
            </a:r>
            <a:r>
              <a:rPr lang="en-US" sz="2333" b="1" dirty="0">
                <a:solidFill>
                  <a:srgbClr val="263090"/>
                </a:solidFill>
              </a:rPr>
              <a:t> de territoire</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a:p>
        </p:txBody>
      </p:sp>
      <p:sp>
        <p:nvSpPr>
          <p:cNvPr id="2" name="TextBox 20">
            <a:extLst>
              <a:ext uri="{FF2B5EF4-FFF2-40B4-BE49-F238E27FC236}">
                <a16:creationId xmlns:a16="http://schemas.microsoft.com/office/drawing/2014/main" id="{0A27F2E8-4C40-4F26-8F88-228661DA4F62}"/>
              </a:ext>
            </a:extLst>
          </p:cNvPr>
          <p:cNvSpPr txBox="1"/>
          <p:nvPr/>
        </p:nvSpPr>
        <p:spPr>
          <a:xfrm>
            <a:off x="1355197" y="3061222"/>
            <a:ext cx="9315941" cy="276999"/>
          </a:xfrm>
          <a:prstGeom prst="rect">
            <a:avLst/>
          </a:prstGeom>
        </p:spPr>
        <p:txBody>
          <a:bodyPr wrap="square" lIns="0" tIns="0" rIns="0" bIns="0" rtlCol="0" anchor="t">
            <a:spAutoFit/>
          </a:bodyPr>
          <a:lstStyle/>
          <a:p>
            <a:pPr algn="just">
              <a:spcBef>
                <a:spcPct val="0"/>
              </a:spcBef>
            </a:pPr>
            <a:r>
              <a:rPr lang="fr-FR" dirty="0">
                <a:solidFill>
                  <a:srgbClr val="263090"/>
                </a:solidFill>
              </a:rPr>
              <a:t>Développer la prise en charge du psychotraumatisme</a:t>
            </a:r>
            <a:endParaRPr lang="en-US" dirty="0">
              <a:solidFill>
                <a:srgbClr val="263090"/>
              </a:solidFill>
            </a:endParaRPr>
          </a:p>
        </p:txBody>
      </p:sp>
      <p:sp>
        <p:nvSpPr>
          <p:cNvPr id="50" name="TextBox 20">
            <a:extLst>
              <a:ext uri="{FF2B5EF4-FFF2-40B4-BE49-F238E27FC236}">
                <a16:creationId xmlns:a16="http://schemas.microsoft.com/office/drawing/2014/main" id="{4F337978-E635-5B00-6364-35E9A9F7D190}"/>
              </a:ext>
            </a:extLst>
          </p:cNvPr>
          <p:cNvSpPr txBox="1"/>
          <p:nvPr/>
        </p:nvSpPr>
        <p:spPr>
          <a:xfrm>
            <a:off x="1387111" y="3922057"/>
            <a:ext cx="9315941" cy="276999"/>
          </a:xfrm>
          <a:prstGeom prst="rect">
            <a:avLst/>
          </a:prstGeom>
        </p:spPr>
        <p:txBody>
          <a:bodyPr wrap="square" lIns="0" tIns="0" rIns="0" bIns="0" rtlCol="0" anchor="t">
            <a:spAutoFit/>
          </a:bodyPr>
          <a:lstStyle/>
          <a:p>
            <a:pPr algn="just">
              <a:spcBef>
                <a:spcPct val="0"/>
              </a:spcBef>
            </a:pPr>
            <a:r>
              <a:rPr lang="fr-FR" dirty="0">
                <a:solidFill>
                  <a:srgbClr val="263090"/>
                </a:solidFill>
              </a:rPr>
              <a:t>Améliorer l'insertion par le logement / maintien au logement</a:t>
            </a:r>
            <a:endParaRPr lang="en-US" dirty="0">
              <a:solidFill>
                <a:srgbClr val="263090"/>
              </a:solidFill>
            </a:endParaRPr>
          </a:p>
        </p:txBody>
      </p:sp>
      <p:grpSp>
        <p:nvGrpSpPr>
          <p:cNvPr id="3" name="Groupe 2">
            <a:extLst>
              <a:ext uri="{FF2B5EF4-FFF2-40B4-BE49-F238E27FC236}">
                <a16:creationId xmlns:a16="http://schemas.microsoft.com/office/drawing/2014/main" id="{962707FE-D160-C355-FA4E-8BD68059ADB7}"/>
              </a:ext>
            </a:extLst>
          </p:cNvPr>
          <p:cNvGrpSpPr/>
          <p:nvPr/>
        </p:nvGrpSpPr>
        <p:grpSpPr>
          <a:xfrm>
            <a:off x="481524" y="1180123"/>
            <a:ext cx="739154" cy="681112"/>
            <a:chOff x="980088" y="1752321"/>
            <a:chExt cx="1149352" cy="1240866"/>
          </a:xfrm>
        </p:grpSpPr>
        <p:sp>
          <p:nvSpPr>
            <p:cNvPr id="28" name="Freeform 27">
              <a:extLst>
                <a:ext uri="{FF2B5EF4-FFF2-40B4-BE49-F238E27FC236}">
                  <a16:creationId xmlns:a16="http://schemas.microsoft.com/office/drawing/2014/main" id="{A5547D6D-0779-7BBC-45C6-A72F56DCA7D6}"/>
                </a:ext>
              </a:extLst>
            </p:cNvPr>
            <p:cNvSpPr/>
            <p:nvPr/>
          </p:nvSpPr>
          <p:spPr>
            <a:xfrm rot="17933768">
              <a:off x="934331" y="179807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1" name="TextBox 28">
              <a:extLst>
                <a:ext uri="{FF2B5EF4-FFF2-40B4-BE49-F238E27FC236}">
                  <a16:creationId xmlns:a16="http://schemas.microsoft.com/office/drawing/2014/main" id="{B918C068-EAD4-6806-9072-432B6D0CB72C}"/>
                </a:ext>
              </a:extLst>
            </p:cNvPr>
            <p:cNvSpPr txBox="1"/>
            <p:nvPr/>
          </p:nvSpPr>
          <p:spPr>
            <a:xfrm>
              <a:off x="1277394" y="1987784"/>
              <a:ext cx="625296" cy="824251"/>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grpSp>
        <p:nvGrpSpPr>
          <p:cNvPr id="32" name="Groupe 31">
            <a:extLst>
              <a:ext uri="{FF2B5EF4-FFF2-40B4-BE49-F238E27FC236}">
                <a16:creationId xmlns:a16="http://schemas.microsoft.com/office/drawing/2014/main" id="{D9A0158B-4050-9823-275A-F8EBB0AC663A}"/>
              </a:ext>
            </a:extLst>
          </p:cNvPr>
          <p:cNvGrpSpPr/>
          <p:nvPr/>
        </p:nvGrpSpPr>
        <p:grpSpPr>
          <a:xfrm>
            <a:off x="515222" y="4467376"/>
            <a:ext cx="743155" cy="665769"/>
            <a:chOff x="980088" y="1752321"/>
            <a:chExt cx="1149352" cy="1240866"/>
          </a:xfrm>
        </p:grpSpPr>
        <p:sp>
          <p:nvSpPr>
            <p:cNvPr id="33" name="Freeform 27">
              <a:extLst>
                <a:ext uri="{FF2B5EF4-FFF2-40B4-BE49-F238E27FC236}">
                  <a16:creationId xmlns:a16="http://schemas.microsoft.com/office/drawing/2014/main" id="{2DF7BEA3-7EE4-4BA4-26B9-2C529D6EDC72}"/>
                </a:ext>
              </a:extLst>
            </p:cNvPr>
            <p:cNvSpPr/>
            <p:nvPr/>
          </p:nvSpPr>
          <p:spPr>
            <a:xfrm rot="17933768">
              <a:off x="934331" y="179807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4" name="TextBox 28">
              <a:extLst>
                <a:ext uri="{FF2B5EF4-FFF2-40B4-BE49-F238E27FC236}">
                  <a16:creationId xmlns:a16="http://schemas.microsoft.com/office/drawing/2014/main" id="{7B366393-7C86-FAA5-CE64-FF13156C6806}"/>
                </a:ext>
              </a:extLst>
            </p:cNvPr>
            <p:cNvSpPr txBox="1"/>
            <p:nvPr/>
          </p:nvSpPr>
          <p:spPr>
            <a:xfrm>
              <a:off x="1249935" y="1837749"/>
              <a:ext cx="625296" cy="843247"/>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grpSp>
        <p:nvGrpSpPr>
          <p:cNvPr id="35" name="Groupe 34">
            <a:extLst>
              <a:ext uri="{FF2B5EF4-FFF2-40B4-BE49-F238E27FC236}">
                <a16:creationId xmlns:a16="http://schemas.microsoft.com/office/drawing/2014/main" id="{E78AC42E-3C95-7D72-C5BD-BB0E1F7EAC81}"/>
              </a:ext>
            </a:extLst>
          </p:cNvPr>
          <p:cNvGrpSpPr/>
          <p:nvPr/>
        </p:nvGrpSpPr>
        <p:grpSpPr>
          <a:xfrm>
            <a:off x="466659" y="2815407"/>
            <a:ext cx="777200" cy="687384"/>
            <a:chOff x="10254273" y="7138751"/>
            <a:chExt cx="1149352" cy="1240866"/>
          </a:xfrm>
        </p:grpSpPr>
        <p:sp>
          <p:nvSpPr>
            <p:cNvPr id="36" name="Freeform 31">
              <a:extLst>
                <a:ext uri="{FF2B5EF4-FFF2-40B4-BE49-F238E27FC236}">
                  <a16:creationId xmlns:a16="http://schemas.microsoft.com/office/drawing/2014/main" id="{6BFEBA76-5F57-9FED-AA71-47BCE8A11DF4}"/>
                </a:ext>
              </a:extLst>
            </p:cNvPr>
            <p:cNvSpPr/>
            <p:nvPr/>
          </p:nvSpPr>
          <p:spPr>
            <a:xfrm rot="17933768">
              <a:off x="10208516" y="7184508"/>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7" name="TextBox 32">
              <a:extLst>
                <a:ext uri="{FF2B5EF4-FFF2-40B4-BE49-F238E27FC236}">
                  <a16:creationId xmlns:a16="http://schemas.microsoft.com/office/drawing/2014/main" id="{CE07B2BB-422D-AB1B-8B40-396BEE45C362}"/>
                </a:ext>
              </a:extLst>
            </p:cNvPr>
            <p:cNvSpPr txBox="1"/>
            <p:nvPr/>
          </p:nvSpPr>
          <p:spPr>
            <a:xfrm>
              <a:off x="10553087" y="7206295"/>
              <a:ext cx="625296" cy="803716"/>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grpSp>
        <p:nvGrpSpPr>
          <p:cNvPr id="48" name="Groupe 47">
            <a:extLst>
              <a:ext uri="{FF2B5EF4-FFF2-40B4-BE49-F238E27FC236}">
                <a16:creationId xmlns:a16="http://schemas.microsoft.com/office/drawing/2014/main" id="{7A5DB17E-F244-1008-ADB2-AE66369292E7}"/>
              </a:ext>
            </a:extLst>
          </p:cNvPr>
          <p:cNvGrpSpPr/>
          <p:nvPr/>
        </p:nvGrpSpPr>
        <p:grpSpPr>
          <a:xfrm>
            <a:off x="5873767" y="495264"/>
            <a:ext cx="598276" cy="600198"/>
            <a:chOff x="626558" y="3297585"/>
            <a:chExt cx="602110" cy="583047"/>
          </a:xfrm>
        </p:grpSpPr>
        <p:sp>
          <p:nvSpPr>
            <p:cNvPr id="57" name="TextBox 32">
              <a:extLst>
                <a:ext uri="{FF2B5EF4-FFF2-40B4-BE49-F238E27FC236}">
                  <a16:creationId xmlns:a16="http://schemas.microsoft.com/office/drawing/2014/main" id="{CDB756D6-8253-B237-FEEE-F32D9C524AED}"/>
                </a:ext>
              </a:extLst>
            </p:cNvPr>
            <p:cNvSpPr txBox="1"/>
            <p:nvPr/>
          </p:nvSpPr>
          <p:spPr>
            <a:xfrm>
              <a:off x="686652" y="3297585"/>
              <a:ext cx="428283" cy="424474"/>
            </a:xfrm>
            <a:prstGeom prst="rect">
              <a:avLst/>
            </a:prstGeom>
          </p:spPr>
          <p:txBody>
            <a:bodyPr lIns="0" tIns="0" rIns="0" bIns="0" rtlCol="0" anchor="t">
              <a:spAutoFit/>
            </a:bodyPr>
            <a:lstStyle/>
            <a:p>
              <a:pPr algn="ctr">
                <a:lnSpc>
                  <a:spcPts val="4033"/>
                </a:lnSpc>
                <a:spcBef>
                  <a:spcPct val="0"/>
                </a:spcBef>
              </a:pPr>
              <a:r>
                <a:rPr lang="en-US" sz="2000" b="1" spc="73" dirty="0">
                  <a:solidFill>
                    <a:srgbClr val="F8F1EA"/>
                  </a:solidFill>
                  <a:latin typeface="Gliker Bold"/>
                  <a:ea typeface="Gliker Bold"/>
                  <a:cs typeface="Gliker Bold"/>
                  <a:sym typeface="Gliker Bold"/>
                </a:rPr>
                <a:t>76</a:t>
              </a:r>
            </a:p>
          </p:txBody>
        </p:sp>
        <p:sp>
          <p:nvSpPr>
            <p:cNvPr id="53" name="TextBox 32">
              <a:extLst>
                <a:ext uri="{FF2B5EF4-FFF2-40B4-BE49-F238E27FC236}">
                  <a16:creationId xmlns:a16="http://schemas.microsoft.com/office/drawing/2014/main" id="{C6468DD0-4A3E-575F-2499-E6FCA3C42314}"/>
                </a:ext>
              </a:extLst>
            </p:cNvPr>
            <p:cNvSpPr txBox="1"/>
            <p:nvPr/>
          </p:nvSpPr>
          <p:spPr>
            <a:xfrm>
              <a:off x="626558" y="3472572"/>
              <a:ext cx="602110" cy="408060"/>
            </a:xfrm>
            <a:prstGeom prst="rect">
              <a:avLst/>
            </a:prstGeom>
          </p:spPr>
          <p:txBody>
            <a:bodyPr wrap="square" lIns="0" tIns="0" rIns="0" bIns="0" rtlCol="0" anchor="t">
              <a:spAutoFit/>
            </a:bodyPr>
            <a:lstStyle/>
            <a:p>
              <a:pPr algn="ctr">
                <a:lnSpc>
                  <a:spcPts val="4033"/>
                </a:lnSpc>
                <a:spcBef>
                  <a:spcPct val="0"/>
                </a:spcBef>
              </a:pPr>
              <a:r>
                <a:rPr lang="en-US" sz="800" b="1" spc="73" dirty="0">
                  <a:solidFill>
                    <a:srgbClr val="F8F1EA"/>
                  </a:solidFill>
                  <a:latin typeface="Gliker Bold"/>
                  <a:ea typeface="Gliker Bold"/>
                  <a:cs typeface="Gliker Bold"/>
                  <a:sym typeface="Gliker Bold"/>
                </a:rPr>
                <a:t>Dieppe</a:t>
              </a:r>
            </a:p>
          </p:txBody>
        </p:sp>
      </p:grpSp>
      <p:grpSp>
        <p:nvGrpSpPr>
          <p:cNvPr id="58" name="Groupe 57">
            <a:extLst>
              <a:ext uri="{FF2B5EF4-FFF2-40B4-BE49-F238E27FC236}">
                <a16:creationId xmlns:a16="http://schemas.microsoft.com/office/drawing/2014/main" id="{9EA02AE9-CC5F-1EAF-1F37-8779D25C3EAE}"/>
              </a:ext>
            </a:extLst>
          </p:cNvPr>
          <p:cNvGrpSpPr/>
          <p:nvPr/>
        </p:nvGrpSpPr>
        <p:grpSpPr>
          <a:xfrm>
            <a:off x="524890" y="3674523"/>
            <a:ext cx="736432" cy="634049"/>
            <a:chOff x="980088" y="1752321"/>
            <a:chExt cx="1149352" cy="1240866"/>
          </a:xfrm>
        </p:grpSpPr>
        <p:sp>
          <p:nvSpPr>
            <p:cNvPr id="59" name="Freeform 27">
              <a:extLst>
                <a:ext uri="{FF2B5EF4-FFF2-40B4-BE49-F238E27FC236}">
                  <a16:creationId xmlns:a16="http://schemas.microsoft.com/office/drawing/2014/main" id="{D82C3735-F4DA-3FDE-AF52-11AD7FA1F8F1}"/>
                </a:ext>
              </a:extLst>
            </p:cNvPr>
            <p:cNvSpPr/>
            <p:nvPr/>
          </p:nvSpPr>
          <p:spPr>
            <a:xfrm rot="17933768">
              <a:off x="934331" y="179807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0" name="TextBox 28">
              <a:extLst>
                <a:ext uri="{FF2B5EF4-FFF2-40B4-BE49-F238E27FC236}">
                  <a16:creationId xmlns:a16="http://schemas.microsoft.com/office/drawing/2014/main" id="{93E9817D-4161-D4F7-78BB-F2E15D598915}"/>
                </a:ext>
              </a:extLst>
            </p:cNvPr>
            <p:cNvSpPr txBox="1"/>
            <p:nvPr/>
          </p:nvSpPr>
          <p:spPr>
            <a:xfrm>
              <a:off x="1277544" y="1849765"/>
              <a:ext cx="625294" cy="885432"/>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sp>
        <p:nvSpPr>
          <p:cNvPr id="61" name="TextBox 20">
            <a:extLst>
              <a:ext uri="{FF2B5EF4-FFF2-40B4-BE49-F238E27FC236}">
                <a16:creationId xmlns:a16="http://schemas.microsoft.com/office/drawing/2014/main" id="{E0FD1C8C-E068-819B-AAE9-50CF2555310E}"/>
              </a:ext>
            </a:extLst>
          </p:cNvPr>
          <p:cNvSpPr txBox="1"/>
          <p:nvPr/>
        </p:nvSpPr>
        <p:spPr>
          <a:xfrm>
            <a:off x="1355197" y="2057542"/>
            <a:ext cx="9315941" cy="553998"/>
          </a:xfrm>
          <a:prstGeom prst="rect">
            <a:avLst/>
          </a:prstGeom>
        </p:spPr>
        <p:txBody>
          <a:bodyPr wrap="square" lIns="0" tIns="0" rIns="0" bIns="0" rtlCol="0" anchor="t">
            <a:spAutoFit/>
          </a:bodyPr>
          <a:lstStyle/>
          <a:p>
            <a:pPr algn="just">
              <a:spcBef>
                <a:spcPct val="0"/>
              </a:spcBef>
            </a:pPr>
            <a:r>
              <a:rPr lang="fr-FR" dirty="0">
                <a:solidFill>
                  <a:srgbClr val="263090"/>
                </a:solidFill>
              </a:rPr>
              <a:t>Engager des actions de recherche sur les questions des parcours (ex: les facteurs favorisant ou freinant l’adhésion aux soins et à l’accompagnement</a:t>
            </a:r>
            <a:endParaRPr lang="en-US" dirty="0">
              <a:solidFill>
                <a:srgbClr val="263090"/>
              </a:solidFill>
            </a:endParaRPr>
          </a:p>
        </p:txBody>
      </p:sp>
      <p:grpSp>
        <p:nvGrpSpPr>
          <p:cNvPr id="23" name="Groupe 22">
            <a:extLst>
              <a:ext uri="{FF2B5EF4-FFF2-40B4-BE49-F238E27FC236}">
                <a16:creationId xmlns:a16="http://schemas.microsoft.com/office/drawing/2014/main" id="{0094F235-25D4-B23F-BBFB-E269CC61CEEE}"/>
              </a:ext>
            </a:extLst>
          </p:cNvPr>
          <p:cNvGrpSpPr/>
          <p:nvPr/>
        </p:nvGrpSpPr>
        <p:grpSpPr>
          <a:xfrm>
            <a:off x="416577" y="5999489"/>
            <a:ext cx="859208" cy="681485"/>
            <a:chOff x="10254273" y="7138751"/>
            <a:chExt cx="1149352" cy="1240866"/>
          </a:xfrm>
        </p:grpSpPr>
        <p:sp>
          <p:nvSpPr>
            <p:cNvPr id="25" name="Freeform 31">
              <a:extLst>
                <a:ext uri="{FF2B5EF4-FFF2-40B4-BE49-F238E27FC236}">
                  <a16:creationId xmlns:a16="http://schemas.microsoft.com/office/drawing/2014/main" id="{06BBE68E-820D-2C89-D5EF-94848F59D031}"/>
                </a:ext>
              </a:extLst>
            </p:cNvPr>
            <p:cNvSpPr/>
            <p:nvPr/>
          </p:nvSpPr>
          <p:spPr>
            <a:xfrm rot="17933768">
              <a:off x="10208516" y="7184508"/>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9" name="TextBox 32">
              <a:extLst>
                <a:ext uri="{FF2B5EF4-FFF2-40B4-BE49-F238E27FC236}">
                  <a16:creationId xmlns:a16="http://schemas.microsoft.com/office/drawing/2014/main" id="{05D729CA-3DED-09F1-DCFF-F95E002B1591}"/>
                </a:ext>
              </a:extLst>
            </p:cNvPr>
            <p:cNvSpPr txBox="1"/>
            <p:nvPr/>
          </p:nvSpPr>
          <p:spPr>
            <a:xfrm>
              <a:off x="10522049" y="7267512"/>
              <a:ext cx="625297" cy="738329"/>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grpSp>
        <p:nvGrpSpPr>
          <p:cNvPr id="30" name="Groupe 29">
            <a:extLst>
              <a:ext uri="{FF2B5EF4-FFF2-40B4-BE49-F238E27FC236}">
                <a16:creationId xmlns:a16="http://schemas.microsoft.com/office/drawing/2014/main" id="{41F274FD-2AD5-D2E2-E376-9B1453B3BA40}"/>
              </a:ext>
            </a:extLst>
          </p:cNvPr>
          <p:cNvGrpSpPr/>
          <p:nvPr/>
        </p:nvGrpSpPr>
        <p:grpSpPr>
          <a:xfrm>
            <a:off x="513929" y="1916489"/>
            <a:ext cx="739154" cy="681112"/>
            <a:chOff x="980088" y="1752321"/>
            <a:chExt cx="1149352" cy="1240866"/>
          </a:xfrm>
        </p:grpSpPr>
        <p:sp>
          <p:nvSpPr>
            <p:cNvPr id="38" name="Freeform 27">
              <a:extLst>
                <a:ext uri="{FF2B5EF4-FFF2-40B4-BE49-F238E27FC236}">
                  <a16:creationId xmlns:a16="http://schemas.microsoft.com/office/drawing/2014/main" id="{09084F09-E8AC-499D-661E-11AB3568A0B6}"/>
                </a:ext>
              </a:extLst>
            </p:cNvPr>
            <p:cNvSpPr/>
            <p:nvPr/>
          </p:nvSpPr>
          <p:spPr>
            <a:xfrm rot="17933768">
              <a:off x="934331" y="179807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9" name="TextBox 28">
              <a:extLst>
                <a:ext uri="{FF2B5EF4-FFF2-40B4-BE49-F238E27FC236}">
                  <a16:creationId xmlns:a16="http://schemas.microsoft.com/office/drawing/2014/main" id="{1BAB0F85-6BE7-CCA3-A5E4-24121BB40D35}"/>
                </a:ext>
              </a:extLst>
            </p:cNvPr>
            <p:cNvSpPr txBox="1"/>
            <p:nvPr/>
          </p:nvSpPr>
          <p:spPr>
            <a:xfrm>
              <a:off x="1277394" y="1987784"/>
              <a:ext cx="625296" cy="824251"/>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grpSp>
        <p:nvGrpSpPr>
          <p:cNvPr id="40" name="Groupe 39">
            <a:extLst>
              <a:ext uri="{FF2B5EF4-FFF2-40B4-BE49-F238E27FC236}">
                <a16:creationId xmlns:a16="http://schemas.microsoft.com/office/drawing/2014/main" id="{BDACA12D-2C52-4483-0437-D6FBC9862476}"/>
              </a:ext>
            </a:extLst>
          </p:cNvPr>
          <p:cNvGrpSpPr/>
          <p:nvPr/>
        </p:nvGrpSpPr>
        <p:grpSpPr>
          <a:xfrm>
            <a:off x="499759" y="5249306"/>
            <a:ext cx="800178" cy="679373"/>
            <a:chOff x="10254273" y="7138751"/>
            <a:chExt cx="1149352" cy="1240866"/>
          </a:xfrm>
        </p:grpSpPr>
        <p:sp>
          <p:nvSpPr>
            <p:cNvPr id="41" name="Freeform 31">
              <a:extLst>
                <a:ext uri="{FF2B5EF4-FFF2-40B4-BE49-F238E27FC236}">
                  <a16:creationId xmlns:a16="http://schemas.microsoft.com/office/drawing/2014/main" id="{DCE2D285-B99E-896D-281F-72907BCE1986}"/>
                </a:ext>
              </a:extLst>
            </p:cNvPr>
            <p:cNvSpPr/>
            <p:nvPr/>
          </p:nvSpPr>
          <p:spPr>
            <a:xfrm rot="17933768">
              <a:off x="10208516" y="7184508"/>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2" name="TextBox 32">
              <a:extLst>
                <a:ext uri="{FF2B5EF4-FFF2-40B4-BE49-F238E27FC236}">
                  <a16:creationId xmlns:a16="http://schemas.microsoft.com/office/drawing/2014/main" id="{6D71F0F4-8D21-90BF-6804-6EEC02919400}"/>
                </a:ext>
              </a:extLst>
            </p:cNvPr>
            <p:cNvSpPr txBox="1"/>
            <p:nvPr/>
          </p:nvSpPr>
          <p:spPr>
            <a:xfrm>
              <a:off x="10522049" y="7267512"/>
              <a:ext cx="625297" cy="738329"/>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sp>
        <p:nvSpPr>
          <p:cNvPr id="44" name="TextBox 20">
            <a:extLst>
              <a:ext uri="{FF2B5EF4-FFF2-40B4-BE49-F238E27FC236}">
                <a16:creationId xmlns:a16="http://schemas.microsoft.com/office/drawing/2014/main" id="{0FBF6ADF-89F3-08FF-057F-6CFFA213CEBC}"/>
              </a:ext>
            </a:extLst>
          </p:cNvPr>
          <p:cNvSpPr txBox="1"/>
          <p:nvPr/>
        </p:nvSpPr>
        <p:spPr>
          <a:xfrm>
            <a:off x="1394235" y="4698309"/>
            <a:ext cx="9315941" cy="276999"/>
          </a:xfrm>
          <a:prstGeom prst="rect">
            <a:avLst/>
          </a:prstGeom>
        </p:spPr>
        <p:txBody>
          <a:bodyPr wrap="square" lIns="0" tIns="0" rIns="0" bIns="0" rtlCol="0" anchor="t">
            <a:spAutoFit/>
          </a:bodyPr>
          <a:lstStyle/>
          <a:p>
            <a:pPr algn="just"/>
            <a:r>
              <a:rPr lang="fr-FR" dirty="0">
                <a:solidFill>
                  <a:srgbClr val="263090"/>
                </a:solidFill>
              </a:rPr>
              <a:t>Développer des outils interopérables (ex. hôpital/détention)</a:t>
            </a:r>
          </a:p>
        </p:txBody>
      </p:sp>
      <p:sp>
        <p:nvSpPr>
          <p:cNvPr id="45" name="TextBox 20">
            <a:extLst>
              <a:ext uri="{FF2B5EF4-FFF2-40B4-BE49-F238E27FC236}">
                <a16:creationId xmlns:a16="http://schemas.microsoft.com/office/drawing/2014/main" id="{6397B505-6D95-E286-24AC-C236C18C5653}"/>
              </a:ext>
            </a:extLst>
          </p:cNvPr>
          <p:cNvSpPr txBox="1"/>
          <p:nvPr/>
        </p:nvSpPr>
        <p:spPr>
          <a:xfrm>
            <a:off x="1368673" y="5431455"/>
            <a:ext cx="9315941" cy="276999"/>
          </a:xfrm>
          <a:prstGeom prst="rect">
            <a:avLst/>
          </a:prstGeom>
        </p:spPr>
        <p:txBody>
          <a:bodyPr wrap="square" lIns="0" tIns="0" rIns="0" bIns="0" rtlCol="0" anchor="t">
            <a:spAutoFit/>
          </a:bodyPr>
          <a:lstStyle/>
          <a:p>
            <a:pPr algn="just"/>
            <a:r>
              <a:rPr lang="fr-FR" dirty="0">
                <a:solidFill>
                  <a:srgbClr val="263090"/>
                </a:solidFill>
              </a:rPr>
              <a:t>Développer des dispositifs de répit</a:t>
            </a:r>
          </a:p>
        </p:txBody>
      </p:sp>
      <p:sp>
        <p:nvSpPr>
          <p:cNvPr id="46" name="TextBox 20">
            <a:extLst>
              <a:ext uri="{FF2B5EF4-FFF2-40B4-BE49-F238E27FC236}">
                <a16:creationId xmlns:a16="http://schemas.microsoft.com/office/drawing/2014/main" id="{FC802DCC-9533-7A77-D28F-8DB83F497A04}"/>
              </a:ext>
            </a:extLst>
          </p:cNvPr>
          <p:cNvSpPr txBox="1"/>
          <p:nvPr/>
        </p:nvSpPr>
        <p:spPr>
          <a:xfrm>
            <a:off x="1368672" y="6193778"/>
            <a:ext cx="9315941" cy="276999"/>
          </a:xfrm>
          <a:prstGeom prst="rect">
            <a:avLst/>
          </a:prstGeom>
        </p:spPr>
        <p:txBody>
          <a:bodyPr wrap="square" lIns="0" tIns="0" rIns="0" bIns="0" rtlCol="0" anchor="t">
            <a:spAutoFit/>
          </a:bodyPr>
          <a:lstStyle/>
          <a:p>
            <a:pPr algn="just"/>
            <a:r>
              <a:rPr lang="fr-FR" dirty="0">
                <a:solidFill>
                  <a:srgbClr val="263090"/>
                </a:solidFill>
              </a:rPr>
              <a:t>Modéliser et dupliquer les outils RPS en  </a:t>
            </a:r>
            <a:r>
              <a:rPr lang="fr-FR" dirty="0" err="1">
                <a:solidFill>
                  <a:srgbClr val="263090"/>
                </a:solidFill>
              </a:rPr>
              <a:t>pédo-psychiatrie</a:t>
            </a:r>
            <a:endParaRPr lang="fr-FR" dirty="0">
              <a:solidFill>
                <a:srgbClr val="263090"/>
              </a:solidFill>
            </a:endParaRPr>
          </a:p>
        </p:txBody>
      </p:sp>
    </p:spTree>
    <p:extLst>
      <p:ext uri="{BB962C8B-B14F-4D97-AF65-F5344CB8AC3E}">
        <p14:creationId xmlns:p14="http://schemas.microsoft.com/office/powerpoint/2010/main" val="510416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Propos introductif</a:t>
            </a:r>
            <a:br>
              <a:rPr lang="fr-FR" dirty="0"/>
            </a:br>
            <a:br>
              <a:rPr lang="fr-FR" dirty="0"/>
            </a:br>
            <a:r>
              <a:rPr lang="fr-FR" dirty="0" err="1">
                <a:solidFill>
                  <a:srgbClr val="002060"/>
                </a:solidFill>
              </a:rPr>
              <a:t>fRANçois</a:t>
            </a:r>
            <a:r>
              <a:rPr lang="fr-FR" dirty="0">
                <a:solidFill>
                  <a:srgbClr val="002060"/>
                </a:solidFill>
              </a:rPr>
              <a:t> </a:t>
            </a:r>
            <a:r>
              <a:rPr lang="fr-FR" dirty="0" err="1">
                <a:solidFill>
                  <a:srgbClr val="002060"/>
                </a:solidFill>
              </a:rPr>
              <a:t>mengin</a:t>
            </a:r>
            <a:r>
              <a:rPr lang="fr-FR" dirty="0">
                <a:solidFill>
                  <a:srgbClr val="002060"/>
                </a:solidFill>
              </a:rPr>
              <a:t> </a:t>
            </a:r>
            <a:r>
              <a:rPr lang="fr-FR" dirty="0" err="1">
                <a:solidFill>
                  <a:srgbClr val="002060"/>
                </a:solidFill>
              </a:rPr>
              <a:t>lecreulx</a:t>
            </a:r>
            <a:br>
              <a:rPr lang="fr-FR" dirty="0">
                <a:solidFill>
                  <a:srgbClr val="002060"/>
                </a:solidFill>
              </a:rPr>
            </a:br>
            <a:br>
              <a:rPr lang="fr-FR" dirty="0">
                <a:solidFill>
                  <a:srgbClr val="002060"/>
                </a:solidFill>
              </a:rPr>
            </a:br>
            <a:r>
              <a:rPr lang="fr-FR" sz="2700" dirty="0">
                <a:solidFill>
                  <a:srgbClr val="002060"/>
                </a:solidFill>
              </a:rPr>
              <a:t>directeur général</a:t>
            </a:r>
            <a:br>
              <a:rPr lang="fr-FR" sz="2700" dirty="0">
                <a:solidFill>
                  <a:srgbClr val="002060"/>
                </a:solidFill>
              </a:rPr>
            </a:br>
            <a:r>
              <a:rPr lang="fr-FR" sz="2700" dirty="0">
                <a:solidFill>
                  <a:srgbClr val="002060"/>
                </a:solidFill>
              </a:rPr>
              <a:t>ars </a:t>
            </a:r>
            <a:r>
              <a:rPr lang="fr-FR" sz="2700" dirty="0" err="1">
                <a:solidFill>
                  <a:srgbClr val="002060"/>
                </a:solidFill>
              </a:rPr>
              <a:t>normandie</a:t>
            </a:r>
            <a:br>
              <a:rPr lang="fr-FR" dirty="0">
                <a:solidFill>
                  <a:srgbClr val="002060"/>
                </a:solidFill>
              </a:rPr>
            </a:br>
            <a:endParaRPr lang="fr-FR" dirty="0">
              <a:solidFill>
                <a:srgbClr val="002060"/>
              </a:solidFill>
            </a:endParaRPr>
          </a:p>
        </p:txBody>
      </p:sp>
      <p:sp>
        <p:nvSpPr>
          <p:cNvPr id="3" name="Espace réservé du numéro de diapositive 2"/>
          <p:cNvSpPr>
            <a:spLocks noGrp="1"/>
          </p:cNvSpPr>
          <p:nvPr>
            <p:ph type="sldNum" sz="quarter" idx="4"/>
          </p:nvPr>
        </p:nvSpPr>
        <p:spPr>
          <a:xfrm>
            <a:off x="10789465" y="6470704"/>
            <a:ext cx="450543" cy="274320"/>
          </a:xfrm>
        </p:spPr>
        <p:txBody>
          <a:bodyPr/>
          <a:lstStyle/>
          <a:p>
            <a:pPr algn="ctr"/>
            <a:fld id="{48F63A3B-78C7-47BE-AE5E-E10140E04643}" type="slidenum">
              <a:rPr lang="en-US" smtClean="0"/>
              <a:pPr algn="ctr"/>
              <a:t>2</a:t>
            </a:fld>
            <a:endParaRPr lang="en-US" dirty="0"/>
          </a:p>
        </p:txBody>
      </p:sp>
    </p:spTree>
    <p:extLst>
      <p:ext uri="{BB962C8B-B14F-4D97-AF65-F5344CB8AC3E}">
        <p14:creationId xmlns:p14="http://schemas.microsoft.com/office/powerpoint/2010/main" val="63832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sz="1200"/>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sz="1200"/>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p>
          </p:txBody>
        </p:sp>
      </p:grpSp>
      <p:sp>
        <p:nvSpPr>
          <p:cNvPr id="20" name="TextBox 20"/>
          <p:cNvSpPr txBox="1"/>
          <p:nvPr/>
        </p:nvSpPr>
        <p:spPr>
          <a:xfrm>
            <a:off x="3453857" y="1391749"/>
            <a:ext cx="7455748" cy="709425"/>
          </a:xfrm>
          <a:prstGeom prst="rect">
            <a:avLst/>
          </a:prstGeom>
        </p:spPr>
        <p:txBody>
          <a:bodyPr wrap="square" lIns="0" tIns="0" rIns="0" bIns="0" rtlCol="0" anchor="t">
            <a:spAutoFit/>
          </a:bodyPr>
          <a:lstStyle/>
          <a:p>
            <a:pPr>
              <a:lnSpc>
                <a:spcPts val="2800"/>
              </a:lnSpc>
              <a:spcBef>
                <a:spcPct val="0"/>
              </a:spcBef>
            </a:pPr>
            <a:r>
              <a:rPr lang="en-US" sz="2333" dirty="0" err="1">
                <a:solidFill>
                  <a:srgbClr val="263090"/>
                </a:solidFill>
                <a:latin typeface="+mj-lt"/>
              </a:rPr>
              <a:t>Intervenants</a:t>
            </a:r>
            <a:r>
              <a:rPr lang="en-US" sz="2333" dirty="0">
                <a:solidFill>
                  <a:srgbClr val="263090"/>
                </a:solidFill>
                <a:latin typeface="+mj-lt"/>
              </a:rPr>
              <a:t> </a:t>
            </a:r>
            <a:r>
              <a:rPr lang="en-US" sz="2333" dirty="0" err="1">
                <a:solidFill>
                  <a:srgbClr val="263090"/>
                </a:solidFill>
                <a:latin typeface="+mj-lt"/>
              </a:rPr>
              <a:t>Territoire</a:t>
            </a:r>
            <a:r>
              <a:rPr lang="en-US" sz="2333" dirty="0">
                <a:solidFill>
                  <a:srgbClr val="263090"/>
                </a:solidFill>
                <a:latin typeface="+mj-lt"/>
              </a:rPr>
              <a:t> : Maison des adolescents (</a:t>
            </a:r>
            <a:r>
              <a:rPr lang="en-US" sz="2333" dirty="0" err="1">
                <a:solidFill>
                  <a:srgbClr val="263090"/>
                </a:solidFill>
                <a:latin typeface="+mj-lt"/>
              </a:rPr>
              <a:t>Mado</a:t>
            </a:r>
            <a:r>
              <a:rPr lang="en-US" sz="2333" dirty="0">
                <a:solidFill>
                  <a:srgbClr val="263090"/>
                </a:solidFill>
                <a:latin typeface="+mj-lt"/>
              </a:rPr>
              <a:t>) - </a:t>
            </a:r>
            <a:r>
              <a:rPr lang="en-US" sz="2333" dirty="0" err="1">
                <a:solidFill>
                  <a:srgbClr val="263090"/>
                </a:solidFill>
                <a:latin typeface="+mj-lt"/>
              </a:rPr>
              <a:t>Mme</a:t>
            </a:r>
            <a:r>
              <a:rPr lang="en-US" sz="2333" dirty="0">
                <a:solidFill>
                  <a:srgbClr val="263090"/>
                </a:solidFill>
                <a:latin typeface="+mj-lt"/>
              </a:rPr>
              <a:t> Katia Le </a:t>
            </a:r>
            <a:r>
              <a:rPr lang="en-US" sz="2333" dirty="0" err="1">
                <a:solidFill>
                  <a:srgbClr val="263090"/>
                </a:solidFill>
                <a:latin typeface="+mj-lt"/>
              </a:rPr>
              <a:t>Fèvre</a:t>
            </a:r>
            <a:r>
              <a:rPr lang="en-US" sz="2333" dirty="0">
                <a:solidFill>
                  <a:srgbClr val="263090"/>
                </a:solidFill>
                <a:latin typeface="+mj-lt"/>
              </a:rPr>
              <a:t>, </a:t>
            </a:r>
            <a:r>
              <a:rPr lang="en-US" sz="2333" dirty="0" err="1">
                <a:solidFill>
                  <a:srgbClr val="263090"/>
                </a:solidFill>
                <a:latin typeface="+mj-lt"/>
              </a:rPr>
              <a:t>Directrice</a:t>
            </a:r>
            <a:r>
              <a:rPr lang="en-US" sz="2333" dirty="0">
                <a:solidFill>
                  <a:srgbClr val="263090"/>
                </a:solidFill>
                <a:latin typeface="+mj-lt"/>
              </a:rPr>
              <a:t> et D. Anne </a:t>
            </a:r>
            <a:r>
              <a:rPr lang="en-US" sz="2333" dirty="0" err="1">
                <a:solidFill>
                  <a:srgbClr val="263090"/>
                </a:solidFill>
                <a:latin typeface="+mj-lt"/>
              </a:rPr>
              <a:t>Létrilliart</a:t>
            </a:r>
            <a:r>
              <a:rPr lang="en-US" sz="2333" dirty="0">
                <a:solidFill>
                  <a:srgbClr val="263090"/>
                </a:solidFill>
                <a:latin typeface="+mj-lt"/>
              </a:rPr>
              <a:t>, </a:t>
            </a:r>
            <a:r>
              <a:rPr lang="en-US" sz="2333" dirty="0" err="1">
                <a:solidFill>
                  <a:srgbClr val="263090"/>
                </a:solidFill>
                <a:latin typeface="+mj-lt"/>
              </a:rPr>
              <a:t>Médecin</a:t>
            </a:r>
            <a:r>
              <a:rPr lang="en-US" sz="2333" dirty="0">
                <a:solidFill>
                  <a:srgbClr val="263090"/>
                </a:solidFill>
                <a:latin typeface="+mj-lt"/>
              </a:rPr>
              <a:t> referent.  </a:t>
            </a:r>
          </a:p>
        </p:txBody>
      </p:sp>
      <p:sp>
        <p:nvSpPr>
          <p:cNvPr id="21" name="TextBox 21"/>
          <p:cNvSpPr txBox="1"/>
          <p:nvPr/>
        </p:nvSpPr>
        <p:spPr>
          <a:xfrm>
            <a:off x="3459917" y="363418"/>
            <a:ext cx="7972225" cy="1068498"/>
          </a:xfrm>
          <a:prstGeom prst="rect">
            <a:avLst/>
          </a:prstGeom>
        </p:spPr>
        <p:txBody>
          <a:bodyPr wrap="square" lIns="0" tIns="0" rIns="0" bIns="0" rtlCol="0" anchor="t">
            <a:spAutoFit/>
          </a:bodyPr>
          <a:lstStyle/>
          <a:p>
            <a:pPr>
              <a:lnSpc>
                <a:spcPts val="2800"/>
              </a:lnSpc>
              <a:spcBef>
                <a:spcPct val="0"/>
              </a:spcBef>
            </a:pPr>
            <a:r>
              <a:rPr lang="en-US" sz="2333" b="1" dirty="0" err="1">
                <a:solidFill>
                  <a:srgbClr val="263090"/>
                </a:solidFill>
                <a:latin typeface="+mj-lt"/>
              </a:rPr>
              <a:t>Mettre</a:t>
            </a:r>
            <a:r>
              <a:rPr lang="en-US" sz="2333" b="1" dirty="0">
                <a:solidFill>
                  <a:srgbClr val="263090"/>
                </a:solidFill>
                <a:latin typeface="+mj-lt"/>
              </a:rPr>
              <a:t> en place un dispositive territorial </a:t>
            </a:r>
            <a:r>
              <a:rPr lang="en-US" sz="2333" b="1" dirty="0" err="1">
                <a:solidFill>
                  <a:srgbClr val="263090"/>
                </a:solidFill>
                <a:latin typeface="+mj-lt"/>
              </a:rPr>
              <a:t>coordonné</a:t>
            </a:r>
            <a:r>
              <a:rPr lang="en-US" sz="2333" b="1" dirty="0">
                <a:solidFill>
                  <a:srgbClr val="263090"/>
                </a:solidFill>
                <a:latin typeface="+mj-lt"/>
              </a:rPr>
              <a:t>, </a:t>
            </a:r>
            <a:r>
              <a:rPr lang="en-US" sz="2333" b="1" dirty="0" err="1">
                <a:solidFill>
                  <a:srgbClr val="263090"/>
                </a:solidFill>
                <a:latin typeface="+mj-lt"/>
              </a:rPr>
              <a:t>d’évaluation</a:t>
            </a:r>
            <a:r>
              <a:rPr lang="en-US" sz="2333" b="1" dirty="0">
                <a:solidFill>
                  <a:srgbClr val="263090"/>
                </a:solidFill>
                <a:latin typeface="+mj-lt"/>
              </a:rPr>
              <a:t>, </a:t>
            </a:r>
            <a:r>
              <a:rPr lang="en-US" sz="2333" b="1" dirty="0" err="1">
                <a:solidFill>
                  <a:srgbClr val="263090"/>
                </a:solidFill>
                <a:latin typeface="+mj-lt"/>
              </a:rPr>
              <a:t>d’accompagnement</a:t>
            </a:r>
            <a:r>
              <a:rPr lang="en-US" sz="2333" b="1" dirty="0">
                <a:solidFill>
                  <a:srgbClr val="263090"/>
                </a:solidFill>
                <a:latin typeface="+mj-lt"/>
              </a:rPr>
              <a:t> et </a:t>
            </a:r>
            <a:r>
              <a:rPr lang="en-US" sz="2333" b="1" dirty="0" err="1">
                <a:solidFill>
                  <a:srgbClr val="263090"/>
                </a:solidFill>
                <a:latin typeface="+mj-lt"/>
              </a:rPr>
              <a:t>d’organisation</a:t>
            </a:r>
            <a:r>
              <a:rPr lang="en-US" sz="2333" b="1" dirty="0">
                <a:solidFill>
                  <a:srgbClr val="263090"/>
                </a:solidFill>
                <a:latin typeface="+mj-lt"/>
              </a:rPr>
              <a:t> du </a:t>
            </a:r>
            <a:r>
              <a:rPr lang="en-US" sz="2333" b="1" dirty="0" err="1">
                <a:solidFill>
                  <a:srgbClr val="263090"/>
                </a:solidFill>
                <a:latin typeface="+mj-lt"/>
              </a:rPr>
              <a:t>parcours</a:t>
            </a:r>
            <a:r>
              <a:rPr lang="en-US" sz="2333" b="1" dirty="0">
                <a:solidFill>
                  <a:srgbClr val="263090"/>
                </a:solidFill>
                <a:latin typeface="+mj-lt"/>
              </a:rPr>
              <a:t> de santé, pour les adolescents </a:t>
            </a:r>
          </a:p>
        </p:txBody>
      </p:sp>
      <p:grpSp>
        <p:nvGrpSpPr>
          <p:cNvPr id="4" name="Groupe 3">
            <a:extLst>
              <a:ext uri="{FF2B5EF4-FFF2-40B4-BE49-F238E27FC236}">
                <a16:creationId xmlns:a16="http://schemas.microsoft.com/office/drawing/2014/main" id="{C00A83CC-0AE3-1112-3F29-3509D0BC946D}"/>
              </a:ext>
            </a:extLst>
          </p:cNvPr>
          <p:cNvGrpSpPr/>
          <p:nvPr/>
        </p:nvGrpSpPr>
        <p:grpSpPr>
          <a:xfrm>
            <a:off x="733876" y="228600"/>
            <a:ext cx="2726041" cy="1974914"/>
            <a:chOff x="13428913" y="323452"/>
            <a:chExt cx="4089061" cy="2962371"/>
          </a:xfrm>
          <a:scene3d>
            <a:camera prst="orthographicFront">
              <a:rot lat="0" lon="10799977" rev="0"/>
            </a:camera>
            <a:lightRig rig="threePt" dir="t"/>
          </a:scene3d>
        </p:grpSpPr>
        <p:grpSp>
          <p:nvGrpSpPr>
            <p:cNvPr id="18" name="Group 6">
              <a:extLst>
                <a:ext uri="{FF2B5EF4-FFF2-40B4-BE49-F238E27FC236}">
                  <a16:creationId xmlns:a16="http://schemas.microsoft.com/office/drawing/2014/main" id="{01FCB15C-D96B-9884-7DD0-905DBCCA0DCF}"/>
                </a:ext>
              </a:extLst>
            </p:cNvPr>
            <p:cNvGrpSpPr/>
            <p:nvPr/>
          </p:nvGrpSpPr>
          <p:grpSpPr>
            <a:xfrm>
              <a:off x="15946438" y="949226"/>
              <a:ext cx="1297674" cy="466295"/>
              <a:chOff x="0" y="0"/>
              <a:chExt cx="411417" cy="147835"/>
            </a:xfrm>
          </p:grpSpPr>
          <p:sp>
            <p:nvSpPr>
              <p:cNvPr id="28" name="Freeform 7">
                <a:extLst>
                  <a:ext uri="{FF2B5EF4-FFF2-40B4-BE49-F238E27FC236}">
                    <a16:creationId xmlns:a16="http://schemas.microsoft.com/office/drawing/2014/main" id="{69011F4D-1D98-16C0-9C26-AAC61B1335DE}"/>
                  </a:ext>
                </a:extLst>
              </p:cNvPr>
              <p:cNvSpPr/>
              <p:nvPr/>
            </p:nvSpPr>
            <p:spPr>
              <a:xfrm>
                <a:off x="0" y="0"/>
                <a:ext cx="411417" cy="147835"/>
              </a:xfrm>
              <a:custGeom>
                <a:avLst/>
                <a:gdLst/>
                <a:ahLst/>
                <a:cxnLst/>
                <a:rect l="l" t="t" r="r" b="b"/>
                <a:pathLst>
                  <a:path w="411417" h="147835">
                    <a:moveTo>
                      <a:pt x="0" y="0"/>
                    </a:moveTo>
                    <a:lnTo>
                      <a:pt x="411417" y="0"/>
                    </a:lnTo>
                    <a:lnTo>
                      <a:pt x="411417" y="147835"/>
                    </a:lnTo>
                    <a:lnTo>
                      <a:pt x="0" y="147835"/>
                    </a:lnTo>
                    <a:close/>
                  </a:path>
                </a:pathLst>
              </a:custGeom>
              <a:solidFill>
                <a:srgbClr val="263090"/>
              </a:solidFill>
              <a:sp3d/>
            </p:spPr>
            <p:txBody>
              <a:bodyPr/>
              <a:lstStyle/>
              <a:p>
                <a:endParaRPr lang="fr-FR" sz="1200"/>
              </a:p>
            </p:txBody>
          </p:sp>
          <p:sp>
            <p:nvSpPr>
              <p:cNvPr id="29" name="TextBox 8">
                <a:extLst>
                  <a:ext uri="{FF2B5EF4-FFF2-40B4-BE49-F238E27FC236}">
                    <a16:creationId xmlns:a16="http://schemas.microsoft.com/office/drawing/2014/main" id="{59F9E5DE-D99D-9C8E-C327-0AB5E93454DB}"/>
                  </a:ext>
                </a:extLst>
              </p:cNvPr>
              <p:cNvSpPr txBox="1"/>
              <p:nvPr/>
            </p:nvSpPr>
            <p:spPr>
              <a:xfrm>
                <a:off x="0" y="38100"/>
                <a:ext cx="411417" cy="109735"/>
              </a:xfrm>
              <a:prstGeom prst="rect">
                <a:avLst/>
              </a:prstGeom>
              <a:sp3d/>
            </p:spPr>
            <p:txBody>
              <a:bodyPr lIns="28134" tIns="28134" rIns="28134" bIns="28134" rtlCol="0" anchor="ctr">
                <a:flatTx/>
              </a:bodyPr>
              <a:lstStyle/>
              <a:p>
                <a:pPr algn="ctr">
                  <a:lnSpc>
                    <a:spcPts val="1466"/>
                  </a:lnSpc>
                </a:pPr>
                <a:endParaRPr sz="1200"/>
              </a:p>
            </p:txBody>
          </p:sp>
        </p:grpSp>
        <p:grpSp>
          <p:nvGrpSpPr>
            <p:cNvPr id="19" name="Group 2">
              <a:extLst>
                <a:ext uri="{FF2B5EF4-FFF2-40B4-BE49-F238E27FC236}">
                  <a16:creationId xmlns:a16="http://schemas.microsoft.com/office/drawing/2014/main" id="{4840C215-413C-8EBB-BB23-15AC537CA24D}"/>
                </a:ext>
              </a:extLst>
            </p:cNvPr>
            <p:cNvGrpSpPr/>
            <p:nvPr/>
          </p:nvGrpSpPr>
          <p:grpSpPr>
            <a:xfrm>
              <a:off x="13428913" y="323452"/>
              <a:ext cx="4089061" cy="2962371"/>
              <a:chOff x="0" y="0"/>
              <a:chExt cx="5452081" cy="3949828"/>
            </a:xfrm>
          </p:grpSpPr>
          <p:sp>
            <p:nvSpPr>
              <p:cNvPr id="22" name="Freeform 3">
                <a:extLst>
                  <a:ext uri="{FF2B5EF4-FFF2-40B4-BE49-F238E27FC236}">
                    <a16:creationId xmlns:a16="http://schemas.microsoft.com/office/drawing/2014/main" id="{7225D208-F46F-D5DE-46E8-1F5A0BAADECB}"/>
                  </a:ext>
                </a:extLst>
              </p:cNvPr>
              <p:cNvSpPr/>
              <p:nvPr/>
            </p:nvSpPr>
            <p:spPr>
              <a:xfrm rot="5400000">
                <a:off x="1305092" y="-197161"/>
                <a:ext cx="2841897" cy="5452081"/>
              </a:xfrm>
              <a:custGeom>
                <a:avLst/>
                <a:gdLst/>
                <a:ahLst/>
                <a:cxnLst/>
                <a:rect l="l" t="t" r="r" b="b"/>
                <a:pathLst>
                  <a:path w="2841897" h="5452081">
                    <a:moveTo>
                      <a:pt x="0" y="0"/>
                    </a:moveTo>
                    <a:lnTo>
                      <a:pt x="2841897" y="0"/>
                    </a:lnTo>
                    <a:lnTo>
                      <a:pt x="2841897" y="5452081"/>
                    </a:lnTo>
                    <a:lnTo>
                      <a:pt x="0" y="5452081"/>
                    </a:lnTo>
                    <a:lnTo>
                      <a:pt x="0" y="0"/>
                    </a:lnTo>
                    <a:close/>
                  </a:path>
                </a:pathLst>
              </a:custGeom>
              <a:blipFill>
                <a:blip r:embed="rId3">
                  <a:extLst>
                    <a:ext uri="{96DAC541-7B7A-43D3-8B79-37D633B846F1}">
                      <asvg:svgBlip xmlns:asvg="http://schemas.microsoft.com/office/drawing/2016/SVG/main" r:embed="rId4"/>
                    </a:ext>
                  </a:extLst>
                </a:blip>
                <a:stretch>
                  <a:fillRect/>
                </a:stretch>
              </a:blipFill>
              <a:sp3d/>
            </p:spPr>
            <p:txBody>
              <a:bodyPr/>
              <a:lstStyle/>
              <a:p>
                <a:endParaRPr lang="fr-FR" sz="1200"/>
              </a:p>
            </p:txBody>
          </p:sp>
          <p:sp>
            <p:nvSpPr>
              <p:cNvPr id="24" name="TextBox 4">
                <a:extLst>
                  <a:ext uri="{FF2B5EF4-FFF2-40B4-BE49-F238E27FC236}">
                    <a16:creationId xmlns:a16="http://schemas.microsoft.com/office/drawing/2014/main" id="{5CE4D2E9-A736-AEBD-C419-6695F49E4900}"/>
                  </a:ext>
                </a:extLst>
              </p:cNvPr>
              <p:cNvSpPr txBox="1"/>
              <p:nvPr/>
            </p:nvSpPr>
            <p:spPr>
              <a:xfrm>
                <a:off x="566912" y="2011718"/>
                <a:ext cx="3334163" cy="974626"/>
              </a:xfrm>
              <a:prstGeom prst="rect">
                <a:avLst/>
              </a:prstGeom>
              <a:sp3d/>
            </p:spPr>
            <p:txBody>
              <a:bodyPr lIns="0" tIns="0" rIns="0" bIns="0" rtlCol="0" anchor="t">
                <a:spAutoFit/>
                <a:flatTx/>
              </a:bodyPr>
              <a:lstStyle/>
              <a:p>
                <a:pPr>
                  <a:lnSpc>
                    <a:spcPts val="1883"/>
                  </a:lnSpc>
                  <a:spcBef>
                    <a:spcPct val="0"/>
                  </a:spcBef>
                </a:pPr>
                <a:r>
                  <a:rPr lang="en-US" sz="1883" b="1" spc="37" dirty="0">
                    <a:solidFill>
                      <a:srgbClr val="F8F1EA"/>
                    </a:solidFill>
                    <a:latin typeface="Gliker Semi-Bold"/>
                    <a:ea typeface="Gliker Semi-Bold"/>
                    <a:cs typeface="Gliker Semi-Bold"/>
                    <a:sym typeface="Gliker Semi-Bold"/>
                  </a:rPr>
                  <a:t>Retour </a:t>
                </a:r>
                <a:r>
                  <a:rPr lang="en-US" sz="1883" b="1" spc="37" dirty="0" err="1">
                    <a:solidFill>
                      <a:srgbClr val="F8F1EA"/>
                    </a:solidFill>
                    <a:latin typeface="Gliker Semi-Bold"/>
                    <a:ea typeface="Gliker Semi-Bold"/>
                    <a:cs typeface="Gliker Semi-Bold"/>
                    <a:sym typeface="Gliker Semi-Bold"/>
                  </a:rPr>
                  <a:t>d’expérience</a:t>
                </a:r>
                <a:endParaRPr lang="en-US" sz="1883" b="1" spc="37" dirty="0">
                  <a:solidFill>
                    <a:srgbClr val="F8F1EA"/>
                  </a:solidFill>
                  <a:latin typeface="Gliker Semi-Bold"/>
                  <a:ea typeface="Gliker Semi-Bold"/>
                  <a:cs typeface="Gliker Semi-Bold"/>
                  <a:sym typeface="Gliker Semi-Bold"/>
                </a:endParaRPr>
              </a:p>
            </p:txBody>
          </p:sp>
          <p:sp>
            <p:nvSpPr>
              <p:cNvPr id="25" name="Freeform 5">
                <a:extLst>
                  <a:ext uri="{FF2B5EF4-FFF2-40B4-BE49-F238E27FC236}">
                    <a16:creationId xmlns:a16="http://schemas.microsoft.com/office/drawing/2014/main" id="{84DE77DF-EFAB-75FC-B5E2-D5670629A3E7}"/>
                  </a:ext>
                </a:extLst>
              </p:cNvPr>
              <p:cNvSpPr/>
              <p:nvPr/>
            </p:nvSpPr>
            <p:spPr>
              <a:xfrm>
                <a:off x="2562656" y="0"/>
                <a:ext cx="2889425" cy="1903914"/>
              </a:xfrm>
              <a:custGeom>
                <a:avLst/>
                <a:gdLst/>
                <a:ahLst/>
                <a:cxnLst/>
                <a:rect l="l" t="t" r="r" b="b"/>
                <a:pathLst>
                  <a:path w="2889425" h="1903914">
                    <a:moveTo>
                      <a:pt x="0" y="0"/>
                    </a:moveTo>
                    <a:lnTo>
                      <a:pt x="2889425" y="0"/>
                    </a:lnTo>
                    <a:lnTo>
                      <a:pt x="2889425" y="1903914"/>
                    </a:lnTo>
                    <a:lnTo>
                      <a:pt x="0" y="1903914"/>
                    </a:lnTo>
                    <a:lnTo>
                      <a:pt x="0" y="0"/>
                    </a:lnTo>
                    <a:close/>
                  </a:path>
                </a:pathLst>
              </a:custGeom>
              <a:blipFill>
                <a:blip r:embed="rId5">
                  <a:extLst>
                    <a:ext uri="{96DAC541-7B7A-43D3-8B79-37D633B846F1}">
                      <asvg:svgBlip xmlns:asvg="http://schemas.microsoft.com/office/drawing/2016/SVG/main" r:embed="rId6"/>
                    </a:ext>
                  </a:extLst>
                </a:blip>
                <a:stretch>
                  <a:fillRect/>
                </a:stretch>
              </a:blipFill>
              <a:sp3d/>
            </p:spPr>
            <p:txBody>
              <a:bodyPr/>
              <a:lstStyle/>
              <a:p>
                <a:endParaRPr lang="fr-FR" sz="1200"/>
              </a:p>
            </p:txBody>
          </p:sp>
        </p:grpSp>
      </p:grpSp>
      <p:sp>
        <p:nvSpPr>
          <p:cNvPr id="3" name="ZoneTexte 2"/>
          <p:cNvSpPr txBox="1"/>
          <p:nvPr/>
        </p:nvSpPr>
        <p:spPr>
          <a:xfrm>
            <a:off x="465762" y="2421350"/>
            <a:ext cx="10376075" cy="4524315"/>
          </a:xfrm>
          <a:prstGeom prst="rect">
            <a:avLst/>
          </a:prstGeom>
          <a:noFill/>
        </p:spPr>
        <p:txBody>
          <a:bodyPr wrap="square" rtlCol="0">
            <a:spAutoFit/>
          </a:bodyPr>
          <a:lstStyle/>
          <a:p>
            <a:pPr marL="228611" indent="-228611" algn="just" fontAlgn="base">
              <a:buFont typeface="Arial" panose="020B0604020202020204" pitchFamily="34" charset="0"/>
              <a:buChar char="•"/>
            </a:pPr>
            <a:r>
              <a:rPr lang="fr-FR" sz="1600" dirty="0"/>
              <a:t>Le Copil Parcours coordonné de soin des adolescents : un outil transversal, une plus-value de coopération. </a:t>
            </a:r>
          </a:p>
          <a:p>
            <a:pPr marL="228611" indent="-228611" algn="just" fontAlgn="base">
              <a:buFont typeface="Arial" panose="020B0604020202020204" pitchFamily="34" charset="0"/>
              <a:buChar char="•"/>
            </a:pPr>
            <a:r>
              <a:rPr lang="fr-FR" sz="1600" dirty="0"/>
              <a:t>Origine : 2019, coopération inter-institution dans le parcours. Dossiers de renforts de la mobilité. Fruit d’un travail collaboratif entre la Mado et les 2 hôpitaux psychiatriques du département (Mado/Estran/</a:t>
            </a:r>
            <a:r>
              <a:rPr lang="fr-FR" sz="1600" dirty="0" err="1"/>
              <a:t>Fbs</a:t>
            </a:r>
            <a:r>
              <a:rPr lang="fr-FR" sz="1600" dirty="0"/>
              <a:t>). 1ere ligne Maison des adolescents, seconde ligne le sanitaire pour une prise en charge via Equipes Mobiles pour les 2 hôpitaux. </a:t>
            </a:r>
          </a:p>
          <a:p>
            <a:pPr marL="228611" indent="-228611" algn="just" fontAlgn="base">
              <a:buFont typeface="Arial" panose="020B0604020202020204" pitchFamily="34" charset="0"/>
              <a:buChar char="•"/>
            </a:pPr>
            <a:r>
              <a:rPr lang="fr-FR" sz="1600" dirty="0"/>
              <a:t>Mobilisation des divers acteurs concernés par la jeunesse : interinstitutionnel, transversal. (Soin, Sanitaire, médico-social, social, éducatif). </a:t>
            </a:r>
          </a:p>
          <a:p>
            <a:pPr marL="228611" indent="-228611" algn="just" fontAlgn="base">
              <a:buFont typeface="Arial" panose="020B0604020202020204" pitchFamily="34" charset="0"/>
              <a:buChar char="•"/>
            </a:pPr>
            <a:r>
              <a:rPr lang="fr-FR" sz="1600" dirty="0"/>
              <a:t>Aide à la clarification des rôles et places de chacun : Graduellement. Accueil/écoute, Soutien, si besoin lien vers le soin. Renfort des unités, l'unité d’hospitalisation la Parenthèse, les spécialités comme l'</a:t>
            </a:r>
            <a:r>
              <a:rPr lang="fr-FR" sz="1600" dirty="0" err="1"/>
              <a:t>Escalm</a:t>
            </a:r>
            <a:r>
              <a:rPr lang="fr-FR" sz="1600" dirty="0"/>
              <a:t>, les structures médico-social,...</a:t>
            </a:r>
          </a:p>
          <a:p>
            <a:pPr marL="228611" indent="-228611" algn="just" fontAlgn="base">
              <a:buFont typeface="Arial" panose="020B0604020202020204" pitchFamily="34" charset="0"/>
              <a:buChar char="•"/>
            </a:pPr>
            <a:r>
              <a:rPr lang="fr-FR" sz="1600" dirty="0"/>
              <a:t>Un partenariat renforcé : travail de  conventionnement entre les 3 acteurs pour plus de fluidité, limiter le recours à la psychiatrie aux situations le nécessitant. Convention Mado/pédo-psy de la Fondation sur le Nord sur le centre et l’Estran sur le sud. </a:t>
            </a:r>
          </a:p>
          <a:p>
            <a:pPr marL="228611" indent="-228611" algn="just" fontAlgn="base">
              <a:buFont typeface="Arial" panose="020B0604020202020204" pitchFamily="34" charset="0"/>
              <a:buChar char="•"/>
            </a:pPr>
            <a:r>
              <a:rPr lang="fr-FR" sz="1600" dirty="0"/>
              <a:t>Construction commune d’une journée thématique : le 20 novembre sur "de l'absentéisme au décrochage scolaire", pour les professionnels. </a:t>
            </a:r>
          </a:p>
          <a:p>
            <a:pPr marL="228611" indent="-228611" algn="just" fontAlgn="base">
              <a:buFont typeface="Arial" panose="020B0604020202020204" pitchFamily="34" charset="0"/>
              <a:buChar char="•"/>
            </a:pPr>
            <a:r>
              <a:rPr lang="fr-FR" sz="1600" dirty="0"/>
              <a:t>Collaborations, échanges de pratiques entre les équipes en inter-institution : rencontres entre les équipes mobiles régulières et périodiquement en associant la Mado</a:t>
            </a:r>
          </a:p>
          <a:p>
            <a:pPr marL="228611" indent="-228611" algn="just" fontAlgn="base">
              <a:buFont typeface="Arial" panose="020B0604020202020204" pitchFamily="34" charset="0"/>
              <a:buChar char="•"/>
            </a:pPr>
            <a:r>
              <a:rPr lang="fr-FR" sz="1600" dirty="0"/>
              <a:t>In fine : limiter le recours aux prises en charges par un renfort des premières lignes par la Mado, par la prévention. Améliorer le repérage précoce pour une orientation efficiente. Permettre un accès plus fluide et rapide dans le soin pour les jeunes le nécessitant. </a:t>
            </a:r>
          </a:p>
        </p:txBody>
      </p:sp>
    </p:spTree>
    <p:extLst>
      <p:ext uri="{BB962C8B-B14F-4D97-AF65-F5344CB8AC3E}">
        <p14:creationId xmlns:p14="http://schemas.microsoft.com/office/powerpoint/2010/main" val="3016795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p>
          </p:txBody>
        </p:sp>
      </p:grpSp>
      <p:sp>
        <p:nvSpPr>
          <p:cNvPr id="20" name="TextBox 20"/>
          <p:cNvSpPr txBox="1"/>
          <p:nvPr/>
        </p:nvSpPr>
        <p:spPr>
          <a:xfrm>
            <a:off x="761999" y="2623294"/>
            <a:ext cx="8789911" cy="2145716"/>
          </a:xfrm>
          <a:prstGeom prst="rect">
            <a:avLst/>
          </a:prstGeom>
        </p:spPr>
        <p:txBody>
          <a:bodyPr wrap="square" lIns="0" tIns="0" rIns="0" bIns="0" rtlCol="0" anchor="t">
            <a:spAutoFit/>
          </a:bodyPr>
          <a:lstStyle/>
          <a:p>
            <a:pPr algn="ctr">
              <a:lnSpc>
                <a:spcPts val="2800"/>
              </a:lnSpc>
              <a:spcBef>
                <a:spcPct val="0"/>
              </a:spcBef>
            </a:pPr>
            <a:r>
              <a:rPr lang="en-US" sz="2333" i="1" dirty="0" err="1">
                <a:solidFill>
                  <a:srgbClr val="263090"/>
                </a:solidFill>
                <a:latin typeface="+mj-lt"/>
              </a:rPr>
              <a:t>Amélioration</a:t>
            </a:r>
            <a:r>
              <a:rPr lang="en-US" sz="2333" i="1" dirty="0">
                <a:solidFill>
                  <a:srgbClr val="263090"/>
                </a:solidFill>
                <a:latin typeface="+mj-lt"/>
              </a:rPr>
              <a:t> de </a:t>
            </a:r>
            <a:r>
              <a:rPr lang="en-US" sz="2333" i="1" dirty="0" err="1">
                <a:solidFill>
                  <a:srgbClr val="263090"/>
                </a:solidFill>
                <a:latin typeface="+mj-lt"/>
              </a:rPr>
              <a:t>l’accès</a:t>
            </a:r>
            <a:r>
              <a:rPr lang="en-US" sz="2333" i="1" dirty="0">
                <a:solidFill>
                  <a:srgbClr val="263090"/>
                </a:solidFill>
                <a:latin typeface="+mj-lt"/>
              </a:rPr>
              <a:t> aux </a:t>
            </a:r>
            <a:r>
              <a:rPr lang="en-US" sz="2333" i="1" dirty="0" err="1">
                <a:solidFill>
                  <a:srgbClr val="263090"/>
                </a:solidFill>
                <a:latin typeface="+mj-lt"/>
              </a:rPr>
              <a:t>soins</a:t>
            </a:r>
            <a:r>
              <a:rPr lang="en-US" sz="2333" i="1" dirty="0">
                <a:solidFill>
                  <a:srgbClr val="263090"/>
                </a:solidFill>
                <a:latin typeface="+mj-lt"/>
              </a:rPr>
              <a:t> de santé </a:t>
            </a:r>
            <a:r>
              <a:rPr lang="en-US" sz="2333" i="1" dirty="0" err="1">
                <a:solidFill>
                  <a:srgbClr val="263090"/>
                </a:solidFill>
                <a:latin typeface="+mj-lt"/>
              </a:rPr>
              <a:t>mentale</a:t>
            </a:r>
            <a:r>
              <a:rPr lang="en-US" sz="2333" i="1" dirty="0">
                <a:solidFill>
                  <a:srgbClr val="263090"/>
                </a:solidFill>
                <a:latin typeface="+mj-lt"/>
              </a:rPr>
              <a:t> aux </a:t>
            </a:r>
            <a:r>
              <a:rPr lang="en-US" sz="2333" i="1" dirty="0" err="1">
                <a:solidFill>
                  <a:srgbClr val="263090"/>
                </a:solidFill>
                <a:latin typeface="+mj-lt"/>
              </a:rPr>
              <a:t>étudiants</a:t>
            </a:r>
            <a:r>
              <a:rPr lang="en-US" sz="2333" i="1" dirty="0">
                <a:solidFill>
                  <a:srgbClr val="263090"/>
                </a:solidFill>
                <a:latin typeface="+mj-lt"/>
              </a:rPr>
              <a:t> </a:t>
            </a:r>
            <a:r>
              <a:rPr lang="en-US" sz="2333" i="1" dirty="0" err="1">
                <a:solidFill>
                  <a:srgbClr val="263090"/>
                </a:solidFill>
                <a:latin typeface="+mj-lt"/>
              </a:rPr>
              <a:t>alençonnais</a:t>
            </a:r>
            <a:endParaRPr lang="en-US" sz="2333" i="1" dirty="0">
              <a:solidFill>
                <a:srgbClr val="263090"/>
              </a:solidFill>
              <a:latin typeface="+mj-lt"/>
            </a:endParaRPr>
          </a:p>
          <a:p>
            <a:pPr>
              <a:lnSpc>
                <a:spcPts val="2800"/>
              </a:lnSpc>
              <a:spcBef>
                <a:spcPct val="0"/>
              </a:spcBef>
            </a:pPr>
            <a:endParaRPr lang="en-US" sz="2333" dirty="0">
              <a:solidFill>
                <a:srgbClr val="263090"/>
              </a:solidFill>
              <a:latin typeface="+mj-lt"/>
            </a:endParaRPr>
          </a:p>
          <a:p>
            <a:pPr>
              <a:lnSpc>
                <a:spcPts val="2800"/>
              </a:lnSpc>
              <a:spcBef>
                <a:spcPct val="0"/>
              </a:spcBef>
            </a:pPr>
            <a:endParaRPr lang="en-US" sz="2333" dirty="0">
              <a:solidFill>
                <a:srgbClr val="263090"/>
              </a:solidFill>
              <a:latin typeface="+mj-lt"/>
            </a:endParaRPr>
          </a:p>
          <a:p>
            <a:pPr>
              <a:lnSpc>
                <a:spcPts val="2800"/>
              </a:lnSpc>
              <a:spcBef>
                <a:spcPct val="0"/>
              </a:spcBef>
            </a:pPr>
            <a:r>
              <a:rPr lang="en-US" sz="2333" dirty="0" err="1">
                <a:solidFill>
                  <a:srgbClr val="263090"/>
                </a:solidFill>
                <a:latin typeface="+mj-lt"/>
              </a:rPr>
              <a:t>Intervenant</a:t>
            </a:r>
            <a:r>
              <a:rPr lang="en-US" sz="2333" dirty="0">
                <a:solidFill>
                  <a:srgbClr val="263090"/>
                </a:solidFill>
                <a:latin typeface="+mj-lt"/>
              </a:rPr>
              <a:t> </a:t>
            </a:r>
            <a:r>
              <a:rPr lang="en-US" sz="2333" dirty="0" err="1">
                <a:solidFill>
                  <a:srgbClr val="263090"/>
                </a:solidFill>
                <a:latin typeface="+mj-lt"/>
              </a:rPr>
              <a:t>territoire</a:t>
            </a:r>
            <a:r>
              <a:rPr lang="en-US" sz="2333" dirty="0">
                <a:solidFill>
                  <a:srgbClr val="263090"/>
                </a:solidFill>
                <a:latin typeface="+mj-lt"/>
              </a:rPr>
              <a:t> de </a:t>
            </a:r>
            <a:r>
              <a:rPr lang="en-US" sz="2333" dirty="0" err="1">
                <a:solidFill>
                  <a:srgbClr val="263090"/>
                </a:solidFill>
                <a:latin typeface="+mj-lt"/>
              </a:rPr>
              <a:t>l’ORNE</a:t>
            </a:r>
            <a:endParaRPr lang="en-US" sz="2333" dirty="0">
              <a:solidFill>
                <a:srgbClr val="263090"/>
              </a:solidFill>
              <a:latin typeface="+mj-lt"/>
            </a:endParaRPr>
          </a:p>
          <a:p>
            <a:pPr>
              <a:lnSpc>
                <a:spcPts val="2800"/>
              </a:lnSpc>
              <a:spcBef>
                <a:spcPct val="0"/>
              </a:spcBef>
            </a:pPr>
            <a:endParaRPr lang="en-US" sz="2333" dirty="0">
              <a:solidFill>
                <a:srgbClr val="263090"/>
              </a:solidFill>
              <a:latin typeface="+mj-lt"/>
            </a:endParaRPr>
          </a:p>
          <a:p>
            <a:pPr>
              <a:lnSpc>
                <a:spcPts val="2800"/>
              </a:lnSpc>
              <a:spcBef>
                <a:spcPct val="0"/>
              </a:spcBef>
            </a:pPr>
            <a:r>
              <a:rPr lang="en-US" sz="2333" dirty="0">
                <a:solidFill>
                  <a:srgbClr val="263090"/>
                </a:solidFill>
                <a:latin typeface="+mj-lt"/>
              </a:rPr>
              <a:t>Madame BOÉ Adeline – </a:t>
            </a:r>
            <a:r>
              <a:rPr lang="en-US" sz="2333" dirty="0" err="1">
                <a:solidFill>
                  <a:srgbClr val="263090"/>
                </a:solidFill>
                <a:latin typeface="+mj-lt"/>
              </a:rPr>
              <a:t>coordonnatrice</a:t>
            </a:r>
            <a:r>
              <a:rPr lang="en-US" sz="2333" dirty="0">
                <a:solidFill>
                  <a:srgbClr val="263090"/>
                </a:solidFill>
                <a:latin typeface="+mj-lt"/>
              </a:rPr>
              <a:t> du PTSM 61</a:t>
            </a:r>
          </a:p>
        </p:txBody>
      </p:sp>
      <p:sp>
        <p:nvSpPr>
          <p:cNvPr id="21" name="TextBox 21"/>
          <p:cNvSpPr txBox="1"/>
          <p:nvPr/>
        </p:nvSpPr>
        <p:spPr>
          <a:xfrm>
            <a:off x="3749293" y="1412449"/>
            <a:ext cx="8976063" cy="350352"/>
          </a:xfrm>
          <a:prstGeom prst="rect">
            <a:avLst/>
          </a:prstGeom>
        </p:spPr>
        <p:txBody>
          <a:bodyPr wrap="square" lIns="0" tIns="0" rIns="0" bIns="0" rtlCol="0" anchor="t">
            <a:spAutoFit/>
          </a:bodyPr>
          <a:lstStyle/>
          <a:p>
            <a:pPr>
              <a:lnSpc>
                <a:spcPts val="2800"/>
              </a:lnSpc>
              <a:spcBef>
                <a:spcPct val="0"/>
              </a:spcBef>
            </a:pPr>
            <a:r>
              <a:rPr lang="en-US" sz="2333" b="1" dirty="0" err="1">
                <a:solidFill>
                  <a:srgbClr val="263090"/>
                </a:solidFill>
                <a:latin typeface="+mj-lt"/>
              </a:rPr>
              <a:t>Priorité</a:t>
            </a:r>
            <a:r>
              <a:rPr lang="en-US" sz="2333" b="1" dirty="0">
                <a:solidFill>
                  <a:srgbClr val="263090"/>
                </a:solidFill>
                <a:latin typeface="+mj-lt"/>
              </a:rPr>
              <a:t> 2 :</a:t>
            </a:r>
            <a:r>
              <a:rPr lang="en-US" sz="2333" b="1" dirty="0" err="1">
                <a:solidFill>
                  <a:srgbClr val="263090"/>
                </a:solidFill>
                <a:latin typeface="+mj-lt"/>
              </a:rPr>
              <a:t>Parcours</a:t>
            </a:r>
            <a:r>
              <a:rPr lang="en-US" sz="2333" b="1" dirty="0">
                <a:solidFill>
                  <a:srgbClr val="263090"/>
                </a:solidFill>
                <a:latin typeface="+mj-lt"/>
              </a:rPr>
              <a:t> </a:t>
            </a:r>
            <a:r>
              <a:rPr lang="en-US" sz="2333" b="1" dirty="0" err="1">
                <a:solidFill>
                  <a:srgbClr val="263090"/>
                </a:solidFill>
                <a:latin typeface="+mj-lt"/>
              </a:rPr>
              <a:t>coordonnés</a:t>
            </a:r>
            <a:r>
              <a:rPr lang="en-US" sz="2333" b="1" dirty="0">
                <a:solidFill>
                  <a:srgbClr val="263090"/>
                </a:solidFill>
                <a:latin typeface="+mj-lt"/>
              </a:rPr>
              <a:t> et </a:t>
            </a:r>
            <a:r>
              <a:rPr lang="en-US" sz="2333" b="1" dirty="0" err="1">
                <a:solidFill>
                  <a:srgbClr val="263090"/>
                </a:solidFill>
                <a:latin typeface="+mj-lt"/>
              </a:rPr>
              <a:t>maintien</a:t>
            </a:r>
            <a:r>
              <a:rPr lang="en-US" sz="2333" b="1" dirty="0">
                <a:solidFill>
                  <a:srgbClr val="263090"/>
                </a:solidFill>
                <a:latin typeface="+mj-lt"/>
              </a:rPr>
              <a:t> </a:t>
            </a:r>
            <a:r>
              <a:rPr lang="en-US" sz="2333" b="1" dirty="0" err="1">
                <a:solidFill>
                  <a:srgbClr val="263090"/>
                </a:solidFill>
                <a:latin typeface="+mj-lt"/>
              </a:rPr>
              <a:t>en</a:t>
            </a:r>
            <a:r>
              <a:rPr lang="en-US" sz="2333" b="1" dirty="0">
                <a:solidFill>
                  <a:srgbClr val="263090"/>
                </a:solidFill>
                <a:latin typeface="+mj-lt"/>
              </a:rPr>
              <a:t> milieu </a:t>
            </a:r>
            <a:r>
              <a:rPr lang="en-US" sz="2333" b="1" dirty="0" err="1">
                <a:solidFill>
                  <a:srgbClr val="263090"/>
                </a:solidFill>
                <a:latin typeface="+mj-lt"/>
              </a:rPr>
              <a:t>ordinaire</a:t>
            </a:r>
            <a:endParaRPr lang="en-US" sz="2333" b="1" dirty="0">
              <a:solidFill>
                <a:srgbClr val="263090"/>
              </a:solidFill>
              <a:latin typeface="+mj-lt"/>
            </a:endParaRPr>
          </a:p>
        </p:txBody>
      </p:sp>
      <p:grpSp>
        <p:nvGrpSpPr>
          <p:cNvPr id="4" name="Groupe 3">
            <a:extLst>
              <a:ext uri="{FF2B5EF4-FFF2-40B4-BE49-F238E27FC236}">
                <a16:creationId xmlns:a16="http://schemas.microsoft.com/office/drawing/2014/main" id="{C00A83CC-0AE3-1112-3F29-3509D0BC946D}"/>
              </a:ext>
            </a:extLst>
          </p:cNvPr>
          <p:cNvGrpSpPr/>
          <p:nvPr/>
        </p:nvGrpSpPr>
        <p:grpSpPr>
          <a:xfrm>
            <a:off x="733876" y="228600"/>
            <a:ext cx="2726041" cy="1974914"/>
            <a:chOff x="13428913" y="323452"/>
            <a:chExt cx="4089061" cy="2962371"/>
          </a:xfrm>
          <a:scene3d>
            <a:camera prst="orthographicFront">
              <a:rot lat="0" lon="10799977" rev="0"/>
            </a:camera>
            <a:lightRig rig="threePt" dir="t"/>
          </a:scene3d>
        </p:grpSpPr>
        <p:grpSp>
          <p:nvGrpSpPr>
            <p:cNvPr id="18" name="Group 6">
              <a:extLst>
                <a:ext uri="{FF2B5EF4-FFF2-40B4-BE49-F238E27FC236}">
                  <a16:creationId xmlns:a16="http://schemas.microsoft.com/office/drawing/2014/main" id="{01FCB15C-D96B-9884-7DD0-905DBCCA0DCF}"/>
                </a:ext>
              </a:extLst>
            </p:cNvPr>
            <p:cNvGrpSpPr/>
            <p:nvPr/>
          </p:nvGrpSpPr>
          <p:grpSpPr>
            <a:xfrm>
              <a:off x="15946438" y="949226"/>
              <a:ext cx="1297674" cy="466295"/>
              <a:chOff x="0" y="0"/>
              <a:chExt cx="411417" cy="147835"/>
            </a:xfrm>
          </p:grpSpPr>
          <p:sp>
            <p:nvSpPr>
              <p:cNvPr id="28" name="Freeform 7">
                <a:extLst>
                  <a:ext uri="{FF2B5EF4-FFF2-40B4-BE49-F238E27FC236}">
                    <a16:creationId xmlns:a16="http://schemas.microsoft.com/office/drawing/2014/main" id="{69011F4D-1D98-16C0-9C26-AAC61B1335DE}"/>
                  </a:ext>
                </a:extLst>
              </p:cNvPr>
              <p:cNvSpPr/>
              <p:nvPr/>
            </p:nvSpPr>
            <p:spPr>
              <a:xfrm>
                <a:off x="0" y="0"/>
                <a:ext cx="411417" cy="147835"/>
              </a:xfrm>
              <a:custGeom>
                <a:avLst/>
                <a:gdLst/>
                <a:ahLst/>
                <a:cxnLst/>
                <a:rect l="l" t="t" r="r" b="b"/>
                <a:pathLst>
                  <a:path w="411417" h="147835">
                    <a:moveTo>
                      <a:pt x="0" y="0"/>
                    </a:moveTo>
                    <a:lnTo>
                      <a:pt x="411417" y="0"/>
                    </a:lnTo>
                    <a:lnTo>
                      <a:pt x="411417" y="147835"/>
                    </a:lnTo>
                    <a:lnTo>
                      <a:pt x="0" y="147835"/>
                    </a:lnTo>
                    <a:close/>
                  </a:path>
                </a:pathLst>
              </a:custGeom>
              <a:solidFill>
                <a:srgbClr val="263090"/>
              </a:solidFill>
              <a:sp3d/>
            </p:spPr>
            <p:txBody>
              <a:bodyPr/>
              <a:lstStyle/>
              <a:p>
                <a:endParaRPr lang="fr-FR"/>
              </a:p>
            </p:txBody>
          </p:sp>
          <p:sp>
            <p:nvSpPr>
              <p:cNvPr id="29" name="TextBox 8">
                <a:extLst>
                  <a:ext uri="{FF2B5EF4-FFF2-40B4-BE49-F238E27FC236}">
                    <a16:creationId xmlns:a16="http://schemas.microsoft.com/office/drawing/2014/main" id="{59F9E5DE-D99D-9C8E-C327-0AB5E93454DB}"/>
                  </a:ext>
                </a:extLst>
              </p:cNvPr>
              <p:cNvSpPr txBox="1"/>
              <p:nvPr/>
            </p:nvSpPr>
            <p:spPr>
              <a:xfrm>
                <a:off x="0" y="38100"/>
                <a:ext cx="411417" cy="109735"/>
              </a:xfrm>
              <a:prstGeom prst="rect">
                <a:avLst/>
              </a:prstGeom>
              <a:sp3d/>
            </p:spPr>
            <p:txBody>
              <a:bodyPr lIns="28134" tIns="28134" rIns="28134" bIns="28134" rtlCol="0" anchor="ctr">
                <a:flatTx/>
              </a:bodyPr>
              <a:lstStyle/>
              <a:p>
                <a:pPr algn="ctr">
                  <a:lnSpc>
                    <a:spcPts val="1466"/>
                  </a:lnSpc>
                </a:pPr>
                <a:endParaRPr sz="1200"/>
              </a:p>
            </p:txBody>
          </p:sp>
        </p:grpSp>
        <p:grpSp>
          <p:nvGrpSpPr>
            <p:cNvPr id="19" name="Group 2">
              <a:extLst>
                <a:ext uri="{FF2B5EF4-FFF2-40B4-BE49-F238E27FC236}">
                  <a16:creationId xmlns:a16="http://schemas.microsoft.com/office/drawing/2014/main" id="{4840C215-413C-8EBB-BB23-15AC537CA24D}"/>
                </a:ext>
              </a:extLst>
            </p:cNvPr>
            <p:cNvGrpSpPr/>
            <p:nvPr/>
          </p:nvGrpSpPr>
          <p:grpSpPr>
            <a:xfrm>
              <a:off x="13428913" y="323452"/>
              <a:ext cx="4089061" cy="2962371"/>
              <a:chOff x="0" y="0"/>
              <a:chExt cx="5452081" cy="3949828"/>
            </a:xfrm>
          </p:grpSpPr>
          <p:sp>
            <p:nvSpPr>
              <p:cNvPr id="22" name="Freeform 3">
                <a:extLst>
                  <a:ext uri="{FF2B5EF4-FFF2-40B4-BE49-F238E27FC236}">
                    <a16:creationId xmlns:a16="http://schemas.microsoft.com/office/drawing/2014/main" id="{7225D208-F46F-D5DE-46E8-1F5A0BAADECB}"/>
                  </a:ext>
                </a:extLst>
              </p:cNvPr>
              <p:cNvSpPr/>
              <p:nvPr/>
            </p:nvSpPr>
            <p:spPr>
              <a:xfrm rot="5400000">
                <a:off x="1305092" y="-197161"/>
                <a:ext cx="2841897" cy="5452081"/>
              </a:xfrm>
              <a:custGeom>
                <a:avLst/>
                <a:gdLst/>
                <a:ahLst/>
                <a:cxnLst/>
                <a:rect l="l" t="t" r="r" b="b"/>
                <a:pathLst>
                  <a:path w="2841897" h="5452081">
                    <a:moveTo>
                      <a:pt x="0" y="0"/>
                    </a:moveTo>
                    <a:lnTo>
                      <a:pt x="2841897" y="0"/>
                    </a:lnTo>
                    <a:lnTo>
                      <a:pt x="2841897" y="5452081"/>
                    </a:lnTo>
                    <a:lnTo>
                      <a:pt x="0" y="5452081"/>
                    </a:lnTo>
                    <a:lnTo>
                      <a:pt x="0" y="0"/>
                    </a:lnTo>
                    <a:close/>
                  </a:path>
                </a:pathLst>
              </a:custGeom>
              <a:blipFill>
                <a:blip r:embed="rId3">
                  <a:extLst>
                    <a:ext uri="{96DAC541-7B7A-43D3-8B79-37D633B846F1}">
                      <asvg:svgBlip xmlns:asvg="http://schemas.microsoft.com/office/drawing/2016/SVG/main" r:embed="rId4"/>
                    </a:ext>
                  </a:extLst>
                </a:blip>
                <a:stretch>
                  <a:fillRect/>
                </a:stretch>
              </a:blipFill>
              <a:sp3d/>
            </p:spPr>
            <p:txBody>
              <a:bodyPr/>
              <a:lstStyle/>
              <a:p>
                <a:endParaRPr lang="fr-FR"/>
              </a:p>
            </p:txBody>
          </p:sp>
          <p:sp>
            <p:nvSpPr>
              <p:cNvPr id="24" name="TextBox 4">
                <a:extLst>
                  <a:ext uri="{FF2B5EF4-FFF2-40B4-BE49-F238E27FC236}">
                    <a16:creationId xmlns:a16="http://schemas.microsoft.com/office/drawing/2014/main" id="{5CE4D2E9-A736-AEBD-C419-6695F49E4900}"/>
                  </a:ext>
                </a:extLst>
              </p:cNvPr>
              <p:cNvSpPr txBox="1"/>
              <p:nvPr/>
            </p:nvSpPr>
            <p:spPr>
              <a:xfrm>
                <a:off x="566912" y="2011718"/>
                <a:ext cx="3334163" cy="974626"/>
              </a:xfrm>
              <a:prstGeom prst="rect">
                <a:avLst/>
              </a:prstGeom>
              <a:sp3d/>
            </p:spPr>
            <p:txBody>
              <a:bodyPr lIns="0" tIns="0" rIns="0" bIns="0" rtlCol="0" anchor="t">
                <a:spAutoFit/>
                <a:flatTx/>
              </a:bodyPr>
              <a:lstStyle/>
              <a:p>
                <a:pPr>
                  <a:lnSpc>
                    <a:spcPts val="1883"/>
                  </a:lnSpc>
                  <a:spcBef>
                    <a:spcPct val="0"/>
                  </a:spcBef>
                </a:pPr>
                <a:r>
                  <a:rPr lang="en-US" sz="1883" b="1" spc="37" dirty="0">
                    <a:solidFill>
                      <a:srgbClr val="F8F1EA"/>
                    </a:solidFill>
                    <a:latin typeface="Gliker Semi-Bold"/>
                    <a:ea typeface="Gliker Semi-Bold"/>
                    <a:cs typeface="Gliker Semi-Bold"/>
                    <a:sym typeface="Gliker Semi-Bold"/>
                  </a:rPr>
                  <a:t>Retour </a:t>
                </a:r>
                <a:r>
                  <a:rPr lang="en-US" sz="1883" b="1" spc="37" dirty="0" err="1">
                    <a:solidFill>
                      <a:srgbClr val="F8F1EA"/>
                    </a:solidFill>
                    <a:latin typeface="Gliker Semi-Bold"/>
                    <a:ea typeface="Gliker Semi-Bold"/>
                    <a:cs typeface="Gliker Semi-Bold"/>
                    <a:sym typeface="Gliker Semi-Bold"/>
                  </a:rPr>
                  <a:t>d’expérience</a:t>
                </a:r>
                <a:endParaRPr lang="en-US" sz="1883" b="1" spc="37" dirty="0">
                  <a:solidFill>
                    <a:srgbClr val="F8F1EA"/>
                  </a:solidFill>
                  <a:latin typeface="Gliker Semi-Bold"/>
                  <a:ea typeface="Gliker Semi-Bold"/>
                  <a:cs typeface="Gliker Semi-Bold"/>
                  <a:sym typeface="Gliker Semi-Bold"/>
                </a:endParaRPr>
              </a:p>
            </p:txBody>
          </p:sp>
          <p:sp>
            <p:nvSpPr>
              <p:cNvPr id="25" name="Freeform 5">
                <a:extLst>
                  <a:ext uri="{FF2B5EF4-FFF2-40B4-BE49-F238E27FC236}">
                    <a16:creationId xmlns:a16="http://schemas.microsoft.com/office/drawing/2014/main" id="{84DE77DF-EFAB-75FC-B5E2-D5670629A3E7}"/>
                  </a:ext>
                </a:extLst>
              </p:cNvPr>
              <p:cNvSpPr/>
              <p:nvPr/>
            </p:nvSpPr>
            <p:spPr>
              <a:xfrm>
                <a:off x="2562656" y="0"/>
                <a:ext cx="2889425" cy="1903914"/>
              </a:xfrm>
              <a:custGeom>
                <a:avLst/>
                <a:gdLst/>
                <a:ahLst/>
                <a:cxnLst/>
                <a:rect l="l" t="t" r="r" b="b"/>
                <a:pathLst>
                  <a:path w="2889425" h="1903914">
                    <a:moveTo>
                      <a:pt x="0" y="0"/>
                    </a:moveTo>
                    <a:lnTo>
                      <a:pt x="2889425" y="0"/>
                    </a:lnTo>
                    <a:lnTo>
                      <a:pt x="2889425" y="1903914"/>
                    </a:lnTo>
                    <a:lnTo>
                      <a:pt x="0" y="1903914"/>
                    </a:lnTo>
                    <a:lnTo>
                      <a:pt x="0" y="0"/>
                    </a:lnTo>
                    <a:close/>
                  </a:path>
                </a:pathLst>
              </a:custGeom>
              <a:blipFill>
                <a:blip r:embed="rId5">
                  <a:extLst>
                    <a:ext uri="{96DAC541-7B7A-43D3-8B79-37D633B846F1}">
                      <asvg:svgBlip xmlns:asvg="http://schemas.microsoft.com/office/drawing/2016/SVG/main" r:embed="rId6"/>
                    </a:ext>
                  </a:extLst>
                </a:blip>
                <a:stretch>
                  <a:fillRect/>
                </a:stretch>
              </a:blipFill>
              <a:sp3d/>
            </p:spPr>
            <p:txBody>
              <a:bodyPr/>
              <a:lstStyle/>
              <a:p>
                <a:endParaRPr lang="fr-FR"/>
              </a:p>
            </p:txBody>
          </p:sp>
        </p:grpSp>
      </p:grpSp>
    </p:spTree>
    <p:extLst>
      <p:ext uri="{BB962C8B-B14F-4D97-AF65-F5344CB8AC3E}">
        <p14:creationId xmlns:p14="http://schemas.microsoft.com/office/powerpoint/2010/main" val="4241962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14"/>
          <p:cNvGrpSpPr/>
          <p:nvPr/>
        </p:nvGrpSpPr>
        <p:grpSpPr>
          <a:xfrm>
            <a:off x="-71717" y="5669795"/>
            <a:ext cx="1392517" cy="1213605"/>
            <a:chOff x="-25723" y="-66675"/>
            <a:chExt cx="659155" cy="523551"/>
          </a:xfrm>
        </p:grpSpPr>
        <p:sp>
          <p:nvSpPr>
            <p:cNvPr id="32" name="Freeform 15"/>
            <p:cNvSpPr/>
            <p:nvPr/>
          </p:nvSpPr>
          <p:spPr>
            <a:xfrm>
              <a:off x="-25723" y="10957"/>
              <a:ext cx="627568" cy="445919"/>
            </a:xfrm>
            <a:custGeom>
              <a:avLst/>
              <a:gdLst/>
              <a:ahLst/>
              <a:cxnLst/>
              <a:rect l="l" t="t" r="r" b="b"/>
              <a:pathLst>
                <a:path w="633432" h="445919">
                  <a:moveTo>
                    <a:pt x="0" y="0"/>
                  </a:moveTo>
                  <a:lnTo>
                    <a:pt x="633432" y="0"/>
                  </a:lnTo>
                  <a:lnTo>
                    <a:pt x="633432" y="445919"/>
                  </a:lnTo>
                  <a:lnTo>
                    <a:pt x="0" y="445919"/>
                  </a:lnTo>
                  <a:close/>
                </a:path>
              </a:pathLst>
            </a:custGeom>
            <a:solidFill>
              <a:srgbClr val="8EB72F"/>
            </a:solidFill>
          </p:spPr>
          <p:txBody>
            <a:bodyPr/>
            <a:lstStyle/>
            <a:p>
              <a:endParaRPr lang="fr-FR"/>
            </a:p>
          </p:txBody>
        </p:sp>
        <p:sp>
          <p:nvSpPr>
            <p:cNvPr id="33" name="TextBox 16"/>
            <p:cNvSpPr txBox="1"/>
            <p:nvPr/>
          </p:nvSpPr>
          <p:spPr>
            <a:xfrm>
              <a:off x="0" y="-66675"/>
              <a:ext cx="633432" cy="512594"/>
            </a:xfrm>
            <a:prstGeom prst="rect">
              <a:avLst/>
            </a:prstGeom>
          </p:spPr>
          <p:txBody>
            <a:bodyPr lIns="33867" tIns="33867" rIns="33867" bIns="33867" rtlCol="0" anchor="ctr"/>
            <a:lstStyle/>
            <a:p>
              <a:pPr algn="ctr">
                <a:lnSpc>
                  <a:spcPts val="2240"/>
                </a:lnSpc>
              </a:pPr>
              <a:endParaRPr sz="1200">
                <a:solidFill>
                  <a:prstClr val="black"/>
                </a:solidFill>
              </a:endParaRPr>
            </a:p>
          </p:txBody>
        </p:sp>
      </p:grpSp>
      <p:sp>
        <p:nvSpPr>
          <p:cNvPr id="2" name="AutoShape 2"/>
          <p:cNvSpPr/>
          <p:nvPr/>
        </p:nvSpPr>
        <p:spPr>
          <a:xfrm>
            <a:off x="-440644" y="6121282"/>
            <a:ext cx="12192000" cy="22225"/>
          </a:xfrm>
          <a:prstGeom prst="line">
            <a:avLst/>
          </a:prstGeom>
          <a:ln w="47625" cap="flat">
            <a:solidFill>
              <a:srgbClr val="263090"/>
            </a:solidFill>
            <a:prstDash val="solid"/>
            <a:headEnd type="none" w="sm" len="sm"/>
            <a:tailEnd type="none" w="sm" len="sm"/>
          </a:ln>
        </p:spPr>
        <p:txBody>
          <a:bodyPr/>
          <a:lstStyle/>
          <a:p>
            <a:endParaRPr lang="fr-FR"/>
          </a:p>
        </p:txBody>
      </p:sp>
      <p:sp>
        <p:nvSpPr>
          <p:cNvPr id="3" name="AutoShape 3"/>
          <p:cNvSpPr/>
          <p:nvPr/>
        </p:nvSpPr>
        <p:spPr>
          <a:xfrm flipV="1">
            <a:off x="1250950" y="1644650"/>
            <a:ext cx="0" cy="5213350"/>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4" name="Group 4"/>
          <p:cNvGrpSpPr/>
          <p:nvPr/>
        </p:nvGrpSpPr>
        <p:grpSpPr>
          <a:xfrm>
            <a:off x="685800" y="955294"/>
            <a:ext cx="1130300" cy="1130300"/>
            <a:chOff x="0" y="0"/>
            <a:chExt cx="2260600" cy="2260600"/>
          </a:xfrm>
        </p:grpSpPr>
        <p:grpSp>
          <p:nvGrpSpPr>
            <p:cNvPr id="5" name="Group 5"/>
            <p:cNvGrpSpPr/>
            <p:nvPr/>
          </p:nvGrpSpPr>
          <p:grpSpPr>
            <a:xfrm>
              <a:off x="0" y="0"/>
              <a:ext cx="2260600" cy="226060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263090"/>
              </a:solidFill>
            </p:spPr>
            <p:txBody>
              <a:bodyPr/>
              <a:lstStyle/>
              <a:p>
                <a:endParaRPr lang="fr-FR"/>
              </a:p>
            </p:txBody>
          </p:sp>
          <p:sp>
            <p:nvSpPr>
              <p:cNvPr id="7" name="TextBox 7"/>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8" name="Group 8"/>
            <p:cNvGrpSpPr/>
            <p:nvPr/>
          </p:nvGrpSpPr>
          <p:grpSpPr>
            <a:xfrm>
              <a:off x="342900" y="342900"/>
              <a:ext cx="1574800" cy="157480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8EB72F"/>
              </a:solidFill>
            </p:spPr>
            <p:txBody>
              <a:bodyPr/>
              <a:lstStyle/>
              <a:p>
                <a:endParaRPr lang="fr-FR"/>
              </a:p>
            </p:txBody>
          </p:sp>
          <p:sp>
            <p:nvSpPr>
              <p:cNvPr id="10" name="TextBox 10"/>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11" name="Group 11"/>
            <p:cNvGrpSpPr/>
            <p:nvPr/>
          </p:nvGrpSpPr>
          <p:grpSpPr>
            <a:xfrm>
              <a:off x="688741" y="688741"/>
              <a:ext cx="883117" cy="88311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txBody>
              <a:bodyPr/>
              <a:lstStyle/>
              <a:p>
                <a:endParaRPr lang="fr-FR"/>
              </a:p>
            </p:txBody>
          </p:sp>
          <p:sp>
            <p:nvSpPr>
              <p:cNvPr id="13" name="TextBox 13"/>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sp>
        <p:nvSpPr>
          <p:cNvPr id="18" name="Freeform 18"/>
          <p:cNvSpPr/>
          <p:nvPr/>
        </p:nvSpPr>
        <p:spPr>
          <a:xfrm>
            <a:off x="9923877" y="152228"/>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2"/>
            <a:stretch>
              <a:fillRect/>
            </a:stretch>
          </a:blipFill>
        </p:spPr>
        <p:txBody>
          <a:bodyPr/>
          <a:lstStyle/>
          <a:p>
            <a:endParaRPr lang="fr-FR"/>
          </a:p>
        </p:txBody>
      </p:sp>
      <p:sp>
        <p:nvSpPr>
          <p:cNvPr id="25" name="TextBox 25"/>
          <p:cNvSpPr txBox="1"/>
          <p:nvPr/>
        </p:nvSpPr>
        <p:spPr>
          <a:xfrm>
            <a:off x="3791509" y="6083734"/>
            <a:ext cx="7587076" cy="477503"/>
          </a:xfrm>
          <a:prstGeom prst="rect">
            <a:avLst/>
          </a:prstGeom>
        </p:spPr>
        <p:txBody>
          <a:bodyPr wrap="square" lIns="0" tIns="0" rIns="0" bIns="0" rtlCol="0" anchor="t">
            <a:spAutoFit/>
          </a:bodyPr>
          <a:lstStyle/>
          <a:p>
            <a:pPr algn="r">
              <a:lnSpc>
                <a:spcPts val="4346"/>
              </a:lnSpc>
            </a:pPr>
            <a:r>
              <a:rPr lang="en-US" sz="2400" dirty="0" err="1">
                <a:solidFill>
                  <a:srgbClr val="263090"/>
                </a:solidFill>
                <a:latin typeface="Impact" panose="020B0806030902050204" pitchFamily="34" charset="0"/>
              </a:rPr>
              <a:t>Priorité</a:t>
            </a:r>
            <a:r>
              <a:rPr lang="en-US" sz="2400" dirty="0">
                <a:solidFill>
                  <a:srgbClr val="263090"/>
                </a:solidFill>
                <a:latin typeface="Impact" panose="020B0806030902050204" pitchFamily="34" charset="0"/>
              </a:rPr>
              <a:t> 1 : Diagnostic et </a:t>
            </a:r>
            <a:r>
              <a:rPr lang="en-US" sz="2400" dirty="0" err="1">
                <a:solidFill>
                  <a:srgbClr val="263090"/>
                </a:solidFill>
                <a:latin typeface="Impact" panose="020B0806030902050204" pitchFamily="34" charset="0"/>
              </a:rPr>
              <a:t>repérage</a:t>
            </a:r>
            <a:r>
              <a:rPr lang="en-US" sz="2400" dirty="0">
                <a:solidFill>
                  <a:srgbClr val="263090"/>
                </a:solidFill>
                <a:latin typeface="Impact" panose="020B0806030902050204" pitchFamily="34" charset="0"/>
              </a:rPr>
              <a:t> </a:t>
            </a:r>
            <a:r>
              <a:rPr lang="en-US" sz="2400" dirty="0" err="1">
                <a:solidFill>
                  <a:srgbClr val="263090"/>
                </a:solidFill>
                <a:latin typeface="Impact" panose="020B0806030902050204" pitchFamily="34" charset="0"/>
              </a:rPr>
              <a:t>précoce</a:t>
            </a:r>
            <a:r>
              <a:rPr lang="en-US" sz="2400" dirty="0">
                <a:solidFill>
                  <a:srgbClr val="263090"/>
                </a:solidFill>
                <a:latin typeface="Impact" panose="020B0806030902050204" pitchFamily="34" charset="0"/>
              </a:rPr>
              <a:t>, </a:t>
            </a:r>
            <a:r>
              <a:rPr lang="en-US" sz="2400" dirty="0" err="1">
                <a:solidFill>
                  <a:srgbClr val="263090"/>
                </a:solidFill>
                <a:latin typeface="Impact" panose="020B0806030902050204" pitchFamily="34" charset="0"/>
              </a:rPr>
              <a:t>accès</a:t>
            </a:r>
            <a:r>
              <a:rPr lang="en-US" sz="2400" dirty="0">
                <a:solidFill>
                  <a:srgbClr val="263090"/>
                </a:solidFill>
                <a:latin typeface="Impact" panose="020B0806030902050204" pitchFamily="34" charset="0"/>
              </a:rPr>
              <a:t> aux </a:t>
            </a:r>
            <a:r>
              <a:rPr lang="en-US" sz="2400" dirty="0" err="1">
                <a:solidFill>
                  <a:srgbClr val="263090"/>
                </a:solidFill>
                <a:latin typeface="Impact" panose="020B0806030902050204" pitchFamily="34" charset="0"/>
              </a:rPr>
              <a:t>soins</a:t>
            </a:r>
            <a:r>
              <a:rPr lang="en-US" sz="2400" dirty="0">
                <a:solidFill>
                  <a:srgbClr val="263090"/>
                </a:solidFill>
                <a:latin typeface="Impact" panose="020B0806030902050204" pitchFamily="34" charset="0"/>
              </a:rPr>
              <a:t> </a:t>
            </a:r>
          </a:p>
        </p:txBody>
      </p:sp>
      <p:sp>
        <p:nvSpPr>
          <p:cNvPr id="26" name="TextBox 26"/>
          <p:cNvSpPr txBox="1"/>
          <p:nvPr/>
        </p:nvSpPr>
        <p:spPr>
          <a:xfrm>
            <a:off x="2134575" y="1225048"/>
            <a:ext cx="9217109" cy="417165"/>
          </a:xfrm>
          <a:prstGeom prst="rect">
            <a:avLst/>
          </a:prstGeom>
        </p:spPr>
        <p:txBody>
          <a:bodyPr wrap="square" lIns="0" tIns="0" rIns="0" bIns="0" rtlCol="0" anchor="t">
            <a:spAutoFit/>
          </a:bodyPr>
          <a:lstStyle/>
          <a:p>
            <a:pPr>
              <a:lnSpc>
                <a:spcPct val="107000"/>
              </a:lnSpc>
              <a:spcAft>
                <a:spcPts val="533"/>
              </a:spcAft>
            </a:pPr>
            <a:r>
              <a:rPr lang="fr-FR" sz="2667" b="1" dirty="0">
                <a:solidFill>
                  <a:srgbClr val="263090"/>
                </a:solidFill>
              </a:rPr>
              <a:t>Accès aux soins de santé mentale pour les étudiants</a:t>
            </a:r>
          </a:p>
        </p:txBody>
      </p:sp>
      <p:pic>
        <p:nvPicPr>
          <p:cNvPr id="30" name="Image 29"/>
          <p:cNvPicPr>
            <a:picLocks noChangeAspect="1"/>
          </p:cNvPicPr>
          <p:nvPr/>
        </p:nvPicPr>
        <p:blipFill rotWithShape="1">
          <a:blip r:embed="rId3" cstate="print">
            <a:extLst>
              <a:ext uri="{28A0092B-C50C-407E-A947-70E740481C1C}">
                <a14:useLocalDpi xmlns:a14="http://schemas.microsoft.com/office/drawing/2010/main" val="0"/>
              </a:ext>
            </a:extLst>
          </a:blip>
          <a:srcRect l="45267" t="13334" r="36751"/>
          <a:stretch/>
        </p:blipFill>
        <p:spPr>
          <a:xfrm>
            <a:off x="37070" y="2090200"/>
            <a:ext cx="1182131" cy="3759549"/>
          </a:xfrm>
          <a:prstGeom prst="rect">
            <a:avLst/>
          </a:prstGeom>
        </p:spPr>
      </p:pic>
      <p:sp>
        <p:nvSpPr>
          <p:cNvPr id="22" name="ZoneTexte 21"/>
          <p:cNvSpPr txBox="1"/>
          <p:nvPr/>
        </p:nvSpPr>
        <p:spPr>
          <a:xfrm>
            <a:off x="1621830" y="1712476"/>
            <a:ext cx="10006579" cy="3924151"/>
          </a:xfrm>
          <a:prstGeom prst="rect">
            <a:avLst/>
          </a:prstGeom>
          <a:noFill/>
        </p:spPr>
        <p:txBody>
          <a:bodyPr wrap="square" rtlCol="0">
            <a:spAutoFit/>
          </a:bodyPr>
          <a:lstStyle/>
          <a:p>
            <a:pPr algn="just"/>
            <a:r>
              <a:rPr lang="fr-FR" sz="1500" dirty="0">
                <a:solidFill>
                  <a:prstClr val="black"/>
                </a:solidFill>
              </a:rPr>
              <a:t>Au regard des résultats des enquêtes régionale et locale :</a:t>
            </a:r>
          </a:p>
          <a:p>
            <a:pPr algn="just"/>
            <a:endParaRPr lang="fr-FR" sz="1500" dirty="0">
              <a:solidFill>
                <a:prstClr val="black"/>
              </a:solidFill>
            </a:endParaRPr>
          </a:p>
          <a:p>
            <a:pPr algn="just"/>
            <a:r>
              <a:rPr lang="fr-FR" sz="1500" dirty="0">
                <a:solidFill>
                  <a:prstClr val="black"/>
                </a:solidFill>
              </a:rPr>
              <a:t>Réflexion et </a:t>
            </a:r>
            <a:r>
              <a:rPr lang="fr-FR" sz="1500" dirty="0" err="1">
                <a:solidFill>
                  <a:prstClr val="black"/>
                </a:solidFill>
              </a:rPr>
              <a:t>co</a:t>
            </a:r>
            <a:r>
              <a:rPr lang="fr-FR" sz="1500" dirty="0">
                <a:solidFill>
                  <a:prstClr val="black"/>
                </a:solidFill>
              </a:rPr>
              <a:t> construction avec la Croix Rouge, le CROUS, le Centre Psychothérapique de l’Orne, le CMPP et la CPTS Orne Centre </a:t>
            </a:r>
            <a:r>
              <a:rPr lang="fr-FR" sz="1500" dirty="0" err="1">
                <a:solidFill>
                  <a:prstClr val="black"/>
                </a:solidFill>
              </a:rPr>
              <a:t>Saosnois</a:t>
            </a:r>
            <a:endParaRPr lang="fr-FR" sz="1500" dirty="0">
              <a:solidFill>
                <a:prstClr val="black"/>
              </a:solidFill>
            </a:endParaRPr>
          </a:p>
          <a:p>
            <a:pPr algn="just"/>
            <a:endParaRPr lang="fr-FR" sz="1500" dirty="0">
              <a:solidFill>
                <a:prstClr val="black"/>
              </a:solidFill>
            </a:endParaRPr>
          </a:p>
          <a:p>
            <a:pPr algn="just"/>
            <a:r>
              <a:rPr lang="fr-FR" b="1" dirty="0">
                <a:solidFill>
                  <a:srgbClr val="F79646"/>
                </a:solidFill>
              </a:rPr>
              <a:t>Dispositif ATITÉ :</a:t>
            </a:r>
          </a:p>
          <a:p>
            <a:pPr algn="just"/>
            <a:r>
              <a:rPr lang="fr-FR" sz="1500" dirty="0">
                <a:solidFill>
                  <a:prstClr val="black"/>
                </a:solidFill>
              </a:rPr>
              <a:t>Favorise l’aller vers en matière de prévention, d’accès aux droits et d’accès aux soins en lien avec la santé mentale </a:t>
            </a:r>
            <a:r>
              <a:rPr lang="fr-FR" sz="1500" b="1" dirty="0">
                <a:solidFill>
                  <a:srgbClr val="1F497D"/>
                </a:solidFill>
              </a:rPr>
              <a:t>par et pour </a:t>
            </a:r>
            <a:r>
              <a:rPr lang="fr-FR" sz="1500" dirty="0">
                <a:solidFill>
                  <a:prstClr val="black"/>
                </a:solidFill>
              </a:rPr>
              <a:t>les étudiants :</a:t>
            </a:r>
          </a:p>
          <a:p>
            <a:pPr marL="285764" indent="-285764" algn="just">
              <a:buFont typeface="Arial" panose="020B0604020202020204" pitchFamily="34" charset="0"/>
              <a:buChar char="•"/>
            </a:pPr>
            <a:r>
              <a:rPr lang="fr-FR" u="sng" dirty="0">
                <a:solidFill>
                  <a:prstClr val="black"/>
                </a:solidFill>
              </a:rPr>
              <a:t>Permanence </a:t>
            </a:r>
            <a:r>
              <a:rPr lang="fr-FR" u="sng" dirty="0" err="1">
                <a:solidFill>
                  <a:prstClr val="black"/>
                </a:solidFill>
              </a:rPr>
              <a:t>bi-mensuelle</a:t>
            </a:r>
            <a:r>
              <a:rPr lang="fr-FR" u="sng" dirty="0">
                <a:solidFill>
                  <a:prstClr val="black"/>
                </a:solidFill>
              </a:rPr>
              <a:t> sur le Campus Universitaire</a:t>
            </a:r>
          </a:p>
          <a:p>
            <a:pPr marL="285764" indent="-285764" algn="just">
              <a:buFont typeface="Wingdings" panose="05000000000000000000" pitchFamily="2" charset="2"/>
              <a:buChar char="à"/>
            </a:pPr>
            <a:r>
              <a:rPr lang="fr-FR" sz="1500" dirty="0">
                <a:solidFill>
                  <a:prstClr val="black"/>
                </a:solidFill>
                <a:sym typeface="Wingdings" panose="05000000000000000000" pitchFamily="2" charset="2"/>
              </a:rPr>
              <a:t>1</a:t>
            </a:r>
            <a:r>
              <a:rPr lang="fr-FR" sz="1500" baseline="30000" dirty="0">
                <a:solidFill>
                  <a:prstClr val="black"/>
                </a:solidFill>
                <a:sym typeface="Wingdings" panose="05000000000000000000" pitchFamily="2" charset="2"/>
              </a:rPr>
              <a:t>ère</a:t>
            </a:r>
            <a:r>
              <a:rPr lang="fr-FR" sz="1500" dirty="0">
                <a:solidFill>
                  <a:prstClr val="black"/>
                </a:solidFill>
                <a:sym typeface="Wingdings" panose="05000000000000000000" pitchFamily="2" charset="2"/>
              </a:rPr>
              <a:t> ligne tenue par les pairs compétents (</a:t>
            </a:r>
            <a:r>
              <a:rPr lang="fr-FR" sz="1500" dirty="0">
                <a:solidFill>
                  <a:prstClr val="black"/>
                </a:solidFill>
              </a:rPr>
              <a:t>étudiants de la Croix Rouge de filière sociale et éducateur spécialisé)</a:t>
            </a:r>
            <a:r>
              <a:rPr lang="fr-FR" sz="1500" dirty="0">
                <a:solidFill>
                  <a:prstClr val="black"/>
                </a:solidFill>
                <a:sym typeface="Wingdings" panose="05000000000000000000" pitchFamily="2" charset="2"/>
              </a:rPr>
              <a:t> pour proposer une écoute, des informations et une orientation aux étudiants,</a:t>
            </a:r>
          </a:p>
          <a:p>
            <a:pPr marL="285764" indent="-285764" algn="just">
              <a:buFont typeface="Wingdings" panose="05000000000000000000" pitchFamily="2" charset="2"/>
              <a:buChar char="à"/>
            </a:pPr>
            <a:r>
              <a:rPr lang="fr-FR" sz="1500" dirty="0">
                <a:solidFill>
                  <a:prstClr val="black"/>
                </a:solidFill>
                <a:sym typeface="Wingdings" panose="05000000000000000000" pitchFamily="2" charset="2"/>
              </a:rPr>
              <a:t>En 2</a:t>
            </a:r>
            <a:r>
              <a:rPr lang="fr-FR" sz="1500" baseline="30000" dirty="0">
                <a:solidFill>
                  <a:prstClr val="black"/>
                </a:solidFill>
                <a:sym typeface="Wingdings" panose="05000000000000000000" pitchFamily="2" charset="2"/>
              </a:rPr>
              <a:t>nde</a:t>
            </a:r>
            <a:r>
              <a:rPr lang="fr-FR" sz="1500" dirty="0">
                <a:solidFill>
                  <a:prstClr val="black"/>
                </a:solidFill>
                <a:sym typeface="Wingdings" panose="05000000000000000000" pitchFamily="2" charset="2"/>
              </a:rPr>
              <a:t> ligne, des professionnels disponibles pour recevoir les étudiants demandeurs orientés par les pairs compétents ou en accès libre pour affiner la demande/l’évaluation et orienter vers le dispositif le plus adapté,</a:t>
            </a:r>
          </a:p>
          <a:p>
            <a:pPr algn="just"/>
            <a:endParaRPr lang="fr-FR" sz="1500" dirty="0">
              <a:solidFill>
                <a:prstClr val="black"/>
              </a:solidFill>
              <a:sym typeface="Wingdings" panose="05000000000000000000" pitchFamily="2" charset="2"/>
            </a:endParaRPr>
          </a:p>
          <a:p>
            <a:pPr marL="285764" indent="-285764" algn="just">
              <a:buFont typeface="Arial" panose="020B0604020202020204" pitchFamily="34" charset="0"/>
              <a:buChar char="•"/>
            </a:pPr>
            <a:r>
              <a:rPr lang="fr-FR" u="sng" dirty="0">
                <a:solidFill>
                  <a:prstClr val="black"/>
                </a:solidFill>
              </a:rPr>
              <a:t>Ateliers collectifs sous forme de groupe de parole animés par les pairs compétents</a:t>
            </a:r>
          </a:p>
          <a:p>
            <a:pPr algn="just"/>
            <a:endParaRPr lang="fr-FR" sz="1500" u="sng" dirty="0">
              <a:solidFill>
                <a:prstClr val="black"/>
              </a:solidFill>
            </a:endParaRPr>
          </a:p>
        </p:txBody>
      </p:sp>
      <p:pic>
        <p:nvPicPr>
          <p:cNvPr id="23" name="Imag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3876" y="820796"/>
            <a:ext cx="1414068" cy="1417603"/>
          </a:xfrm>
          <a:prstGeom prst="rect">
            <a:avLst/>
          </a:prstGeom>
        </p:spPr>
      </p:pic>
    </p:spTree>
    <p:extLst>
      <p:ext uri="{BB962C8B-B14F-4D97-AF65-F5344CB8AC3E}">
        <p14:creationId xmlns:p14="http://schemas.microsoft.com/office/powerpoint/2010/main" val="2742133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14"/>
          <p:cNvGrpSpPr/>
          <p:nvPr/>
        </p:nvGrpSpPr>
        <p:grpSpPr>
          <a:xfrm>
            <a:off x="-71717" y="5669795"/>
            <a:ext cx="1392517" cy="1213605"/>
            <a:chOff x="-25723" y="-66675"/>
            <a:chExt cx="659155" cy="523551"/>
          </a:xfrm>
        </p:grpSpPr>
        <p:sp>
          <p:nvSpPr>
            <p:cNvPr id="32" name="Freeform 15"/>
            <p:cNvSpPr/>
            <p:nvPr/>
          </p:nvSpPr>
          <p:spPr>
            <a:xfrm>
              <a:off x="-25723" y="10957"/>
              <a:ext cx="627568" cy="445919"/>
            </a:xfrm>
            <a:custGeom>
              <a:avLst/>
              <a:gdLst/>
              <a:ahLst/>
              <a:cxnLst/>
              <a:rect l="l" t="t" r="r" b="b"/>
              <a:pathLst>
                <a:path w="633432" h="445919">
                  <a:moveTo>
                    <a:pt x="0" y="0"/>
                  </a:moveTo>
                  <a:lnTo>
                    <a:pt x="633432" y="0"/>
                  </a:lnTo>
                  <a:lnTo>
                    <a:pt x="633432" y="445919"/>
                  </a:lnTo>
                  <a:lnTo>
                    <a:pt x="0" y="445919"/>
                  </a:lnTo>
                  <a:close/>
                </a:path>
              </a:pathLst>
            </a:custGeom>
            <a:solidFill>
              <a:srgbClr val="8EB72F"/>
            </a:solidFill>
          </p:spPr>
          <p:txBody>
            <a:bodyPr/>
            <a:lstStyle/>
            <a:p>
              <a:endParaRPr lang="fr-FR"/>
            </a:p>
          </p:txBody>
        </p:sp>
        <p:sp>
          <p:nvSpPr>
            <p:cNvPr id="33" name="TextBox 16"/>
            <p:cNvSpPr txBox="1"/>
            <p:nvPr/>
          </p:nvSpPr>
          <p:spPr>
            <a:xfrm>
              <a:off x="0" y="-66675"/>
              <a:ext cx="633432" cy="512594"/>
            </a:xfrm>
            <a:prstGeom prst="rect">
              <a:avLst/>
            </a:prstGeom>
          </p:spPr>
          <p:txBody>
            <a:bodyPr lIns="33867" tIns="33867" rIns="33867" bIns="33867" rtlCol="0" anchor="ctr"/>
            <a:lstStyle/>
            <a:p>
              <a:pPr algn="ctr">
                <a:lnSpc>
                  <a:spcPts val="2240"/>
                </a:lnSpc>
              </a:pPr>
              <a:endParaRPr sz="1200">
                <a:solidFill>
                  <a:prstClr val="black"/>
                </a:solidFill>
              </a:endParaRPr>
            </a:p>
          </p:txBody>
        </p:sp>
      </p:grpSp>
      <p:sp>
        <p:nvSpPr>
          <p:cNvPr id="2" name="AutoShape 2"/>
          <p:cNvSpPr/>
          <p:nvPr/>
        </p:nvSpPr>
        <p:spPr>
          <a:xfrm>
            <a:off x="-440644" y="6121282"/>
            <a:ext cx="12192000" cy="22225"/>
          </a:xfrm>
          <a:prstGeom prst="line">
            <a:avLst/>
          </a:prstGeom>
          <a:ln w="47625" cap="flat">
            <a:solidFill>
              <a:srgbClr val="263090"/>
            </a:solidFill>
            <a:prstDash val="solid"/>
            <a:headEnd type="none" w="sm" len="sm"/>
            <a:tailEnd type="none" w="sm" len="sm"/>
          </a:ln>
        </p:spPr>
        <p:txBody>
          <a:bodyPr/>
          <a:lstStyle/>
          <a:p>
            <a:endParaRPr lang="fr-FR"/>
          </a:p>
        </p:txBody>
      </p:sp>
      <p:sp>
        <p:nvSpPr>
          <p:cNvPr id="3" name="AutoShape 3"/>
          <p:cNvSpPr/>
          <p:nvPr/>
        </p:nvSpPr>
        <p:spPr>
          <a:xfrm flipV="1">
            <a:off x="1250950" y="1644650"/>
            <a:ext cx="0" cy="5213350"/>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4" name="Group 4"/>
          <p:cNvGrpSpPr/>
          <p:nvPr/>
        </p:nvGrpSpPr>
        <p:grpSpPr>
          <a:xfrm>
            <a:off x="685800" y="955294"/>
            <a:ext cx="1130300" cy="1130300"/>
            <a:chOff x="0" y="0"/>
            <a:chExt cx="2260600" cy="2260600"/>
          </a:xfrm>
        </p:grpSpPr>
        <p:grpSp>
          <p:nvGrpSpPr>
            <p:cNvPr id="5" name="Group 5"/>
            <p:cNvGrpSpPr/>
            <p:nvPr/>
          </p:nvGrpSpPr>
          <p:grpSpPr>
            <a:xfrm>
              <a:off x="0" y="0"/>
              <a:ext cx="2260600" cy="226060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263090"/>
              </a:solidFill>
            </p:spPr>
            <p:txBody>
              <a:bodyPr/>
              <a:lstStyle/>
              <a:p>
                <a:endParaRPr lang="fr-FR"/>
              </a:p>
            </p:txBody>
          </p:sp>
          <p:sp>
            <p:nvSpPr>
              <p:cNvPr id="7" name="TextBox 7"/>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8" name="Group 8"/>
            <p:cNvGrpSpPr/>
            <p:nvPr/>
          </p:nvGrpSpPr>
          <p:grpSpPr>
            <a:xfrm>
              <a:off x="342900" y="342900"/>
              <a:ext cx="1574800" cy="157480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8EB72F"/>
              </a:solidFill>
            </p:spPr>
            <p:txBody>
              <a:bodyPr/>
              <a:lstStyle/>
              <a:p>
                <a:endParaRPr lang="fr-FR"/>
              </a:p>
            </p:txBody>
          </p:sp>
          <p:sp>
            <p:nvSpPr>
              <p:cNvPr id="10" name="TextBox 10"/>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11" name="Group 11"/>
            <p:cNvGrpSpPr/>
            <p:nvPr/>
          </p:nvGrpSpPr>
          <p:grpSpPr>
            <a:xfrm>
              <a:off x="688741" y="688741"/>
              <a:ext cx="883117" cy="88311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txBody>
              <a:bodyPr/>
              <a:lstStyle/>
              <a:p>
                <a:endParaRPr lang="fr-FR"/>
              </a:p>
            </p:txBody>
          </p:sp>
          <p:sp>
            <p:nvSpPr>
              <p:cNvPr id="13" name="TextBox 13"/>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sp>
        <p:nvSpPr>
          <p:cNvPr id="25" name="TextBox 25"/>
          <p:cNvSpPr txBox="1"/>
          <p:nvPr/>
        </p:nvSpPr>
        <p:spPr>
          <a:xfrm>
            <a:off x="3791509" y="6083734"/>
            <a:ext cx="7587076" cy="477503"/>
          </a:xfrm>
          <a:prstGeom prst="rect">
            <a:avLst/>
          </a:prstGeom>
        </p:spPr>
        <p:txBody>
          <a:bodyPr wrap="square" lIns="0" tIns="0" rIns="0" bIns="0" rtlCol="0" anchor="t">
            <a:spAutoFit/>
          </a:bodyPr>
          <a:lstStyle/>
          <a:p>
            <a:pPr algn="r">
              <a:lnSpc>
                <a:spcPts val="4346"/>
              </a:lnSpc>
            </a:pPr>
            <a:r>
              <a:rPr lang="en-US" sz="2400" dirty="0" err="1">
                <a:solidFill>
                  <a:srgbClr val="263090"/>
                </a:solidFill>
                <a:latin typeface="Impact" panose="020B0806030902050204" pitchFamily="34" charset="0"/>
              </a:rPr>
              <a:t>Priorité</a:t>
            </a:r>
            <a:r>
              <a:rPr lang="en-US" sz="2400" dirty="0">
                <a:solidFill>
                  <a:srgbClr val="263090"/>
                </a:solidFill>
                <a:latin typeface="Impact" panose="020B0806030902050204" pitchFamily="34" charset="0"/>
              </a:rPr>
              <a:t> 1 : Diagnostic et </a:t>
            </a:r>
            <a:r>
              <a:rPr lang="en-US" sz="2400" dirty="0" err="1">
                <a:solidFill>
                  <a:srgbClr val="263090"/>
                </a:solidFill>
                <a:latin typeface="Impact" panose="020B0806030902050204" pitchFamily="34" charset="0"/>
              </a:rPr>
              <a:t>repérage</a:t>
            </a:r>
            <a:r>
              <a:rPr lang="en-US" sz="2400" dirty="0">
                <a:solidFill>
                  <a:srgbClr val="263090"/>
                </a:solidFill>
                <a:latin typeface="Impact" panose="020B0806030902050204" pitchFamily="34" charset="0"/>
              </a:rPr>
              <a:t> </a:t>
            </a:r>
            <a:r>
              <a:rPr lang="en-US" sz="2400" dirty="0" err="1">
                <a:solidFill>
                  <a:srgbClr val="263090"/>
                </a:solidFill>
                <a:latin typeface="Impact" panose="020B0806030902050204" pitchFamily="34" charset="0"/>
              </a:rPr>
              <a:t>précoce</a:t>
            </a:r>
            <a:r>
              <a:rPr lang="en-US" sz="2400" dirty="0">
                <a:solidFill>
                  <a:srgbClr val="263090"/>
                </a:solidFill>
                <a:latin typeface="Impact" panose="020B0806030902050204" pitchFamily="34" charset="0"/>
              </a:rPr>
              <a:t>, </a:t>
            </a:r>
            <a:r>
              <a:rPr lang="en-US" sz="2400" dirty="0" err="1">
                <a:solidFill>
                  <a:srgbClr val="263090"/>
                </a:solidFill>
                <a:latin typeface="Impact" panose="020B0806030902050204" pitchFamily="34" charset="0"/>
              </a:rPr>
              <a:t>accès</a:t>
            </a:r>
            <a:r>
              <a:rPr lang="en-US" sz="2400" dirty="0">
                <a:solidFill>
                  <a:srgbClr val="263090"/>
                </a:solidFill>
                <a:latin typeface="Impact" panose="020B0806030902050204" pitchFamily="34" charset="0"/>
              </a:rPr>
              <a:t> aux </a:t>
            </a:r>
            <a:r>
              <a:rPr lang="en-US" sz="2400" dirty="0" err="1">
                <a:solidFill>
                  <a:srgbClr val="263090"/>
                </a:solidFill>
                <a:latin typeface="Impact" panose="020B0806030902050204" pitchFamily="34" charset="0"/>
              </a:rPr>
              <a:t>soins</a:t>
            </a:r>
            <a:r>
              <a:rPr lang="en-US" sz="2400" dirty="0">
                <a:solidFill>
                  <a:srgbClr val="263090"/>
                </a:solidFill>
                <a:latin typeface="Impact" panose="020B0806030902050204" pitchFamily="34" charset="0"/>
              </a:rPr>
              <a:t> </a:t>
            </a:r>
          </a:p>
        </p:txBody>
      </p:sp>
      <p:sp>
        <p:nvSpPr>
          <p:cNvPr id="26" name="TextBox 26"/>
          <p:cNvSpPr txBox="1"/>
          <p:nvPr/>
        </p:nvSpPr>
        <p:spPr>
          <a:xfrm>
            <a:off x="2134575" y="1225048"/>
            <a:ext cx="9217109" cy="417165"/>
          </a:xfrm>
          <a:prstGeom prst="rect">
            <a:avLst/>
          </a:prstGeom>
        </p:spPr>
        <p:txBody>
          <a:bodyPr wrap="square" lIns="0" tIns="0" rIns="0" bIns="0" rtlCol="0" anchor="t">
            <a:spAutoFit/>
          </a:bodyPr>
          <a:lstStyle/>
          <a:p>
            <a:pPr>
              <a:lnSpc>
                <a:spcPct val="107000"/>
              </a:lnSpc>
              <a:spcAft>
                <a:spcPts val="533"/>
              </a:spcAft>
            </a:pPr>
            <a:r>
              <a:rPr lang="fr-FR" sz="2667" b="1" dirty="0">
                <a:solidFill>
                  <a:srgbClr val="263090"/>
                </a:solidFill>
              </a:rPr>
              <a:t>Accès aux soins de santé mentale pour les étudiants</a:t>
            </a:r>
          </a:p>
        </p:txBody>
      </p:sp>
      <p:pic>
        <p:nvPicPr>
          <p:cNvPr id="30" name="Image 29"/>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37070" y="2090200"/>
            <a:ext cx="1182131" cy="3759549"/>
          </a:xfrm>
          <a:prstGeom prst="rect">
            <a:avLst/>
          </a:prstGeom>
        </p:spPr>
      </p:pic>
      <p:sp>
        <p:nvSpPr>
          <p:cNvPr id="22" name="ZoneTexte 21"/>
          <p:cNvSpPr txBox="1"/>
          <p:nvPr/>
        </p:nvSpPr>
        <p:spPr>
          <a:xfrm>
            <a:off x="1649262" y="1721620"/>
            <a:ext cx="10006579" cy="1754326"/>
          </a:xfrm>
          <a:prstGeom prst="rect">
            <a:avLst/>
          </a:prstGeom>
          <a:noFill/>
        </p:spPr>
        <p:txBody>
          <a:bodyPr wrap="square" rtlCol="0">
            <a:spAutoFit/>
          </a:bodyPr>
          <a:lstStyle/>
          <a:p>
            <a:pPr marL="285764" indent="-285764" algn="just">
              <a:buFont typeface="Arial" panose="020B0604020202020204" pitchFamily="34" charset="0"/>
              <a:buChar char="•"/>
            </a:pPr>
            <a:r>
              <a:rPr lang="fr-FR" u="sng" dirty="0">
                <a:solidFill>
                  <a:prstClr val="black"/>
                </a:solidFill>
              </a:rPr>
              <a:t>Vidéo de présentation : </a:t>
            </a:r>
            <a:r>
              <a:rPr lang="fr-FR" u="sng" dirty="0">
                <a:solidFill>
                  <a:prstClr val="black"/>
                </a:solidFill>
                <a:hlinkClick r:id="rId3"/>
              </a:rPr>
              <a:t>https://youtu.be/DhQZtpD_BOI</a:t>
            </a:r>
            <a:endParaRPr lang="fr-FR" u="sng" dirty="0">
              <a:solidFill>
                <a:prstClr val="black"/>
              </a:solidFill>
            </a:endParaRPr>
          </a:p>
          <a:p>
            <a:pPr marL="285764" indent="-285764" algn="just">
              <a:buFont typeface="Arial" panose="020B0604020202020204" pitchFamily="34" charset="0"/>
              <a:buChar char="•"/>
            </a:pPr>
            <a:endParaRPr lang="fr-FR" u="sng" dirty="0">
              <a:solidFill>
                <a:prstClr val="black"/>
              </a:solidFill>
            </a:endParaRPr>
          </a:p>
          <a:p>
            <a:pPr marL="285764" indent="-285764" algn="just">
              <a:buFont typeface="Arial" panose="020B0604020202020204" pitchFamily="34" charset="0"/>
              <a:buChar char="•"/>
            </a:pPr>
            <a:endParaRPr lang="fr-FR" u="sng" dirty="0">
              <a:solidFill>
                <a:prstClr val="black"/>
              </a:solidFill>
            </a:endParaRPr>
          </a:p>
          <a:p>
            <a:pPr marL="285764" indent="-285764" algn="just">
              <a:buFont typeface="Arial" panose="020B0604020202020204" pitchFamily="34" charset="0"/>
              <a:buChar char="•"/>
            </a:pPr>
            <a:endParaRPr lang="fr-FR" u="sng" dirty="0">
              <a:solidFill>
                <a:prstClr val="black"/>
              </a:solidFill>
            </a:endParaRPr>
          </a:p>
          <a:p>
            <a:pPr marL="285764" indent="-285764" algn="just">
              <a:buFont typeface="Arial" panose="020B0604020202020204" pitchFamily="34" charset="0"/>
              <a:buChar char="•"/>
            </a:pPr>
            <a:endParaRPr lang="fr-FR" u="sng" dirty="0">
              <a:solidFill>
                <a:prstClr val="black"/>
              </a:solidFill>
            </a:endParaRPr>
          </a:p>
          <a:p>
            <a:pPr algn="just"/>
            <a:endParaRPr lang="fr-FR" u="sng" dirty="0">
              <a:solidFill>
                <a:prstClr val="black"/>
              </a:solidFill>
            </a:endParaRPr>
          </a:p>
        </p:txBody>
      </p:sp>
      <p:pic>
        <p:nvPicPr>
          <p:cNvPr id="23" name="Imag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3876" y="820796"/>
            <a:ext cx="1414068" cy="1417603"/>
          </a:xfrm>
          <a:prstGeom prst="rect">
            <a:avLst/>
          </a:prstGeom>
        </p:spPr>
      </p:pic>
    </p:spTree>
    <p:extLst>
      <p:ext uri="{BB962C8B-B14F-4D97-AF65-F5344CB8AC3E}">
        <p14:creationId xmlns:p14="http://schemas.microsoft.com/office/powerpoint/2010/main" val="782333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sz="1200"/>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sz="1200"/>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p>
          </p:txBody>
        </p:sp>
      </p:grpSp>
      <p:sp>
        <p:nvSpPr>
          <p:cNvPr id="20" name="TextBox 20"/>
          <p:cNvSpPr txBox="1"/>
          <p:nvPr/>
        </p:nvSpPr>
        <p:spPr>
          <a:xfrm>
            <a:off x="822082" y="2398407"/>
            <a:ext cx="9601201" cy="350352"/>
          </a:xfrm>
          <a:prstGeom prst="rect">
            <a:avLst/>
          </a:prstGeom>
        </p:spPr>
        <p:txBody>
          <a:bodyPr wrap="square" lIns="0" tIns="0" rIns="0" bIns="0" rtlCol="0" anchor="t">
            <a:spAutoFit/>
          </a:bodyPr>
          <a:lstStyle/>
          <a:p>
            <a:pPr>
              <a:lnSpc>
                <a:spcPts val="2800"/>
              </a:lnSpc>
              <a:spcBef>
                <a:spcPct val="0"/>
              </a:spcBef>
            </a:pPr>
            <a:r>
              <a:rPr lang="en-US" sz="2333" b="1" dirty="0">
                <a:solidFill>
                  <a:srgbClr val="263090"/>
                </a:solidFill>
                <a:latin typeface="+mj-lt"/>
              </a:rPr>
              <a:t>Dr Catherine Lepargneur</a:t>
            </a:r>
            <a:r>
              <a:rPr lang="en-US" sz="2333" dirty="0">
                <a:solidFill>
                  <a:srgbClr val="263090"/>
                </a:solidFill>
                <a:latin typeface="+mj-lt"/>
              </a:rPr>
              <a:t>, </a:t>
            </a:r>
            <a:r>
              <a:rPr lang="en-US" sz="2333" dirty="0" err="1">
                <a:solidFill>
                  <a:srgbClr val="263090"/>
                </a:solidFill>
                <a:latin typeface="+mj-lt"/>
              </a:rPr>
              <a:t>Directrice</a:t>
            </a:r>
            <a:r>
              <a:rPr lang="en-US" sz="2333" dirty="0">
                <a:solidFill>
                  <a:srgbClr val="263090"/>
                </a:solidFill>
                <a:latin typeface="+mj-lt"/>
              </a:rPr>
              <a:t> du Service de </a:t>
            </a:r>
            <a:r>
              <a:rPr lang="en-US" sz="2333" dirty="0" err="1">
                <a:solidFill>
                  <a:srgbClr val="263090"/>
                </a:solidFill>
                <a:latin typeface="+mj-lt"/>
              </a:rPr>
              <a:t>Santé</a:t>
            </a:r>
            <a:r>
              <a:rPr lang="en-US" sz="2333" dirty="0">
                <a:solidFill>
                  <a:srgbClr val="263090"/>
                </a:solidFill>
                <a:latin typeface="+mj-lt"/>
              </a:rPr>
              <a:t> </a:t>
            </a:r>
            <a:r>
              <a:rPr lang="en-US" sz="2333" dirty="0" err="1">
                <a:solidFill>
                  <a:srgbClr val="263090"/>
                </a:solidFill>
                <a:latin typeface="+mj-lt"/>
              </a:rPr>
              <a:t>Etudiante</a:t>
            </a:r>
            <a:r>
              <a:rPr lang="en-US" sz="2333" dirty="0">
                <a:solidFill>
                  <a:srgbClr val="263090"/>
                </a:solidFill>
                <a:latin typeface="+mj-lt"/>
              </a:rPr>
              <a:t> Université de Caen Normandie </a:t>
            </a:r>
          </a:p>
        </p:txBody>
      </p:sp>
      <p:sp>
        <p:nvSpPr>
          <p:cNvPr id="21" name="TextBox 21"/>
          <p:cNvSpPr txBox="1"/>
          <p:nvPr/>
        </p:nvSpPr>
        <p:spPr>
          <a:xfrm>
            <a:off x="3606801" y="1148505"/>
            <a:ext cx="7162799" cy="739561"/>
          </a:xfrm>
          <a:prstGeom prst="rect">
            <a:avLst/>
          </a:prstGeom>
        </p:spPr>
        <p:txBody>
          <a:bodyPr wrap="square" lIns="0" tIns="0" rIns="0" bIns="0" rtlCol="0" anchor="t">
            <a:spAutoFit/>
          </a:bodyPr>
          <a:lstStyle/>
          <a:p>
            <a:pPr>
              <a:lnSpc>
                <a:spcPts val="2800"/>
              </a:lnSpc>
              <a:spcBef>
                <a:spcPct val="0"/>
              </a:spcBef>
            </a:pPr>
            <a:r>
              <a:rPr lang="fr-FR" sz="3200" b="1" dirty="0">
                <a:solidFill>
                  <a:srgbClr val="263090"/>
                </a:solidFill>
                <a:latin typeface="+mj-lt"/>
              </a:rPr>
              <a:t>Amélioration du parcours de soins en</a:t>
            </a:r>
          </a:p>
          <a:p>
            <a:pPr>
              <a:lnSpc>
                <a:spcPts val="2800"/>
              </a:lnSpc>
              <a:spcBef>
                <a:spcPct val="0"/>
              </a:spcBef>
            </a:pPr>
            <a:r>
              <a:rPr lang="fr-FR" sz="3200" b="1" dirty="0">
                <a:solidFill>
                  <a:srgbClr val="263090"/>
                </a:solidFill>
                <a:latin typeface="+mj-lt"/>
              </a:rPr>
              <a:t> santé mentale des étudiants</a:t>
            </a:r>
            <a:endParaRPr lang="en-US" sz="3200" b="1" dirty="0">
              <a:solidFill>
                <a:srgbClr val="263090"/>
              </a:solidFill>
              <a:latin typeface="+mj-lt"/>
            </a:endParaRP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sz="1200"/>
          </a:p>
        </p:txBody>
      </p:sp>
      <p:grpSp>
        <p:nvGrpSpPr>
          <p:cNvPr id="4" name="Groupe 3">
            <a:extLst>
              <a:ext uri="{FF2B5EF4-FFF2-40B4-BE49-F238E27FC236}">
                <a16:creationId xmlns:a16="http://schemas.microsoft.com/office/drawing/2014/main" id="{C00A83CC-0AE3-1112-3F29-3509D0BC946D}"/>
              </a:ext>
            </a:extLst>
          </p:cNvPr>
          <p:cNvGrpSpPr/>
          <p:nvPr/>
        </p:nvGrpSpPr>
        <p:grpSpPr>
          <a:xfrm>
            <a:off x="733876" y="228600"/>
            <a:ext cx="2726041" cy="1974914"/>
            <a:chOff x="13428913" y="323452"/>
            <a:chExt cx="4089061" cy="2962371"/>
          </a:xfrm>
          <a:scene3d>
            <a:camera prst="orthographicFront">
              <a:rot lat="0" lon="10799977" rev="0"/>
            </a:camera>
            <a:lightRig rig="threePt" dir="t"/>
          </a:scene3d>
        </p:grpSpPr>
        <p:grpSp>
          <p:nvGrpSpPr>
            <p:cNvPr id="18" name="Group 6">
              <a:extLst>
                <a:ext uri="{FF2B5EF4-FFF2-40B4-BE49-F238E27FC236}">
                  <a16:creationId xmlns:a16="http://schemas.microsoft.com/office/drawing/2014/main" id="{01FCB15C-D96B-9884-7DD0-905DBCCA0DCF}"/>
                </a:ext>
              </a:extLst>
            </p:cNvPr>
            <p:cNvGrpSpPr/>
            <p:nvPr/>
          </p:nvGrpSpPr>
          <p:grpSpPr>
            <a:xfrm>
              <a:off x="15946438" y="949226"/>
              <a:ext cx="1297674" cy="466295"/>
              <a:chOff x="0" y="0"/>
              <a:chExt cx="411417" cy="147835"/>
            </a:xfrm>
          </p:grpSpPr>
          <p:sp>
            <p:nvSpPr>
              <p:cNvPr id="28" name="Freeform 7">
                <a:extLst>
                  <a:ext uri="{FF2B5EF4-FFF2-40B4-BE49-F238E27FC236}">
                    <a16:creationId xmlns:a16="http://schemas.microsoft.com/office/drawing/2014/main" id="{69011F4D-1D98-16C0-9C26-AAC61B1335DE}"/>
                  </a:ext>
                </a:extLst>
              </p:cNvPr>
              <p:cNvSpPr/>
              <p:nvPr/>
            </p:nvSpPr>
            <p:spPr>
              <a:xfrm>
                <a:off x="0" y="0"/>
                <a:ext cx="411417" cy="147835"/>
              </a:xfrm>
              <a:custGeom>
                <a:avLst/>
                <a:gdLst/>
                <a:ahLst/>
                <a:cxnLst/>
                <a:rect l="l" t="t" r="r" b="b"/>
                <a:pathLst>
                  <a:path w="411417" h="147835">
                    <a:moveTo>
                      <a:pt x="0" y="0"/>
                    </a:moveTo>
                    <a:lnTo>
                      <a:pt x="411417" y="0"/>
                    </a:lnTo>
                    <a:lnTo>
                      <a:pt x="411417" y="147835"/>
                    </a:lnTo>
                    <a:lnTo>
                      <a:pt x="0" y="147835"/>
                    </a:lnTo>
                    <a:close/>
                  </a:path>
                </a:pathLst>
              </a:custGeom>
              <a:solidFill>
                <a:srgbClr val="263090"/>
              </a:solidFill>
              <a:sp3d/>
            </p:spPr>
            <p:txBody>
              <a:bodyPr/>
              <a:lstStyle/>
              <a:p>
                <a:endParaRPr lang="fr-FR" sz="1200"/>
              </a:p>
            </p:txBody>
          </p:sp>
          <p:sp>
            <p:nvSpPr>
              <p:cNvPr id="29" name="TextBox 8">
                <a:extLst>
                  <a:ext uri="{FF2B5EF4-FFF2-40B4-BE49-F238E27FC236}">
                    <a16:creationId xmlns:a16="http://schemas.microsoft.com/office/drawing/2014/main" id="{59F9E5DE-D99D-9C8E-C327-0AB5E93454DB}"/>
                  </a:ext>
                </a:extLst>
              </p:cNvPr>
              <p:cNvSpPr txBox="1"/>
              <p:nvPr/>
            </p:nvSpPr>
            <p:spPr>
              <a:xfrm>
                <a:off x="0" y="38100"/>
                <a:ext cx="411417" cy="109735"/>
              </a:xfrm>
              <a:prstGeom prst="rect">
                <a:avLst/>
              </a:prstGeom>
              <a:sp3d/>
            </p:spPr>
            <p:txBody>
              <a:bodyPr lIns="28134" tIns="28134" rIns="28134" bIns="28134" rtlCol="0" anchor="ctr">
                <a:flatTx/>
              </a:bodyPr>
              <a:lstStyle/>
              <a:p>
                <a:pPr algn="ctr">
                  <a:lnSpc>
                    <a:spcPts val="1466"/>
                  </a:lnSpc>
                </a:pPr>
                <a:endParaRPr sz="1200"/>
              </a:p>
            </p:txBody>
          </p:sp>
        </p:grpSp>
        <p:grpSp>
          <p:nvGrpSpPr>
            <p:cNvPr id="19" name="Group 2">
              <a:extLst>
                <a:ext uri="{FF2B5EF4-FFF2-40B4-BE49-F238E27FC236}">
                  <a16:creationId xmlns:a16="http://schemas.microsoft.com/office/drawing/2014/main" id="{4840C215-413C-8EBB-BB23-15AC537CA24D}"/>
                </a:ext>
              </a:extLst>
            </p:cNvPr>
            <p:cNvGrpSpPr/>
            <p:nvPr/>
          </p:nvGrpSpPr>
          <p:grpSpPr>
            <a:xfrm>
              <a:off x="13428913" y="323452"/>
              <a:ext cx="4089061" cy="2962371"/>
              <a:chOff x="0" y="0"/>
              <a:chExt cx="5452081" cy="3949828"/>
            </a:xfrm>
          </p:grpSpPr>
          <p:sp>
            <p:nvSpPr>
              <p:cNvPr id="22" name="Freeform 3">
                <a:extLst>
                  <a:ext uri="{FF2B5EF4-FFF2-40B4-BE49-F238E27FC236}">
                    <a16:creationId xmlns:a16="http://schemas.microsoft.com/office/drawing/2014/main" id="{7225D208-F46F-D5DE-46E8-1F5A0BAADECB}"/>
                  </a:ext>
                </a:extLst>
              </p:cNvPr>
              <p:cNvSpPr/>
              <p:nvPr/>
            </p:nvSpPr>
            <p:spPr>
              <a:xfrm rot="5400000">
                <a:off x="1305092" y="-197161"/>
                <a:ext cx="2841897" cy="5452081"/>
              </a:xfrm>
              <a:custGeom>
                <a:avLst/>
                <a:gdLst/>
                <a:ahLst/>
                <a:cxnLst/>
                <a:rect l="l" t="t" r="r" b="b"/>
                <a:pathLst>
                  <a:path w="2841897" h="5452081">
                    <a:moveTo>
                      <a:pt x="0" y="0"/>
                    </a:moveTo>
                    <a:lnTo>
                      <a:pt x="2841897" y="0"/>
                    </a:lnTo>
                    <a:lnTo>
                      <a:pt x="2841897" y="5452081"/>
                    </a:lnTo>
                    <a:lnTo>
                      <a:pt x="0" y="5452081"/>
                    </a:lnTo>
                    <a:lnTo>
                      <a:pt x="0" y="0"/>
                    </a:lnTo>
                    <a:close/>
                  </a:path>
                </a:pathLst>
              </a:custGeom>
              <a:blipFill>
                <a:blip r:embed="rId4">
                  <a:extLst>
                    <a:ext uri="{96DAC541-7B7A-43D3-8B79-37D633B846F1}">
                      <asvg:svgBlip xmlns:asvg="http://schemas.microsoft.com/office/drawing/2016/SVG/main" r:embed="rId5"/>
                    </a:ext>
                  </a:extLst>
                </a:blip>
                <a:stretch>
                  <a:fillRect/>
                </a:stretch>
              </a:blipFill>
              <a:sp3d/>
            </p:spPr>
            <p:txBody>
              <a:bodyPr/>
              <a:lstStyle/>
              <a:p>
                <a:endParaRPr lang="fr-FR" sz="1200"/>
              </a:p>
            </p:txBody>
          </p:sp>
          <p:sp>
            <p:nvSpPr>
              <p:cNvPr id="24" name="TextBox 4">
                <a:extLst>
                  <a:ext uri="{FF2B5EF4-FFF2-40B4-BE49-F238E27FC236}">
                    <a16:creationId xmlns:a16="http://schemas.microsoft.com/office/drawing/2014/main" id="{5CE4D2E9-A736-AEBD-C419-6695F49E4900}"/>
                  </a:ext>
                </a:extLst>
              </p:cNvPr>
              <p:cNvSpPr txBox="1"/>
              <p:nvPr/>
            </p:nvSpPr>
            <p:spPr>
              <a:xfrm>
                <a:off x="566912" y="2011718"/>
                <a:ext cx="3334163" cy="974626"/>
              </a:xfrm>
              <a:prstGeom prst="rect">
                <a:avLst/>
              </a:prstGeom>
              <a:sp3d/>
            </p:spPr>
            <p:txBody>
              <a:bodyPr lIns="0" tIns="0" rIns="0" bIns="0" rtlCol="0" anchor="t">
                <a:spAutoFit/>
                <a:flatTx/>
              </a:bodyPr>
              <a:lstStyle/>
              <a:p>
                <a:pPr>
                  <a:lnSpc>
                    <a:spcPts val="1883"/>
                  </a:lnSpc>
                  <a:spcBef>
                    <a:spcPct val="0"/>
                  </a:spcBef>
                </a:pPr>
                <a:r>
                  <a:rPr lang="en-US" sz="1883" b="1" spc="37" dirty="0">
                    <a:solidFill>
                      <a:srgbClr val="F8F1EA"/>
                    </a:solidFill>
                    <a:latin typeface="Gliker Semi-Bold"/>
                    <a:ea typeface="Gliker Semi-Bold"/>
                    <a:cs typeface="Gliker Semi-Bold"/>
                    <a:sym typeface="Gliker Semi-Bold"/>
                  </a:rPr>
                  <a:t>Retour </a:t>
                </a:r>
                <a:r>
                  <a:rPr lang="en-US" sz="1883" b="1" spc="37" dirty="0" err="1">
                    <a:solidFill>
                      <a:srgbClr val="F8F1EA"/>
                    </a:solidFill>
                    <a:latin typeface="Gliker Semi-Bold"/>
                    <a:ea typeface="Gliker Semi-Bold"/>
                    <a:cs typeface="Gliker Semi-Bold"/>
                    <a:sym typeface="Gliker Semi-Bold"/>
                  </a:rPr>
                  <a:t>d’expérience</a:t>
                </a:r>
                <a:endParaRPr lang="en-US" sz="1883" b="1" spc="37" dirty="0">
                  <a:solidFill>
                    <a:srgbClr val="F8F1EA"/>
                  </a:solidFill>
                  <a:latin typeface="Gliker Semi-Bold"/>
                  <a:ea typeface="Gliker Semi-Bold"/>
                  <a:cs typeface="Gliker Semi-Bold"/>
                  <a:sym typeface="Gliker Semi-Bold"/>
                </a:endParaRPr>
              </a:p>
            </p:txBody>
          </p:sp>
          <p:sp>
            <p:nvSpPr>
              <p:cNvPr id="25" name="Freeform 5">
                <a:extLst>
                  <a:ext uri="{FF2B5EF4-FFF2-40B4-BE49-F238E27FC236}">
                    <a16:creationId xmlns:a16="http://schemas.microsoft.com/office/drawing/2014/main" id="{84DE77DF-EFAB-75FC-B5E2-D5670629A3E7}"/>
                  </a:ext>
                </a:extLst>
              </p:cNvPr>
              <p:cNvSpPr/>
              <p:nvPr/>
            </p:nvSpPr>
            <p:spPr>
              <a:xfrm>
                <a:off x="2562656" y="0"/>
                <a:ext cx="2889425" cy="1903914"/>
              </a:xfrm>
              <a:custGeom>
                <a:avLst/>
                <a:gdLst/>
                <a:ahLst/>
                <a:cxnLst/>
                <a:rect l="l" t="t" r="r" b="b"/>
                <a:pathLst>
                  <a:path w="2889425" h="1903914">
                    <a:moveTo>
                      <a:pt x="0" y="0"/>
                    </a:moveTo>
                    <a:lnTo>
                      <a:pt x="2889425" y="0"/>
                    </a:lnTo>
                    <a:lnTo>
                      <a:pt x="2889425" y="1903914"/>
                    </a:lnTo>
                    <a:lnTo>
                      <a:pt x="0" y="1903914"/>
                    </a:lnTo>
                    <a:lnTo>
                      <a:pt x="0" y="0"/>
                    </a:lnTo>
                    <a:close/>
                  </a:path>
                </a:pathLst>
              </a:custGeom>
              <a:blipFill>
                <a:blip r:embed="rId6">
                  <a:extLst>
                    <a:ext uri="{96DAC541-7B7A-43D3-8B79-37D633B846F1}">
                      <asvg:svgBlip xmlns:asvg="http://schemas.microsoft.com/office/drawing/2016/SVG/main" r:embed="rId7"/>
                    </a:ext>
                  </a:extLst>
                </a:blip>
                <a:stretch>
                  <a:fillRect/>
                </a:stretch>
              </a:blipFill>
              <a:sp3d/>
            </p:spPr>
            <p:txBody>
              <a:bodyPr/>
              <a:lstStyle/>
              <a:p>
                <a:endParaRPr lang="fr-FR" sz="1200"/>
              </a:p>
            </p:txBody>
          </p:sp>
        </p:grpSp>
      </p:grpSp>
      <p:sp>
        <p:nvSpPr>
          <p:cNvPr id="2" name="ZoneTexte 1">
            <a:extLst>
              <a:ext uri="{FF2B5EF4-FFF2-40B4-BE49-F238E27FC236}">
                <a16:creationId xmlns:a16="http://schemas.microsoft.com/office/drawing/2014/main" id="{A0B1C7F6-16F9-400C-9970-548EB0916D82}"/>
              </a:ext>
            </a:extLst>
          </p:cNvPr>
          <p:cNvSpPr txBox="1"/>
          <p:nvPr/>
        </p:nvSpPr>
        <p:spPr>
          <a:xfrm>
            <a:off x="1884751" y="3363211"/>
            <a:ext cx="8759240" cy="3344057"/>
          </a:xfrm>
          <a:prstGeom prst="rect">
            <a:avLst/>
          </a:prstGeom>
          <a:noFill/>
        </p:spPr>
        <p:txBody>
          <a:bodyPr wrap="square" rtlCol="0">
            <a:spAutoFit/>
          </a:bodyPr>
          <a:lstStyle/>
          <a:p>
            <a:pPr marL="381019" indent="-381019">
              <a:buFont typeface="Arial" panose="020B0604020202020204" pitchFamily="34" charset="0"/>
              <a:buChar char="•"/>
            </a:pPr>
            <a:r>
              <a:rPr lang="fr-FR" sz="2333" dirty="0">
                <a:solidFill>
                  <a:srgbClr val="263090"/>
                </a:solidFill>
                <a:latin typeface="+mj-lt"/>
              </a:rPr>
              <a:t>(Re-)Définition du parcours de soins de l’étudiant au sein du SSE</a:t>
            </a:r>
          </a:p>
          <a:p>
            <a:pPr marL="381019" indent="-381019">
              <a:buFont typeface="Arial" panose="020B0604020202020204" pitchFamily="34" charset="0"/>
              <a:buChar char="•"/>
            </a:pPr>
            <a:r>
              <a:rPr lang="fr-FR" sz="2333" dirty="0">
                <a:solidFill>
                  <a:srgbClr val="263090"/>
                </a:solidFill>
                <a:latin typeface="+mj-lt"/>
              </a:rPr>
              <a:t>Optimisation des ressources</a:t>
            </a:r>
          </a:p>
          <a:p>
            <a:pPr marL="685834" lvl="1" indent="-381019">
              <a:buFont typeface="Arial" panose="020B0604020202020204" pitchFamily="34" charset="0"/>
              <a:buChar char="•"/>
            </a:pPr>
            <a:r>
              <a:rPr lang="fr-FR" sz="2333" b="1" dirty="0">
                <a:solidFill>
                  <a:srgbClr val="263090"/>
                </a:solidFill>
                <a:latin typeface="+mj-lt"/>
              </a:rPr>
              <a:t>Recrutement d’un temps de psychiatre</a:t>
            </a:r>
          </a:p>
          <a:p>
            <a:pPr marL="685834" lvl="1" indent="-381019">
              <a:buFont typeface="Arial" panose="020B0604020202020204" pitchFamily="34" charset="0"/>
              <a:buChar char="•"/>
            </a:pPr>
            <a:r>
              <a:rPr lang="fr-FR" sz="2333" dirty="0">
                <a:solidFill>
                  <a:srgbClr val="263090"/>
                </a:solidFill>
                <a:latin typeface="+mj-lt"/>
              </a:rPr>
              <a:t>Psychologues</a:t>
            </a:r>
          </a:p>
          <a:p>
            <a:pPr marL="685834" lvl="1" indent="-381019">
              <a:buFont typeface="Arial" panose="020B0604020202020204" pitchFamily="34" charset="0"/>
              <a:buChar char="•"/>
            </a:pPr>
            <a:r>
              <a:rPr lang="fr-FR" sz="2333" dirty="0">
                <a:solidFill>
                  <a:srgbClr val="263090"/>
                </a:solidFill>
                <a:latin typeface="+mj-lt"/>
              </a:rPr>
              <a:t>Infirmiers d’écoute</a:t>
            </a:r>
          </a:p>
          <a:p>
            <a:pPr marL="381019" indent="-381019">
              <a:buFont typeface="Arial" panose="020B0604020202020204" pitchFamily="34" charset="0"/>
              <a:buChar char="•"/>
            </a:pPr>
            <a:r>
              <a:rPr lang="fr-FR" sz="2333" dirty="0">
                <a:solidFill>
                  <a:srgbClr val="263090"/>
                </a:solidFill>
                <a:latin typeface="+mj-lt"/>
              </a:rPr>
              <a:t>Formation de l’équipe soignante </a:t>
            </a:r>
          </a:p>
          <a:p>
            <a:pPr marL="381019" indent="-381019">
              <a:buFont typeface="Arial" panose="020B0604020202020204" pitchFamily="34" charset="0"/>
              <a:buChar char="•"/>
            </a:pPr>
            <a:r>
              <a:rPr lang="fr-FR" sz="2333" dirty="0">
                <a:solidFill>
                  <a:srgbClr val="263090"/>
                </a:solidFill>
                <a:latin typeface="+mj-lt"/>
              </a:rPr>
              <a:t>Partenariats (EMSI, CUMP, Urgences psychiatriques, CMP, UMJ…)</a:t>
            </a:r>
          </a:p>
          <a:p>
            <a:pPr marL="381019" indent="-381019">
              <a:buFont typeface="Arial" panose="020B0604020202020204" pitchFamily="34" charset="0"/>
              <a:buChar char="•"/>
            </a:pPr>
            <a:r>
              <a:rPr lang="fr-FR" sz="2333" dirty="0">
                <a:solidFill>
                  <a:srgbClr val="263090"/>
                </a:solidFill>
                <a:latin typeface="+mj-lt"/>
              </a:rPr>
              <a:t>Développement des formations PSSM / </a:t>
            </a:r>
            <a:r>
              <a:rPr lang="fr-FR" sz="2333" b="1" dirty="0">
                <a:solidFill>
                  <a:srgbClr val="263090"/>
                </a:solidFill>
                <a:latin typeface="+mj-lt"/>
              </a:rPr>
              <a:t>formation de formateurs</a:t>
            </a:r>
            <a:r>
              <a:rPr lang="fr-FR" sz="2400" dirty="0"/>
              <a:t>,</a:t>
            </a:r>
          </a:p>
          <a:p>
            <a:pPr marL="381019" indent="-381019">
              <a:buFont typeface="Arial" panose="020B0604020202020204" pitchFamily="34" charset="0"/>
              <a:buChar char="•"/>
            </a:pPr>
            <a:endParaRPr lang="fr-FR" sz="2400" dirty="0"/>
          </a:p>
        </p:txBody>
      </p:sp>
    </p:spTree>
    <p:extLst>
      <p:ext uri="{BB962C8B-B14F-4D97-AF65-F5344CB8AC3E}">
        <p14:creationId xmlns:p14="http://schemas.microsoft.com/office/powerpoint/2010/main" val="3214820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sz="1200"/>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sz="1200"/>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p>
          </p:txBody>
        </p:sp>
      </p:grpSp>
      <p:sp>
        <p:nvSpPr>
          <p:cNvPr id="20" name="TextBox 20"/>
          <p:cNvSpPr txBox="1"/>
          <p:nvPr/>
        </p:nvSpPr>
        <p:spPr>
          <a:xfrm>
            <a:off x="793141" y="2872756"/>
            <a:ext cx="8789911" cy="3582006"/>
          </a:xfrm>
          <a:prstGeom prst="rect">
            <a:avLst/>
          </a:prstGeom>
        </p:spPr>
        <p:txBody>
          <a:bodyPr wrap="square" lIns="0" tIns="0" rIns="0" bIns="0" rtlCol="0" anchor="t">
            <a:spAutoFit/>
          </a:bodyPr>
          <a:lstStyle/>
          <a:p>
            <a:pPr>
              <a:lnSpc>
                <a:spcPts val="2800"/>
              </a:lnSpc>
              <a:spcBef>
                <a:spcPct val="0"/>
              </a:spcBef>
            </a:pPr>
            <a:r>
              <a:rPr lang="fr-FR" sz="2333" dirty="0">
                <a:solidFill>
                  <a:srgbClr val="263090"/>
                </a:solidFill>
                <a:latin typeface="+mj-lt"/>
              </a:rPr>
              <a:t>Intervenant territoire ROUEN-ELBEUF- PAYS de BRAY et YVETOT :</a:t>
            </a:r>
          </a:p>
          <a:p>
            <a:pPr>
              <a:lnSpc>
                <a:spcPts val="2800"/>
              </a:lnSpc>
              <a:spcBef>
                <a:spcPct val="0"/>
              </a:spcBef>
            </a:pPr>
            <a:endParaRPr lang="fr-FR" sz="2333" dirty="0">
              <a:solidFill>
                <a:srgbClr val="263090"/>
              </a:solidFill>
              <a:latin typeface="+mj-lt"/>
            </a:endParaRPr>
          </a:p>
          <a:p>
            <a:pPr>
              <a:lnSpc>
                <a:spcPts val="2800"/>
              </a:lnSpc>
              <a:spcBef>
                <a:spcPct val="0"/>
              </a:spcBef>
            </a:pPr>
            <a:r>
              <a:rPr lang="fr-FR" sz="2333" dirty="0">
                <a:solidFill>
                  <a:srgbClr val="263090"/>
                </a:solidFill>
                <a:latin typeface="+mj-lt"/>
              </a:rPr>
              <a:t>Mme le Docteur GRANDSIRE Anne – Cheffe de Service /Service Réhabilitation, logement, préparation à la sortie au CH du Rouvray,</a:t>
            </a:r>
          </a:p>
          <a:p>
            <a:pPr>
              <a:lnSpc>
                <a:spcPts val="2800"/>
              </a:lnSpc>
              <a:spcBef>
                <a:spcPct val="0"/>
              </a:spcBef>
            </a:pPr>
            <a:endParaRPr lang="fr-FR" sz="2333" dirty="0">
              <a:solidFill>
                <a:srgbClr val="263090"/>
              </a:solidFill>
              <a:latin typeface="+mj-lt"/>
            </a:endParaRPr>
          </a:p>
          <a:p>
            <a:pPr>
              <a:lnSpc>
                <a:spcPts val="2800"/>
              </a:lnSpc>
              <a:spcBef>
                <a:spcPct val="0"/>
              </a:spcBef>
            </a:pPr>
            <a:r>
              <a:rPr lang="fr-FR" sz="2333" dirty="0">
                <a:solidFill>
                  <a:srgbClr val="263090"/>
                </a:solidFill>
                <a:latin typeface="+mj-lt"/>
              </a:rPr>
              <a:t>Mme SOLMON Christine – Directrice-Adjointe du Pôle Parcours Professionnel / Association Le Pré de la Bataille, </a:t>
            </a:r>
          </a:p>
          <a:p>
            <a:pPr>
              <a:lnSpc>
                <a:spcPts val="2800"/>
              </a:lnSpc>
              <a:spcBef>
                <a:spcPct val="0"/>
              </a:spcBef>
            </a:pPr>
            <a:endParaRPr lang="fr-FR" sz="2333" dirty="0">
              <a:solidFill>
                <a:srgbClr val="263090"/>
              </a:solidFill>
              <a:latin typeface="+mj-lt"/>
            </a:endParaRPr>
          </a:p>
          <a:p>
            <a:pPr>
              <a:lnSpc>
                <a:spcPts val="2800"/>
              </a:lnSpc>
              <a:spcBef>
                <a:spcPct val="0"/>
              </a:spcBef>
            </a:pPr>
            <a:r>
              <a:rPr lang="fr-FR" sz="2333" dirty="0">
                <a:solidFill>
                  <a:srgbClr val="263090"/>
                </a:solidFill>
                <a:latin typeface="+mj-lt"/>
              </a:rPr>
              <a:t>Mme LACROIX Stéphanie – Cheffe de service du Pôle Ingénierie d’Inclusion/Association Le pré de la Bataille.</a:t>
            </a:r>
          </a:p>
        </p:txBody>
      </p:sp>
      <p:sp>
        <p:nvSpPr>
          <p:cNvPr id="21" name="TextBox 21"/>
          <p:cNvSpPr txBox="1"/>
          <p:nvPr/>
        </p:nvSpPr>
        <p:spPr>
          <a:xfrm>
            <a:off x="3459917" y="1412449"/>
            <a:ext cx="7745125" cy="1068498"/>
          </a:xfrm>
          <a:prstGeom prst="rect">
            <a:avLst/>
          </a:prstGeom>
        </p:spPr>
        <p:txBody>
          <a:bodyPr wrap="square" lIns="0" tIns="0" rIns="0" bIns="0" rtlCol="0" anchor="t">
            <a:spAutoFit/>
          </a:bodyPr>
          <a:lstStyle/>
          <a:p>
            <a:pPr algn="just">
              <a:lnSpc>
                <a:spcPts val="2800"/>
              </a:lnSpc>
              <a:spcBef>
                <a:spcPct val="0"/>
              </a:spcBef>
            </a:pPr>
            <a:r>
              <a:rPr lang="fr-FR" sz="2333" b="1" dirty="0">
                <a:solidFill>
                  <a:srgbClr val="263090"/>
                </a:solidFill>
                <a:latin typeface="+mj-lt"/>
              </a:rPr>
              <a:t>CO-ACTION, exemple d’une coopération entre</a:t>
            </a:r>
          </a:p>
          <a:p>
            <a:pPr algn="just">
              <a:lnSpc>
                <a:spcPts val="2800"/>
              </a:lnSpc>
              <a:spcBef>
                <a:spcPct val="0"/>
              </a:spcBef>
            </a:pPr>
            <a:r>
              <a:rPr lang="fr-FR" sz="2333" b="1" dirty="0">
                <a:solidFill>
                  <a:srgbClr val="263090"/>
                </a:solidFill>
                <a:latin typeface="+mj-lt"/>
              </a:rPr>
              <a:t> Centre Hospitalier de Psychiatrie et ESMS pour une </a:t>
            </a:r>
          </a:p>
          <a:p>
            <a:pPr algn="just">
              <a:lnSpc>
                <a:spcPts val="2800"/>
              </a:lnSpc>
              <a:spcBef>
                <a:spcPct val="0"/>
              </a:spcBef>
            </a:pPr>
            <a:r>
              <a:rPr lang="fr-FR" sz="2333" b="1" dirty="0">
                <a:solidFill>
                  <a:srgbClr val="263090"/>
                </a:solidFill>
                <a:latin typeface="+mj-lt"/>
              </a:rPr>
              <a:t>amélioration du parcours de soins et de vie des personnes </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sz="1200"/>
          </a:p>
        </p:txBody>
      </p:sp>
      <p:grpSp>
        <p:nvGrpSpPr>
          <p:cNvPr id="4" name="Groupe 3">
            <a:extLst>
              <a:ext uri="{FF2B5EF4-FFF2-40B4-BE49-F238E27FC236}">
                <a16:creationId xmlns:a16="http://schemas.microsoft.com/office/drawing/2014/main" id="{C00A83CC-0AE3-1112-3F29-3509D0BC946D}"/>
              </a:ext>
            </a:extLst>
          </p:cNvPr>
          <p:cNvGrpSpPr/>
          <p:nvPr/>
        </p:nvGrpSpPr>
        <p:grpSpPr>
          <a:xfrm>
            <a:off x="733876" y="228600"/>
            <a:ext cx="2726041" cy="1974914"/>
            <a:chOff x="13428913" y="323452"/>
            <a:chExt cx="4089061" cy="2962371"/>
          </a:xfrm>
          <a:scene3d>
            <a:camera prst="orthographicFront">
              <a:rot lat="0" lon="10799977" rev="0"/>
            </a:camera>
            <a:lightRig rig="threePt" dir="t"/>
          </a:scene3d>
        </p:grpSpPr>
        <p:grpSp>
          <p:nvGrpSpPr>
            <p:cNvPr id="18" name="Group 6">
              <a:extLst>
                <a:ext uri="{FF2B5EF4-FFF2-40B4-BE49-F238E27FC236}">
                  <a16:creationId xmlns:a16="http://schemas.microsoft.com/office/drawing/2014/main" id="{01FCB15C-D96B-9884-7DD0-905DBCCA0DCF}"/>
                </a:ext>
              </a:extLst>
            </p:cNvPr>
            <p:cNvGrpSpPr/>
            <p:nvPr/>
          </p:nvGrpSpPr>
          <p:grpSpPr>
            <a:xfrm>
              <a:off x="15946438" y="949226"/>
              <a:ext cx="1297674" cy="466295"/>
              <a:chOff x="0" y="0"/>
              <a:chExt cx="411417" cy="147835"/>
            </a:xfrm>
          </p:grpSpPr>
          <p:sp>
            <p:nvSpPr>
              <p:cNvPr id="28" name="Freeform 7">
                <a:extLst>
                  <a:ext uri="{FF2B5EF4-FFF2-40B4-BE49-F238E27FC236}">
                    <a16:creationId xmlns:a16="http://schemas.microsoft.com/office/drawing/2014/main" id="{69011F4D-1D98-16C0-9C26-AAC61B1335DE}"/>
                  </a:ext>
                </a:extLst>
              </p:cNvPr>
              <p:cNvSpPr/>
              <p:nvPr/>
            </p:nvSpPr>
            <p:spPr>
              <a:xfrm>
                <a:off x="0" y="0"/>
                <a:ext cx="411417" cy="147835"/>
              </a:xfrm>
              <a:custGeom>
                <a:avLst/>
                <a:gdLst/>
                <a:ahLst/>
                <a:cxnLst/>
                <a:rect l="l" t="t" r="r" b="b"/>
                <a:pathLst>
                  <a:path w="411417" h="147835">
                    <a:moveTo>
                      <a:pt x="0" y="0"/>
                    </a:moveTo>
                    <a:lnTo>
                      <a:pt x="411417" y="0"/>
                    </a:lnTo>
                    <a:lnTo>
                      <a:pt x="411417" y="147835"/>
                    </a:lnTo>
                    <a:lnTo>
                      <a:pt x="0" y="147835"/>
                    </a:lnTo>
                    <a:close/>
                  </a:path>
                </a:pathLst>
              </a:custGeom>
              <a:solidFill>
                <a:srgbClr val="263090"/>
              </a:solidFill>
              <a:sp3d/>
            </p:spPr>
            <p:txBody>
              <a:bodyPr/>
              <a:lstStyle/>
              <a:p>
                <a:endParaRPr lang="fr-FR" sz="1200"/>
              </a:p>
            </p:txBody>
          </p:sp>
          <p:sp>
            <p:nvSpPr>
              <p:cNvPr id="29" name="TextBox 8">
                <a:extLst>
                  <a:ext uri="{FF2B5EF4-FFF2-40B4-BE49-F238E27FC236}">
                    <a16:creationId xmlns:a16="http://schemas.microsoft.com/office/drawing/2014/main" id="{59F9E5DE-D99D-9C8E-C327-0AB5E93454DB}"/>
                  </a:ext>
                </a:extLst>
              </p:cNvPr>
              <p:cNvSpPr txBox="1"/>
              <p:nvPr/>
            </p:nvSpPr>
            <p:spPr>
              <a:xfrm>
                <a:off x="0" y="38100"/>
                <a:ext cx="411417" cy="109735"/>
              </a:xfrm>
              <a:prstGeom prst="rect">
                <a:avLst/>
              </a:prstGeom>
              <a:sp3d/>
            </p:spPr>
            <p:txBody>
              <a:bodyPr lIns="28134" tIns="28134" rIns="28134" bIns="28134" rtlCol="0" anchor="ctr">
                <a:flatTx/>
              </a:bodyPr>
              <a:lstStyle/>
              <a:p>
                <a:pPr algn="ctr">
                  <a:lnSpc>
                    <a:spcPts val="1466"/>
                  </a:lnSpc>
                </a:pPr>
                <a:endParaRPr sz="1200"/>
              </a:p>
            </p:txBody>
          </p:sp>
        </p:grpSp>
        <p:grpSp>
          <p:nvGrpSpPr>
            <p:cNvPr id="19" name="Group 2">
              <a:extLst>
                <a:ext uri="{FF2B5EF4-FFF2-40B4-BE49-F238E27FC236}">
                  <a16:creationId xmlns:a16="http://schemas.microsoft.com/office/drawing/2014/main" id="{4840C215-413C-8EBB-BB23-15AC537CA24D}"/>
                </a:ext>
              </a:extLst>
            </p:cNvPr>
            <p:cNvGrpSpPr/>
            <p:nvPr/>
          </p:nvGrpSpPr>
          <p:grpSpPr>
            <a:xfrm>
              <a:off x="13428913" y="323452"/>
              <a:ext cx="4089061" cy="2962371"/>
              <a:chOff x="0" y="0"/>
              <a:chExt cx="5452081" cy="3949828"/>
            </a:xfrm>
          </p:grpSpPr>
          <p:sp>
            <p:nvSpPr>
              <p:cNvPr id="22" name="Freeform 3">
                <a:extLst>
                  <a:ext uri="{FF2B5EF4-FFF2-40B4-BE49-F238E27FC236}">
                    <a16:creationId xmlns:a16="http://schemas.microsoft.com/office/drawing/2014/main" id="{7225D208-F46F-D5DE-46E8-1F5A0BAADECB}"/>
                  </a:ext>
                </a:extLst>
              </p:cNvPr>
              <p:cNvSpPr/>
              <p:nvPr/>
            </p:nvSpPr>
            <p:spPr>
              <a:xfrm rot="5400000">
                <a:off x="1305092" y="-197161"/>
                <a:ext cx="2841897" cy="5452081"/>
              </a:xfrm>
              <a:custGeom>
                <a:avLst/>
                <a:gdLst/>
                <a:ahLst/>
                <a:cxnLst/>
                <a:rect l="l" t="t" r="r" b="b"/>
                <a:pathLst>
                  <a:path w="2841897" h="5452081">
                    <a:moveTo>
                      <a:pt x="0" y="0"/>
                    </a:moveTo>
                    <a:lnTo>
                      <a:pt x="2841897" y="0"/>
                    </a:lnTo>
                    <a:lnTo>
                      <a:pt x="2841897" y="5452081"/>
                    </a:lnTo>
                    <a:lnTo>
                      <a:pt x="0" y="5452081"/>
                    </a:lnTo>
                    <a:lnTo>
                      <a:pt x="0" y="0"/>
                    </a:lnTo>
                    <a:close/>
                  </a:path>
                </a:pathLst>
              </a:custGeom>
              <a:blipFill>
                <a:blip r:embed="rId4">
                  <a:extLst>
                    <a:ext uri="{96DAC541-7B7A-43D3-8B79-37D633B846F1}">
                      <asvg:svgBlip xmlns:asvg="http://schemas.microsoft.com/office/drawing/2016/SVG/main" r:embed="rId5"/>
                    </a:ext>
                  </a:extLst>
                </a:blip>
                <a:stretch>
                  <a:fillRect/>
                </a:stretch>
              </a:blipFill>
              <a:sp3d/>
            </p:spPr>
            <p:txBody>
              <a:bodyPr/>
              <a:lstStyle/>
              <a:p>
                <a:endParaRPr lang="fr-FR" sz="1200"/>
              </a:p>
            </p:txBody>
          </p:sp>
          <p:sp>
            <p:nvSpPr>
              <p:cNvPr id="24" name="TextBox 4">
                <a:extLst>
                  <a:ext uri="{FF2B5EF4-FFF2-40B4-BE49-F238E27FC236}">
                    <a16:creationId xmlns:a16="http://schemas.microsoft.com/office/drawing/2014/main" id="{5CE4D2E9-A736-AEBD-C419-6695F49E4900}"/>
                  </a:ext>
                </a:extLst>
              </p:cNvPr>
              <p:cNvSpPr txBox="1"/>
              <p:nvPr/>
            </p:nvSpPr>
            <p:spPr>
              <a:xfrm>
                <a:off x="566912" y="2011718"/>
                <a:ext cx="3334163" cy="974626"/>
              </a:xfrm>
              <a:prstGeom prst="rect">
                <a:avLst/>
              </a:prstGeom>
              <a:sp3d/>
            </p:spPr>
            <p:txBody>
              <a:bodyPr lIns="0" tIns="0" rIns="0" bIns="0" rtlCol="0" anchor="t">
                <a:spAutoFit/>
                <a:flatTx/>
              </a:bodyPr>
              <a:lstStyle/>
              <a:p>
                <a:pPr>
                  <a:lnSpc>
                    <a:spcPts val="1883"/>
                  </a:lnSpc>
                  <a:spcBef>
                    <a:spcPct val="0"/>
                  </a:spcBef>
                </a:pPr>
                <a:r>
                  <a:rPr lang="en-US" sz="1883" b="1" spc="37" dirty="0">
                    <a:solidFill>
                      <a:srgbClr val="F8F1EA"/>
                    </a:solidFill>
                    <a:latin typeface="Gliker Semi-Bold"/>
                    <a:ea typeface="Gliker Semi-Bold"/>
                    <a:cs typeface="Gliker Semi-Bold"/>
                    <a:sym typeface="Gliker Semi-Bold"/>
                  </a:rPr>
                  <a:t>Retour </a:t>
                </a:r>
                <a:r>
                  <a:rPr lang="fr-FR" sz="1883" b="1" spc="37" dirty="0">
                    <a:solidFill>
                      <a:srgbClr val="F8F1EA"/>
                    </a:solidFill>
                    <a:latin typeface="Gliker Semi-Bold"/>
                    <a:ea typeface="Gliker Semi-Bold"/>
                    <a:cs typeface="Gliker Semi-Bold"/>
                    <a:sym typeface="Gliker Semi-Bold"/>
                  </a:rPr>
                  <a:t>d’expérience</a:t>
                </a:r>
              </a:p>
            </p:txBody>
          </p:sp>
          <p:sp>
            <p:nvSpPr>
              <p:cNvPr id="25" name="Freeform 5">
                <a:extLst>
                  <a:ext uri="{FF2B5EF4-FFF2-40B4-BE49-F238E27FC236}">
                    <a16:creationId xmlns:a16="http://schemas.microsoft.com/office/drawing/2014/main" id="{84DE77DF-EFAB-75FC-B5E2-D5670629A3E7}"/>
                  </a:ext>
                </a:extLst>
              </p:cNvPr>
              <p:cNvSpPr/>
              <p:nvPr/>
            </p:nvSpPr>
            <p:spPr>
              <a:xfrm>
                <a:off x="2562656" y="0"/>
                <a:ext cx="2889425" cy="1903914"/>
              </a:xfrm>
              <a:custGeom>
                <a:avLst/>
                <a:gdLst/>
                <a:ahLst/>
                <a:cxnLst/>
                <a:rect l="l" t="t" r="r" b="b"/>
                <a:pathLst>
                  <a:path w="2889425" h="1903914">
                    <a:moveTo>
                      <a:pt x="0" y="0"/>
                    </a:moveTo>
                    <a:lnTo>
                      <a:pt x="2889425" y="0"/>
                    </a:lnTo>
                    <a:lnTo>
                      <a:pt x="2889425" y="1903914"/>
                    </a:lnTo>
                    <a:lnTo>
                      <a:pt x="0" y="1903914"/>
                    </a:lnTo>
                    <a:lnTo>
                      <a:pt x="0" y="0"/>
                    </a:lnTo>
                    <a:close/>
                  </a:path>
                </a:pathLst>
              </a:custGeom>
              <a:blipFill>
                <a:blip r:embed="rId6">
                  <a:extLst>
                    <a:ext uri="{96DAC541-7B7A-43D3-8B79-37D633B846F1}">
                      <asvg:svgBlip xmlns:asvg="http://schemas.microsoft.com/office/drawing/2016/SVG/main" r:embed="rId7"/>
                    </a:ext>
                  </a:extLst>
                </a:blip>
                <a:stretch>
                  <a:fillRect/>
                </a:stretch>
              </a:blipFill>
              <a:sp3d/>
            </p:spPr>
            <p:txBody>
              <a:bodyPr/>
              <a:lstStyle/>
              <a:p>
                <a:endParaRPr lang="fr-FR" sz="1200"/>
              </a:p>
            </p:txBody>
          </p:sp>
        </p:grpSp>
      </p:grpSp>
    </p:spTree>
    <p:extLst>
      <p:ext uri="{BB962C8B-B14F-4D97-AF65-F5344CB8AC3E}">
        <p14:creationId xmlns:p14="http://schemas.microsoft.com/office/powerpoint/2010/main" val="1070078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sz="1200"/>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sz="1200"/>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p>
          </p:txBody>
        </p:sp>
      </p:grpSp>
      <p:sp>
        <p:nvSpPr>
          <p:cNvPr id="20" name="TextBox 20"/>
          <p:cNvSpPr txBox="1"/>
          <p:nvPr/>
        </p:nvSpPr>
        <p:spPr>
          <a:xfrm>
            <a:off x="3706495" y="1114768"/>
            <a:ext cx="5308096" cy="709425"/>
          </a:xfrm>
          <a:prstGeom prst="rect">
            <a:avLst/>
          </a:prstGeom>
        </p:spPr>
        <p:txBody>
          <a:bodyPr wrap="square" lIns="0" tIns="0" rIns="0" bIns="0" rtlCol="0" anchor="t">
            <a:spAutoFit/>
          </a:bodyPr>
          <a:lstStyle/>
          <a:p>
            <a:pPr>
              <a:lnSpc>
                <a:spcPts val="2800"/>
              </a:lnSpc>
              <a:spcBef>
                <a:spcPct val="0"/>
              </a:spcBef>
            </a:pPr>
            <a:r>
              <a:rPr lang="en-US" sz="2333" i="1" dirty="0" err="1">
                <a:solidFill>
                  <a:srgbClr val="263090"/>
                </a:solidFill>
                <a:latin typeface="+mj-lt"/>
              </a:rPr>
              <a:t>Mme</a:t>
            </a:r>
            <a:r>
              <a:rPr lang="en-US" sz="2333" i="1" dirty="0">
                <a:solidFill>
                  <a:srgbClr val="263090"/>
                </a:solidFill>
                <a:latin typeface="+mj-lt"/>
              </a:rPr>
              <a:t> BRAÏK-FAGNONI Karine</a:t>
            </a:r>
          </a:p>
          <a:p>
            <a:pPr>
              <a:lnSpc>
                <a:spcPts val="2800"/>
              </a:lnSpc>
              <a:spcBef>
                <a:spcPct val="0"/>
              </a:spcBef>
            </a:pPr>
            <a:r>
              <a:rPr lang="en-US" sz="2333" i="1" dirty="0" err="1">
                <a:solidFill>
                  <a:srgbClr val="263090"/>
                </a:solidFill>
                <a:latin typeface="+mj-lt"/>
              </a:rPr>
              <a:t>Animatrice</a:t>
            </a:r>
            <a:r>
              <a:rPr lang="en-US" sz="2333" i="1" dirty="0">
                <a:solidFill>
                  <a:srgbClr val="263090"/>
                </a:solidFill>
                <a:latin typeface="+mj-lt"/>
              </a:rPr>
              <a:t> du PDALHPD, </a:t>
            </a:r>
            <a:r>
              <a:rPr lang="en-US" sz="2333" i="1" dirty="0" err="1">
                <a:solidFill>
                  <a:srgbClr val="263090"/>
                </a:solidFill>
                <a:latin typeface="+mj-lt"/>
              </a:rPr>
              <a:t>juriste</a:t>
            </a:r>
            <a:r>
              <a:rPr lang="en-US" sz="2333" i="1" dirty="0">
                <a:solidFill>
                  <a:srgbClr val="263090"/>
                </a:solidFill>
                <a:latin typeface="+mj-lt"/>
              </a:rPr>
              <a:t> à </a:t>
            </a:r>
            <a:r>
              <a:rPr lang="en-US" sz="2333" i="1" dirty="0" err="1">
                <a:solidFill>
                  <a:srgbClr val="263090"/>
                </a:solidFill>
                <a:latin typeface="+mj-lt"/>
              </a:rPr>
              <a:t>l’ADIL</a:t>
            </a:r>
            <a:endParaRPr lang="en-US" sz="2333" i="1" dirty="0">
              <a:solidFill>
                <a:srgbClr val="263090"/>
              </a:solidFill>
              <a:latin typeface="+mj-lt"/>
            </a:endParaRPr>
          </a:p>
        </p:txBody>
      </p:sp>
      <p:sp>
        <p:nvSpPr>
          <p:cNvPr id="21" name="TextBox 21"/>
          <p:cNvSpPr txBox="1"/>
          <p:nvPr/>
        </p:nvSpPr>
        <p:spPr>
          <a:xfrm>
            <a:off x="3706495" y="582238"/>
            <a:ext cx="6918707" cy="371192"/>
          </a:xfrm>
          <a:prstGeom prst="rect">
            <a:avLst/>
          </a:prstGeom>
        </p:spPr>
        <p:txBody>
          <a:bodyPr wrap="square" lIns="0" tIns="0" rIns="0" bIns="0" rtlCol="0" anchor="ctr">
            <a:spAutoFit/>
          </a:bodyPr>
          <a:lstStyle/>
          <a:p>
            <a:pPr>
              <a:lnSpc>
                <a:spcPts val="2800"/>
              </a:lnSpc>
              <a:spcBef>
                <a:spcPct val="0"/>
              </a:spcBef>
            </a:pPr>
            <a:r>
              <a:rPr lang="en-US" sz="2933" b="1" dirty="0">
                <a:solidFill>
                  <a:srgbClr val="263090"/>
                </a:solidFill>
                <a:latin typeface="+mj-lt"/>
              </a:rPr>
              <a:t>LE LIEN PDALHPD/PTSM DANS L’EURE</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sz="1200"/>
          </a:p>
        </p:txBody>
      </p:sp>
      <p:grpSp>
        <p:nvGrpSpPr>
          <p:cNvPr id="4" name="Groupe 3">
            <a:extLst>
              <a:ext uri="{FF2B5EF4-FFF2-40B4-BE49-F238E27FC236}">
                <a16:creationId xmlns:a16="http://schemas.microsoft.com/office/drawing/2014/main" id="{C00A83CC-0AE3-1112-3F29-3509D0BC946D}"/>
              </a:ext>
            </a:extLst>
          </p:cNvPr>
          <p:cNvGrpSpPr/>
          <p:nvPr/>
        </p:nvGrpSpPr>
        <p:grpSpPr>
          <a:xfrm>
            <a:off x="733876" y="228600"/>
            <a:ext cx="2726041" cy="1974914"/>
            <a:chOff x="13428913" y="323452"/>
            <a:chExt cx="4089061" cy="2962371"/>
          </a:xfrm>
          <a:scene3d>
            <a:camera prst="orthographicFront">
              <a:rot lat="0" lon="10799977" rev="0"/>
            </a:camera>
            <a:lightRig rig="threePt" dir="t"/>
          </a:scene3d>
        </p:grpSpPr>
        <p:grpSp>
          <p:nvGrpSpPr>
            <p:cNvPr id="18" name="Group 6">
              <a:extLst>
                <a:ext uri="{FF2B5EF4-FFF2-40B4-BE49-F238E27FC236}">
                  <a16:creationId xmlns:a16="http://schemas.microsoft.com/office/drawing/2014/main" id="{01FCB15C-D96B-9884-7DD0-905DBCCA0DCF}"/>
                </a:ext>
              </a:extLst>
            </p:cNvPr>
            <p:cNvGrpSpPr/>
            <p:nvPr/>
          </p:nvGrpSpPr>
          <p:grpSpPr>
            <a:xfrm>
              <a:off x="15946438" y="949226"/>
              <a:ext cx="1297674" cy="466295"/>
              <a:chOff x="0" y="0"/>
              <a:chExt cx="411417" cy="147835"/>
            </a:xfrm>
          </p:grpSpPr>
          <p:sp>
            <p:nvSpPr>
              <p:cNvPr id="28" name="Freeform 7">
                <a:extLst>
                  <a:ext uri="{FF2B5EF4-FFF2-40B4-BE49-F238E27FC236}">
                    <a16:creationId xmlns:a16="http://schemas.microsoft.com/office/drawing/2014/main" id="{69011F4D-1D98-16C0-9C26-AAC61B1335DE}"/>
                  </a:ext>
                </a:extLst>
              </p:cNvPr>
              <p:cNvSpPr/>
              <p:nvPr/>
            </p:nvSpPr>
            <p:spPr>
              <a:xfrm>
                <a:off x="0" y="0"/>
                <a:ext cx="411417" cy="147835"/>
              </a:xfrm>
              <a:custGeom>
                <a:avLst/>
                <a:gdLst/>
                <a:ahLst/>
                <a:cxnLst/>
                <a:rect l="l" t="t" r="r" b="b"/>
                <a:pathLst>
                  <a:path w="411417" h="147835">
                    <a:moveTo>
                      <a:pt x="0" y="0"/>
                    </a:moveTo>
                    <a:lnTo>
                      <a:pt x="411417" y="0"/>
                    </a:lnTo>
                    <a:lnTo>
                      <a:pt x="411417" y="147835"/>
                    </a:lnTo>
                    <a:lnTo>
                      <a:pt x="0" y="147835"/>
                    </a:lnTo>
                    <a:close/>
                  </a:path>
                </a:pathLst>
              </a:custGeom>
              <a:solidFill>
                <a:srgbClr val="263090"/>
              </a:solidFill>
              <a:sp3d/>
            </p:spPr>
            <p:txBody>
              <a:bodyPr/>
              <a:lstStyle/>
              <a:p>
                <a:endParaRPr lang="fr-FR" sz="1200"/>
              </a:p>
            </p:txBody>
          </p:sp>
          <p:sp>
            <p:nvSpPr>
              <p:cNvPr id="29" name="TextBox 8">
                <a:extLst>
                  <a:ext uri="{FF2B5EF4-FFF2-40B4-BE49-F238E27FC236}">
                    <a16:creationId xmlns:a16="http://schemas.microsoft.com/office/drawing/2014/main" id="{59F9E5DE-D99D-9C8E-C327-0AB5E93454DB}"/>
                  </a:ext>
                </a:extLst>
              </p:cNvPr>
              <p:cNvSpPr txBox="1"/>
              <p:nvPr/>
            </p:nvSpPr>
            <p:spPr>
              <a:xfrm>
                <a:off x="0" y="38100"/>
                <a:ext cx="411417" cy="109735"/>
              </a:xfrm>
              <a:prstGeom prst="rect">
                <a:avLst/>
              </a:prstGeom>
              <a:sp3d/>
            </p:spPr>
            <p:txBody>
              <a:bodyPr lIns="28134" tIns="28134" rIns="28134" bIns="28134" rtlCol="0" anchor="ctr">
                <a:flatTx/>
              </a:bodyPr>
              <a:lstStyle/>
              <a:p>
                <a:pPr algn="ctr">
                  <a:lnSpc>
                    <a:spcPts val="1466"/>
                  </a:lnSpc>
                </a:pPr>
                <a:endParaRPr sz="1200"/>
              </a:p>
            </p:txBody>
          </p:sp>
        </p:grpSp>
        <p:grpSp>
          <p:nvGrpSpPr>
            <p:cNvPr id="19" name="Group 2">
              <a:extLst>
                <a:ext uri="{FF2B5EF4-FFF2-40B4-BE49-F238E27FC236}">
                  <a16:creationId xmlns:a16="http://schemas.microsoft.com/office/drawing/2014/main" id="{4840C215-413C-8EBB-BB23-15AC537CA24D}"/>
                </a:ext>
              </a:extLst>
            </p:cNvPr>
            <p:cNvGrpSpPr/>
            <p:nvPr/>
          </p:nvGrpSpPr>
          <p:grpSpPr>
            <a:xfrm>
              <a:off x="13428913" y="323452"/>
              <a:ext cx="4089061" cy="2962371"/>
              <a:chOff x="0" y="0"/>
              <a:chExt cx="5452081" cy="3949828"/>
            </a:xfrm>
          </p:grpSpPr>
          <p:sp>
            <p:nvSpPr>
              <p:cNvPr id="22" name="Freeform 3">
                <a:extLst>
                  <a:ext uri="{FF2B5EF4-FFF2-40B4-BE49-F238E27FC236}">
                    <a16:creationId xmlns:a16="http://schemas.microsoft.com/office/drawing/2014/main" id="{7225D208-F46F-D5DE-46E8-1F5A0BAADECB}"/>
                  </a:ext>
                </a:extLst>
              </p:cNvPr>
              <p:cNvSpPr/>
              <p:nvPr/>
            </p:nvSpPr>
            <p:spPr>
              <a:xfrm rot="5400000">
                <a:off x="1305092" y="-197161"/>
                <a:ext cx="2841897" cy="5452081"/>
              </a:xfrm>
              <a:custGeom>
                <a:avLst/>
                <a:gdLst/>
                <a:ahLst/>
                <a:cxnLst/>
                <a:rect l="l" t="t" r="r" b="b"/>
                <a:pathLst>
                  <a:path w="2841897" h="5452081">
                    <a:moveTo>
                      <a:pt x="0" y="0"/>
                    </a:moveTo>
                    <a:lnTo>
                      <a:pt x="2841897" y="0"/>
                    </a:lnTo>
                    <a:lnTo>
                      <a:pt x="2841897" y="5452081"/>
                    </a:lnTo>
                    <a:lnTo>
                      <a:pt x="0" y="5452081"/>
                    </a:lnTo>
                    <a:lnTo>
                      <a:pt x="0" y="0"/>
                    </a:lnTo>
                    <a:close/>
                  </a:path>
                </a:pathLst>
              </a:custGeom>
              <a:blipFill>
                <a:blip r:embed="rId4">
                  <a:extLst>
                    <a:ext uri="{96DAC541-7B7A-43D3-8B79-37D633B846F1}">
                      <asvg:svgBlip xmlns:asvg="http://schemas.microsoft.com/office/drawing/2016/SVG/main" r:embed="rId5"/>
                    </a:ext>
                  </a:extLst>
                </a:blip>
                <a:stretch>
                  <a:fillRect/>
                </a:stretch>
              </a:blipFill>
              <a:sp3d/>
            </p:spPr>
            <p:txBody>
              <a:bodyPr/>
              <a:lstStyle/>
              <a:p>
                <a:endParaRPr lang="fr-FR" sz="1200"/>
              </a:p>
            </p:txBody>
          </p:sp>
          <p:sp>
            <p:nvSpPr>
              <p:cNvPr id="24" name="TextBox 4">
                <a:extLst>
                  <a:ext uri="{FF2B5EF4-FFF2-40B4-BE49-F238E27FC236}">
                    <a16:creationId xmlns:a16="http://schemas.microsoft.com/office/drawing/2014/main" id="{5CE4D2E9-A736-AEBD-C419-6695F49E4900}"/>
                  </a:ext>
                </a:extLst>
              </p:cNvPr>
              <p:cNvSpPr txBox="1"/>
              <p:nvPr/>
            </p:nvSpPr>
            <p:spPr>
              <a:xfrm>
                <a:off x="566912" y="2011718"/>
                <a:ext cx="3334163" cy="974626"/>
              </a:xfrm>
              <a:prstGeom prst="rect">
                <a:avLst/>
              </a:prstGeom>
              <a:sp3d/>
            </p:spPr>
            <p:txBody>
              <a:bodyPr lIns="0" tIns="0" rIns="0" bIns="0" rtlCol="0" anchor="t">
                <a:spAutoFit/>
                <a:flatTx/>
              </a:bodyPr>
              <a:lstStyle/>
              <a:p>
                <a:pPr>
                  <a:lnSpc>
                    <a:spcPts val="1883"/>
                  </a:lnSpc>
                  <a:spcBef>
                    <a:spcPct val="0"/>
                  </a:spcBef>
                </a:pPr>
                <a:r>
                  <a:rPr lang="en-US" sz="1883" b="1" spc="37" dirty="0">
                    <a:solidFill>
                      <a:srgbClr val="F8F1EA"/>
                    </a:solidFill>
                    <a:latin typeface="Gliker Semi-Bold"/>
                    <a:ea typeface="Gliker Semi-Bold"/>
                    <a:cs typeface="Gliker Semi-Bold"/>
                    <a:sym typeface="Gliker Semi-Bold"/>
                  </a:rPr>
                  <a:t>Retour </a:t>
                </a:r>
                <a:r>
                  <a:rPr lang="en-US" sz="1883" b="1" spc="37" dirty="0" err="1">
                    <a:solidFill>
                      <a:srgbClr val="F8F1EA"/>
                    </a:solidFill>
                    <a:latin typeface="Gliker Semi-Bold"/>
                    <a:ea typeface="Gliker Semi-Bold"/>
                    <a:cs typeface="Gliker Semi-Bold"/>
                    <a:sym typeface="Gliker Semi-Bold"/>
                  </a:rPr>
                  <a:t>d’expérience</a:t>
                </a:r>
                <a:endParaRPr lang="en-US" sz="1883" b="1" spc="37" dirty="0">
                  <a:solidFill>
                    <a:srgbClr val="F8F1EA"/>
                  </a:solidFill>
                  <a:latin typeface="Gliker Semi-Bold"/>
                  <a:ea typeface="Gliker Semi-Bold"/>
                  <a:cs typeface="Gliker Semi-Bold"/>
                  <a:sym typeface="Gliker Semi-Bold"/>
                </a:endParaRPr>
              </a:p>
            </p:txBody>
          </p:sp>
          <p:sp>
            <p:nvSpPr>
              <p:cNvPr id="25" name="Freeform 5">
                <a:extLst>
                  <a:ext uri="{FF2B5EF4-FFF2-40B4-BE49-F238E27FC236}">
                    <a16:creationId xmlns:a16="http://schemas.microsoft.com/office/drawing/2014/main" id="{84DE77DF-EFAB-75FC-B5E2-D5670629A3E7}"/>
                  </a:ext>
                </a:extLst>
              </p:cNvPr>
              <p:cNvSpPr/>
              <p:nvPr/>
            </p:nvSpPr>
            <p:spPr>
              <a:xfrm>
                <a:off x="2562656" y="0"/>
                <a:ext cx="2889425" cy="1903914"/>
              </a:xfrm>
              <a:custGeom>
                <a:avLst/>
                <a:gdLst/>
                <a:ahLst/>
                <a:cxnLst/>
                <a:rect l="l" t="t" r="r" b="b"/>
                <a:pathLst>
                  <a:path w="2889425" h="1903914">
                    <a:moveTo>
                      <a:pt x="0" y="0"/>
                    </a:moveTo>
                    <a:lnTo>
                      <a:pt x="2889425" y="0"/>
                    </a:lnTo>
                    <a:lnTo>
                      <a:pt x="2889425" y="1903914"/>
                    </a:lnTo>
                    <a:lnTo>
                      <a:pt x="0" y="1903914"/>
                    </a:lnTo>
                    <a:lnTo>
                      <a:pt x="0" y="0"/>
                    </a:lnTo>
                    <a:close/>
                  </a:path>
                </a:pathLst>
              </a:custGeom>
              <a:blipFill>
                <a:blip r:embed="rId6">
                  <a:extLst>
                    <a:ext uri="{96DAC541-7B7A-43D3-8B79-37D633B846F1}">
                      <asvg:svgBlip xmlns:asvg="http://schemas.microsoft.com/office/drawing/2016/SVG/main" r:embed="rId7"/>
                    </a:ext>
                  </a:extLst>
                </a:blip>
                <a:stretch>
                  <a:fillRect/>
                </a:stretch>
              </a:blipFill>
              <a:sp3d/>
            </p:spPr>
            <p:txBody>
              <a:bodyPr/>
              <a:lstStyle/>
              <a:p>
                <a:endParaRPr lang="fr-FR" sz="1200"/>
              </a:p>
            </p:txBody>
          </p:sp>
        </p:grpSp>
      </p:grpSp>
      <p:sp>
        <p:nvSpPr>
          <p:cNvPr id="2" name="TextBox 21">
            <a:extLst>
              <a:ext uri="{FF2B5EF4-FFF2-40B4-BE49-F238E27FC236}">
                <a16:creationId xmlns:a16="http://schemas.microsoft.com/office/drawing/2014/main" id="{16F131C7-69CC-F9E7-E815-A534E33E26E8}"/>
              </a:ext>
            </a:extLst>
          </p:cNvPr>
          <p:cNvSpPr txBox="1"/>
          <p:nvPr/>
        </p:nvSpPr>
        <p:spPr>
          <a:xfrm>
            <a:off x="852513" y="2437867"/>
            <a:ext cx="5137467" cy="683970"/>
          </a:xfrm>
          <a:prstGeom prst="rect">
            <a:avLst/>
          </a:prstGeom>
        </p:spPr>
        <p:txBody>
          <a:bodyPr wrap="square" lIns="0" tIns="0" rIns="0" bIns="0" rtlCol="0" anchor="t">
            <a:spAutoFit/>
          </a:bodyPr>
          <a:lstStyle/>
          <a:p>
            <a:pPr>
              <a:lnSpc>
                <a:spcPts val="2800"/>
              </a:lnSpc>
              <a:spcBef>
                <a:spcPct val="0"/>
              </a:spcBef>
            </a:pPr>
            <a:r>
              <a:rPr lang="en-US" sz="2133" b="1" dirty="0">
                <a:solidFill>
                  <a:srgbClr val="263090"/>
                </a:solidFill>
                <a:latin typeface="+mj-lt"/>
              </a:rPr>
              <a:t>Le PDALHPD </a:t>
            </a:r>
            <a:r>
              <a:rPr lang="en-US" sz="1600" b="1" dirty="0">
                <a:solidFill>
                  <a:srgbClr val="263090"/>
                </a:solidFill>
                <a:latin typeface="+mj-lt"/>
              </a:rPr>
              <a:t> </a:t>
            </a:r>
            <a:r>
              <a:rPr lang="en-US" sz="1600" dirty="0">
                <a:solidFill>
                  <a:srgbClr val="263090"/>
                </a:solidFill>
                <a:latin typeface="+mj-lt"/>
              </a:rPr>
              <a:t>“Plan </a:t>
            </a:r>
            <a:r>
              <a:rPr lang="en-US" sz="1600" dirty="0" err="1">
                <a:solidFill>
                  <a:srgbClr val="263090"/>
                </a:solidFill>
                <a:latin typeface="+mj-lt"/>
              </a:rPr>
              <a:t>départemental</a:t>
            </a:r>
            <a:r>
              <a:rPr lang="en-US" sz="1600" dirty="0">
                <a:solidFill>
                  <a:srgbClr val="263090"/>
                </a:solidFill>
                <a:latin typeface="+mj-lt"/>
              </a:rPr>
              <a:t> </a:t>
            </a:r>
            <a:r>
              <a:rPr lang="en-US" sz="1600" dirty="0" err="1">
                <a:solidFill>
                  <a:srgbClr val="263090"/>
                </a:solidFill>
                <a:latin typeface="+mj-lt"/>
              </a:rPr>
              <a:t>d’action</a:t>
            </a:r>
            <a:r>
              <a:rPr lang="en-US" sz="1600" dirty="0">
                <a:solidFill>
                  <a:srgbClr val="263090"/>
                </a:solidFill>
                <a:latin typeface="+mj-lt"/>
              </a:rPr>
              <a:t> pour le logement et l’hébergement des </a:t>
            </a:r>
            <a:r>
              <a:rPr lang="en-US" sz="1600" dirty="0" err="1">
                <a:solidFill>
                  <a:srgbClr val="263090"/>
                </a:solidFill>
                <a:latin typeface="+mj-lt"/>
              </a:rPr>
              <a:t>personnes</a:t>
            </a:r>
            <a:r>
              <a:rPr lang="en-US" sz="1600" dirty="0">
                <a:solidFill>
                  <a:srgbClr val="263090"/>
                </a:solidFill>
                <a:latin typeface="+mj-lt"/>
              </a:rPr>
              <a:t> </a:t>
            </a:r>
            <a:r>
              <a:rPr lang="en-US" sz="1600" dirty="0" err="1">
                <a:solidFill>
                  <a:srgbClr val="263090"/>
                </a:solidFill>
                <a:latin typeface="+mj-lt"/>
              </a:rPr>
              <a:t>défavorisées</a:t>
            </a:r>
            <a:r>
              <a:rPr lang="en-US" sz="1600" dirty="0">
                <a:solidFill>
                  <a:srgbClr val="263090"/>
                </a:solidFill>
                <a:latin typeface="+mj-lt"/>
              </a:rPr>
              <a:t>”</a:t>
            </a:r>
          </a:p>
        </p:txBody>
      </p:sp>
      <p:pic>
        <p:nvPicPr>
          <p:cNvPr id="3" name="Image 2">
            <a:extLst>
              <a:ext uri="{FF2B5EF4-FFF2-40B4-BE49-F238E27FC236}">
                <a16:creationId xmlns:a16="http://schemas.microsoft.com/office/drawing/2014/main" id="{0D997668-3830-802F-7BDF-827E620B9D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39325" y="2426560"/>
            <a:ext cx="712008" cy="695493"/>
          </a:xfrm>
          <a:prstGeom prst="rect">
            <a:avLst/>
          </a:prstGeom>
        </p:spPr>
      </p:pic>
      <p:sp>
        <p:nvSpPr>
          <p:cNvPr id="23" name="ZoneTexte 22">
            <a:extLst>
              <a:ext uri="{FF2B5EF4-FFF2-40B4-BE49-F238E27FC236}">
                <a16:creationId xmlns:a16="http://schemas.microsoft.com/office/drawing/2014/main" id="{18EFD817-4AF6-5F05-6EA8-877F7F83F644}"/>
              </a:ext>
            </a:extLst>
          </p:cNvPr>
          <p:cNvSpPr txBox="1"/>
          <p:nvPr/>
        </p:nvSpPr>
        <p:spPr>
          <a:xfrm>
            <a:off x="6695629" y="2604728"/>
            <a:ext cx="3866058" cy="379656"/>
          </a:xfrm>
          <a:prstGeom prst="rect">
            <a:avLst/>
          </a:prstGeom>
          <a:noFill/>
        </p:spPr>
        <p:txBody>
          <a:bodyPr wrap="none" rtlCol="0">
            <a:spAutoFit/>
          </a:bodyPr>
          <a:lstStyle/>
          <a:p>
            <a:r>
              <a:rPr lang="fr-FR" sz="1867" b="1" dirty="0">
                <a:solidFill>
                  <a:schemeClr val="accent6"/>
                </a:solidFill>
              </a:rPr>
              <a:t>GARANTIR LE DROIT AU LOGEMENT</a:t>
            </a:r>
          </a:p>
        </p:txBody>
      </p:sp>
      <p:sp>
        <p:nvSpPr>
          <p:cNvPr id="30" name="ZoneTexte 29">
            <a:extLst>
              <a:ext uri="{FF2B5EF4-FFF2-40B4-BE49-F238E27FC236}">
                <a16:creationId xmlns:a16="http://schemas.microsoft.com/office/drawing/2014/main" id="{C08A7F5C-414E-96D4-4A6D-46AE7666D967}"/>
              </a:ext>
            </a:extLst>
          </p:cNvPr>
          <p:cNvSpPr txBox="1"/>
          <p:nvPr/>
        </p:nvSpPr>
        <p:spPr>
          <a:xfrm>
            <a:off x="1290793" y="4092860"/>
            <a:ext cx="3107660" cy="584775"/>
          </a:xfrm>
          <a:prstGeom prst="rect">
            <a:avLst/>
          </a:prstGeom>
          <a:noFill/>
        </p:spPr>
        <p:txBody>
          <a:bodyPr wrap="square" rtlCol="0">
            <a:spAutoFit/>
          </a:bodyPr>
          <a:lstStyle/>
          <a:p>
            <a:r>
              <a:rPr lang="fr-FR" sz="1600" b="1" dirty="0">
                <a:solidFill>
                  <a:srgbClr val="263090"/>
                </a:solidFill>
              </a:rPr>
              <a:t>Une opportunité pour les acteurs du logement et de l’hébergement</a:t>
            </a:r>
          </a:p>
        </p:txBody>
      </p:sp>
      <p:sp>
        <p:nvSpPr>
          <p:cNvPr id="31" name="ZoneTexte 30">
            <a:extLst>
              <a:ext uri="{FF2B5EF4-FFF2-40B4-BE49-F238E27FC236}">
                <a16:creationId xmlns:a16="http://schemas.microsoft.com/office/drawing/2014/main" id="{8F7A36D2-A132-1425-1F58-4BE49FA441D8}"/>
              </a:ext>
            </a:extLst>
          </p:cNvPr>
          <p:cNvSpPr txBox="1"/>
          <p:nvPr/>
        </p:nvSpPr>
        <p:spPr>
          <a:xfrm>
            <a:off x="1290794" y="5132781"/>
            <a:ext cx="2861697" cy="830997"/>
          </a:xfrm>
          <a:prstGeom prst="rect">
            <a:avLst/>
          </a:prstGeom>
          <a:noFill/>
        </p:spPr>
        <p:txBody>
          <a:bodyPr wrap="square" rtlCol="0">
            <a:spAutoFit/>
          </a:bodyPr>
          <a:lstStyle/>
          <a:p>
            <a:pPr algn="just"/>
            <a:r>
              <a:rPr lang="fr-FR" sz="1200" dirty="0"/>
              <a:t>Une participation aux Groupes de travail en charge de l’élaboration du PTSM de l’Eure a permis que les besoins des acteurs du logements soient attendus</a:t>
            </a:r>
          </a:p>
        </p:txBody>
      </p:sp>
      <p:pic>
        <p:nvPicPr>
          <p:cNvPr id="32" name="Image 31">
            <a:extLst>
              <a:ext uri="{FF2B5EF4-FFF2-40B4-BE49-F238E27FC236}">
                <a16:creationId xmlns:a16="http://schemas.microsoft.com/office/drawing/2014/main" id="{A512EB66-03A8-2646-924A-51CE841316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9846" y="3996921"/>
            <a:ext cx="448362" cy="448362"/>
          </a:xfrm>
          <a:prstGeom prst="rect">
            <a:avLst/>
          </a:prstGeom>
        </p:spPr>
      </p:pic>
      <p:sp>
        <p:nvSpPr>
          <p:cNvPr id="33" name="ZoneTexte 32">
            <a:extLst>
              <a:ext uri="{FF2B5EF4-FFF2-40B4-BE49-F238E27FC236}">
                <a16:creationId xmlns:a16="http://schemas.microsoft.com/office/drawing/2014/main" id="{3C258433-114C-F0B4-DDD2-1D684896313C}"/>
              </a:ext>
            </a:extLst>
          </p:cNvPr>
          <p:cNvSpPr txBox="1"/>
          <p:nvPr/>
        </p:nvSpPr>
        <p:spPr>
          <a:xfrm>
            <a:off x="809671" y="3319337"/>
            <a:ext cx="2315271" cy="830997"/>
          </a:xfrm>
          <a:prstGeom prst="rect">
            <a:avLst/>
          </a:prstGeom>
          <a:noFill/>
        </p:spPr>
        <p:txBody>
          <a:bodyPr wrap="square" rtlCol="0">
            <a:spAutoFit/>
          </a:bodyPr>
          <a:lstStyle/>
          <a:p>
            <a:pPr algn="just"/>
            <a:r>
              <a:rPr lang="fr-FR" sz="1200" dirty="0"/>
              <a:t>L’injonction nationale de se doter sur les territoires de Projets territoriaux de santé mentale </a:t>
            </a:r>
          </a:p>
          <a:p>
            <a:pPr algn="just"/>
            <a:endParaRPr lang="fr-FR" sz="1200" dirty="0"/>
          </a:p>
        </p:txBody>
      </p:sp>
      <p:sp>
        <p:nvSpPr>
          <p:cNvPr id="34" name="ZoneTexte 33">
            <a:extLst>
              <a:ext uri="{FF2B5EF4-FFF2-40B4-BE49-F238E27FC236}">
                <a16:creationId xmlns:a16="http://schemas.microsoft.com/office/drawing/2014/main" id="{D2757477-2D3F-35A7-01AC-689532DD8F61}"/>
              </a:ext>
            </a:extLst>
          </p:cNvPr>
          <p:cNvSpPr txBox="1"/>
          <p:nvPr/>
        </p:nvSpPr>
        <p:spPr>
          <a:xfrm>
            <a:off x="1904099" y="6064545"/>
            <a:ext cx="3435684" cy="553998"/>
          </a:xfrm>
          <a:prstGeom prst="rect">
            <a:avLst/>
          </a:prstGeom>
          <a:noFill/>
        </p:spPr>
        <p:txBody>
          <a:bodyPr wrap="none" rtlCol="0">
            <a:spAutoFit/>
          </a:bodyPr>
          <a:lstStyle/>
          <a:p>
            <a:pPr marL="190510" indent="-190510">
              <a:buFont typeface="Arial" panose="020B0604020202020204" pitchFamily="34" charset="0"/>
              <a:buChar char="•"/>
            </a:pPr>
            <a:r>
              <a:rPr lang="fr-FR" sz="1200" i="1" dirty="0">
                <a:solidFill>
                  <a:srgbClr val="263090"/>
                </a:solidFill>
              </a:rPr>
              <a:t>Porter des actions spécifiques dans le CTSM</a:t>
            </a:r>
          </a:p>
          <a:p>
            <a:pPr marL="114306" indent="-114306">
              <a:buFont typeface="Arial" panose="020B0604020202020204" pitchFamily="34" charset="0"/>
              <a:buChar char="•"/>
            </a:pPr>
            <a:endParaRPr lang="fr-FR" sz="600" i="1" dirty="0">
              <a:solidFill>
                <a:srgbClr val="263090"/>
              </a:solidFill>
            </a:endParaRPr>
          </a:p>
          <a:p>
            <a:pPr marL="190510" indent="-190510">
              <a:buFont typeface="Arial" panose="020B0604020202020204" pitchFamily="34" charset="0"/>
              <a:buChar char="•"/>
            </a:pPr>
            <a:r>
              <a:rPr lang="fr-FR" sz="1200" i="1" dirty="0">
                <a:solidFill>
                  <a:srgbClr val="263090"/>
                </a:solidFill>
              </a:rPr>
              <a:t>D’être représenté dans les instances de gouvernance</a:t>
            </a:r>
          </a:p>
        </p:txBody>
      </p:sp>
      <p:pic>
        <p:nvPicPr>
          <p:cNvPr id="35" name="Image 34">
            <a:extLst>
              <a:ext uri="{FF2B5EF4-FFF2-40B4-BE49-F238E27FC236}">
                <a16:creationId xmlns:a16="http://schemas.microsoft.com/office/drawing/2014/main" id="{FC957F38-13B0-F4DD-80F7-A261FB60099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6664" y="6035861"/>
            <a:ext cx="762000" cy="448362"/>
          </a:xfrm>
          <a:prstGeom prst="rect">
            <a:avLst/>
          </a:prstGeom>
        </p:spPr>
      </p:pic>
      <p:sp>
        <p:nvSpPr>
          <p:cNvPr id="36" name="Flèche : bas 35">
            <a:extLst>
              <a:ext uri="{FF2B5EF4-FFF2-40B4-BE49-F238E27FC236}">
                <a16:creationId xmlns:a16="http://schemas.microsoft.com/office/drawing/2014/main" id="{81A43D97-0CD2-1443-3357-E224EA32FCEE}"/>
              </a:ext>
            </a:extLst>
          </p:cNvPr>
          <p:cNvSpPr/>
          <p:nvPr/>
        </p:nvSpPr>
        <p:spPr>
          <a:xfrm>
            <a:off x="2571431" y="4749158"/>
            <a:ext cx="304800" cy="326675"/>
          </a:xfrm>
          <a:prstGeom prst="down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7" name="ZoneTexte 36">
            <a:extLst>
              <a:ext uri="{FF2B5EF4-FFF2-40B4-BE49-F238E27FC236}">
                <a16:creationId xmlns:a16="http://schemas.microsoft.com/office/drawing/2014/main" id="{A3171728-7A99-71E2-FE6E-1046D65E6581}"/>
              </a:ext>
            </a:extLst>
          </p:cNvPr>
          <p:cNvSpPr txBox="1"/>
          <p:nvPr/>
        </p:nvSpPr>
        <p:spPr>
          <a:xfrm>
            <a:off x="6472180" y="3739547"/>
            <a:ext cx="4059910" cy="584775"/>
          </a:xfrm>
          <a:prstGeom prst="rect">
            <a:avLst/>
          </a:prstGeom>
          <a:noFill/>
        </p:spPr>
        <p:txBody>
          <a:bodyPr wrap="square" rtlCol="0">
            <a:spAutoFit/>
          </a:bodyPr>
          <a:lstStyle/>
          <a:p>
            <a:r>
              <a:rPr lang="fr-FR" sz="1600" dirty="0"/>
              <a:t>Le lien PDALHPD/PTSM est </a:t>
            </a:r>
            <a:r>
              <a:rPr lang="fr-FR" sz="1600" b="1" dirty="0">
                <a:solidFill>
                  <a:schemeClr val="accent6"/>
                </a:solidFill>
              </a:rPr>
              <a:t>UNE</a:t>
            </a:r>
            <a:r>
              <a:rPr lang="fr-FR" sz="1600" dirty="0"/>
              <a:t> </a:t>
            </a:r>
            <a:r>
              <a:rPr lang="fr-FR" sz="1600" b="1" dirty="0">
                <a:solidFill>
                  <a:schemeClr val="accent6"/>
                </a:solidFill>
              </a:rPr>
              <a:t>FORCE</a:t>
            </a:r>
            <a:r>
              <a:rPr lang="fr-FR" sz="1600" dirty="0"/>
              <a:t> pour le territoire de l’Eure</a:t>
            </a:r>
          </a:p>
        </p:txBody>
      </p:sp>
      <p:sp>
        <p:nvSpPr>
          <p:cNvPr id="38" name="ZoneTexte 37">
            <a:extLst>
              <a:ext uri="{FF2B5EF4-FFF2-40B4-BE49-F238E27FC236}">
                <a16:creationId xmlns:a16="http://schemas.microsoft.com/office/drawing/2014/main" id="{D09E4A57-0767-8DA2-0683-BB693FB36C0C}"/>
              </a:ext>
            </a:extLst>
          </p:cNvPr>
          <p:cNvSpPr txBox="1"/>
          <p:nvPr/>
        </p:nvSpPr>
        <p:spPr>
          <a:xfrm>
            <a:off x="5989980" y="4900943"/>
            <a:ext cx="4322421" cy="1384995"/>
          </a:xfrm>
          <a:prstGeom prst="rect">
            <a:avLst/>
          </a:prstGeom>
          <a:noFill/>
        </p:spPr>
        <p:txBody>
          <a:bodyPr wrap="square" rtlCol="0">
            <a:spAutoFit/>
          </a:bodyPr>
          <a:lstStyle/>
          <a:p>
            <a:endParaRPr lang="fr-FR" sz="1200" dirty="0"/>
          </a:p>
          <a:p>
            <a:pPr marL="190510" indent="-190510">
              <a:buFont typeface="Wingdings" panose="05000000000000000000" pitchFamily="2" charset="2"/>
              <a:buChar char="Ø"/>
            </a:pPr>
            <a:r>
              <a:rPr lang="fr-FR" sz="1200" i="1" dirty="0">
                <a:solidFill>
                  <a:srgbClr val="263090"/>
                </a:solidFill>
              </a:rPr>
              <a:t>Une compréhension mutuelle des enjeux des uns et des autres</a:t>
            </a:r>
          </a:p>
          <a:p>
            <a:endParaRPr lang="fr-FR" sz="1200" i="1" dirty="0">
              <a:solidFill>
                <a:srgbClr val="263090"/>
              </a:solidFill>
            </a:endParaRPr>
          </a:p>
          <a:p>
            <a:pPr marL="190510" indent="-190510">
              <a:buFont typeface="Wingdings" panose="05000000000000000000" pitchFamily="2" charset="2"/>
              <a:buChar char="Ø"/>
            </a:pPr>
            <a:r>
              <a:rPr lang="fr-FR" sz="1200" i="1" dirty="0">
                <a:solidFill>
                  <a:srgbClr val="263090"/>
                </a:solidFill>
              </a:rPr>
              <a:t>Une coopération entre des acteurs de champs de compétence différents</a:t>
            </a:r>
          </a:p>
          <a:p>
            <a:endParaRPr lang="fr-FR" sz="1200" i="1" dirty="0">
              <a:solidFill>
                <a:srgbClr val="263090"/>
              </a:solidFill>
            </a:endParaRPr>
          </a:p>
          <a:p>
            <a:pPr marL="190510" indent="-190510">
              <a:buFont typeface="Wingdings" panose="05000000000000000000" pitchFamily="2" charset="2"/>
              <a:buChar char="Ø"/>
            </a:pPr>
            <a:r>
              <a:rPr lang="fr-FR" sz="1200" i="1" dirty="0">
                <a:solidFill>
                  <a:srgbClr val="263090"/>
                </a:solidFill>
              </a:rPr>
              <a:t>Une meilleure réponse aux besoins des personnes accompagnées</a:t>
            </a:r>
          </a:p>
        </p:txBody>
      </p:sp>
      <p:pic>
        <p:nvPicPr>
          <p:cNvPr id="39" name="Image 38">
            <a:extLst>
              <a:ext uri="{FF2B5EF4-FFF2-40B4-BE49-F238E27FC236}">
                <a16:creationId xmlns:a16="http://schemas.microsoft.com/office/drawing/2014/main" id="{0AD1483A-A281-B227-7254-C0B5A1E5C2CD}"/>
              </a:ext>
            </a:extLst>
          </p:cNvPr>
          <p:cNvPicPr>
            <a:picLocks noChangeAspect="1"/>
          </p:cNvPicPr>
          <p:nvPr/>
        </p:nvPicPr>
        <p:blipFill>
          <a:blip r:embed="rId10"/>
          <a:stretch>
            <a:fillRect/>
          </a:stretch>
        </p:blipFill>
        <p:spPr>
          <a:xfrm>
            <a:off x="5748545" y="3772566"/>
            <a:ext cx="621040" cy="487960"/>
          </a:xfrm>
          <a:prstGeom prst="rect">
            <a:avLst/>
          </a:prstGeom>
        </p:spPr>
      </p:pic>
      <p:sp>
        <p:nvSpPr>
          <p:cNvPr id="40" name="ZoneTexte 39">
            <a:extLst>
              <a:ext uri="{FF2B5EF4-FFF2-40B4-BE49-F238E27FC236}">
                <a16:creationId xmlns:a16="http://schemas.microsoft.com/office/drawing/2014/main" id="{C00D58AF-5DC5-0B8E-7F0C-4FA66DBDC09C}"/>
              </a:ext>
            </a:extLst>
          </p:cNvPr>
          <p:cNvSpPr txBox="1"/>
          <p:nvPr/>
        </p:nvSpPr>
        <p:spPr>
          <a:xfrm>
            <a:off x="6016171" y="4507232"/>
            <a:ext cx="1603196" cy="461665"/>
          </a:xfrm>
          <a:prstGeom prst="rect">
            <a:avLst/>
          </a:prstGeom>
          <a:noFill/>
        </p:spPr>
        <p:txBody>
          <a:bodyPr wrap="none" rtlCol="0">
            <a:spAutoFit/>
          </a:bodyPr>
          <a:lstStyle/>
          <a:p>
            <a:r>
              <a:rPr lang="fr-FR" sz="1200" dirty="0"/>
              <a:t>Il a permis notamment :</a:t>
            </a:r>
          </a:p>
          <a:p>
            <a:endParaRPr lang="fr-FR" sz="1200" dirty="0"/>
          </a:p>
        </p:txBody>
      </p:sp>
      <p:sp>
        <p:nvSpPr>
          <p:cNvPr id="44" name="Rectangle 43">
            <a:extLst>
              <a:ext uri="{FF2B5EF4-FFF2-40B4-BE49-F238E27FC236}">
                <a16:creationId xmlns:a16="http://schemas.microsoft.com/office/drawing/2014/main" id="{18010ED3-9264-2F87-89E7-0ACEF9A407C4}"/>
              </a:ext>
            </a:extLst>
          </p:cNvPr>
          <p:cNvSpPr/>
          <p:nvPr/>
        </p:nvSpPr>
        <p:spPr>
          <a:xfrm>
            <a:off x="5575958" y="3527601"/>
            <a:ext cx="5228723" cy="3060165"/>
          </a:xfrm>
          <a:prstGeom prst="rect">
            <a:avLst/>
          </a:prstGeom>
          <a:noFill/>
          <a:ln w="57150">
            <a:solidFill>
              <a:srgbClr val="2630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Tree>
    <p:extLst>
      <p:ext uri="{BB962C8B-B14F-4D97-AF65-F5344CB8AC3E}">
        <p14:creationId xmlns:p14="http://schemas.microsoft.com/office/powerpoint/2010/main" val="1006066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14"/>
          <p:cNvGrpSpPr/>
          <p:nvPr/>
        </p:nvGrpSpPr>
        <p:grpSpPr>
          <a:xfrm>
            <a:off x="-71717" y="5669794"/>
            <a:ext cx="1392517" cy="1213605"/>
            <a:chOff x="-25723" y="-66675"/>
            <a:chExt cx="659155" cy="523551"/>
          </a:xfrm>
        </p:grpSpPr>
        <p:sp>
          <p:nvSpPr>
            <p:cNvPr id="32" name="Freeform 15"/>
            <p:cNvSpPr/>
            <p:nvPr/>
          </p:nvSpPr>
          <p:spPr>
            <a:xfrm>
              <a:off x="-25723" y="10957"/>
              <a:ext cx="627568" cy="445919"/>
            </a:xfrm>
            <a:custGeom>
              <a:avLst/>
              <a:gdLst/>
              <a:ahLst/>
              <a:cxnLst/>
              <a:rect l="l" t="t" r="r" b="b"/>
              <a:pathLst>
                <a:path w="633432" h="445919">
                  <a:moveTo>
                    <a:pt x="0" y="0"/>
                  </a:moveTo>
                  <a:lnTo>
                    <a:pt x="633432" y="0"/>
                  </a:lnTo>
                  <a:lnTo>
                    <a:pt x="633432" y="445919"/>
                  </a:lnTo>
                  <a:lnTo>
                    <a:pt x="0" y="445919"/>
                  </a:lnTo>
                  <a:close/>
                </a:path>
              </a:pathLst>
            </a:custGeom>
            <a:solidFill>
              <a:srgbClr val="8EB72F"/>
            </a:solidFill>
          </p:spPr>
          <p:txBody>
            <a:bodyPr/>
            <a:lstStyle/>
            <a:p>
              <a:endParaRPr lang="fr-FR"/>
            </a:p>
          </p:txBody>
        </p:sp>
        <p:sp>
          <p:nvSpPr>
            <p:cNvPr id="33" name="TextBox 16"/>
            <p:cNvSpPr txBox="1"/>
            <p:nvPr/>
          </p:nvSpPr>
          <p:spPr>
            <a:xfrm>
              <a:off x="0" y="-66675"/>
              <a:ext cx="633432" cy="512594"/>
            </a:xfrm>
            <a:prstGeom prst="rect">
              <a:avLst/>
            </a:prstGeom>
          </p:spPr>
          <p:txBody>
            <a:bodyPr lIns="33867" tIns="33867" rIns="33867" bIns="33867" rtlCol="0" anchor="ctr"/>
            <a:lstStyle/>
            <a:p>
              <a:pPr algn="ctr">
                <a:lnSpc>
                  <a:spcPts val="2240"/>
                </a:lnSpc>
              </a:pPr>
              <a:endParaRPr lang="fr-FR" sz="1200" dirty="0"/>
            </a:p>
          </p:txBody>
        </p:sp>
      </p:grpSp>
      <p:sp>
        <p:nvSpPr>
          <p:cNvPr id="2" name="AutoShape 2"/>
          <p:cNvSpPr/>
          <p:nvPr/>
        </p:nvSpPr>
        <p:spPr>
          <a:xfrm>
            <a:off x="0" y="5859444"/>
            <a:ext cx="12192000" cy="22225"/>
          </a:xfrm>
          <a:prstGeom prst="line">
            <a:avLst/>
          </a:prstGeom>
          <a:ln w="47625" cap="flat">
            <a:solidFill>
              <a:srgbClr val="263090"/>
            </a:solidFill>
            <a:prstDash val="solid"/>
            <a:headEnd type="none" w="sm" len="sm"/>
            <a:tailEnd type="none" w="sm" len="sm"/>
          </a:ln>
        </p:spPr>
        <p:txBody>
          <a:bodyPr/>
          <a:lstStyle/>
          <a:p>
            <a:endParaRPr lang="fr-FR"/>
          </a:p>
        </p:txBody>
      </p:sp>
      <p:sp>
        <p:nvSpPr>
          <p:cNvPr id="3" name="AutoShape 3"/>
          <p:cNvSpPr/>
          <p:nvPr/>
        </p:nvSpPr>
        <p:spPr>
          <a:xfrm flipV="1">
            <a:off x="1250950" y="1644650"/>
            <a:ext cx="0" cy="5213350"/>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4" name="Group 4"/>
          <p:cNvGrpSpPr/>
          <p:nvPr/>
        </p:nvGrpSpPr>
        <p:grpSpPr>
          <a:xfrm>
            <a:off x="685800" y="955294"/>
            <a:ext cx="1130300" cy="1130300"/>
            <a:chOff x="0" y="0"/>
            <a:chExt cx="2260600" cy="2260600"/>
          </a:xfrm>
        </p:grpSpPr>
        <p:grpSp>
          <p:nvGrpSpPr>
            <p:cNvPr id="5" name="Group 5"/>
            <p:cNvGrpSpPr/>
            <p:nvPr/>
          </p:nvGrpSpPr>
          <p:grpSpPr>
            <a:xfrm>
              <a:off x="0" y="0"/>
              <a:ext cx="2260600" cy="226060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263090"/>
              </a:solidFill>
            </p:spPr>
            <p:txBody>
              <a:bodyPr/>
              <a:lstStyle/>
              <a:p>
                <a:endParaRPr lang="fr-FR"/>
              </a:p>
            </p:txBody>
          </p:sp>
          <p:sp>
            <p:nvSpPr>
              <p:cNvPr id="7" name="TextBox 7"/>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lang="fr-FR" sz="1200" dirty="0"/>
              </a:p>
            </p:txBody>
          </p:sp>
        </p:grpSp>
        <p:grpSp>
          <p:nvGrpSpPr>
            <p:cNvPr id="8" name="Group 8"/>
            <p:cNvGrpSpPr/>
            <p:nvPr/>
          </p:nvGrpSpPr>
          <p:grpSpPr>
            <a:xfrm>
              <a:off x="342900" y="342900"/>
              <a:ext cx="1574800" cy="157480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8EB72F"/>
              </a:solidFill>
            </p:spPr>
            <p:txBody>
              <a:bodyPr/>
              <a:lstStyle/>
              <a:p>
                <a:endParaRPr lang="fr-FR"/>
              </a:p>
            </p:txBody>
          </p:sp>
          <p:sp>
            <p:nvSpPr>
              <p:cNvPr id="10" name="TextBox 10"/>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lang="fr-FR" sz="1200" dirty="0"/>
              </a:p>
            </p:txBody>
          </p:sp>
        </p:grpSp>
        <p:grpSp>
          <p:nvGrpSpPr>
            <p:cNvPr id="11" name="Group 11"/>
            <p:cNvGrpSpPr/>
            <p:nvPr/>
          </p:nvGrpSpPr>
          <p:grpSpPr>
            <a:xfrm>
              <a:off x="688741" y="688741"/>
              <a:ext cx="883117" cy="88311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txBody>
              <a:bodyPr/>
              <a:lstStyle/>
              <a:p>
                <a:endParaRPr lang="fr-FR"/>
              </a:p>
            </p:txBody>
          </p:sp>
          <p:sp>
            <p:nvSpPr>
              <p:cNvPr id="13" name="TextBox 13"/>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lang="fr-FR" sz="1200" dirty="0"/>
              </a:p>
            </p:txBody>
          </p:sp>
        </p:grpSp>
      </p:grpSp>
      <p:sp>
        <p:nvSpPr>
          <p:cNvPr id="18" name="Freeform 18"/>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2"/>
            <a:stretch>
              <a:fillRect/>
            </a:stretch>
          </a:blipFill>
        </p:spPr>
        <p:txBody>
          <a:bodyPr/>
          <a:lstStyle/>
          <a:p>
            <a:endParaRPr lang="fr-FR"/>
          </a:p>
        </p:txBody>
      </p:sp>
      <p:sp>
        <p:nvSpPr>
          <p:cNvPr id="26" name="TextBox 26"/>
          <p:cNvSpPr txBox="1"/>
          <p:nvPr/>
        </p:nvSpPr>
        <p:spPr>
          <a:xfrm>
            <a:off x="2134574" y="1225048"/>
            <a:ext cx="9701821" cy="503856"/>
          </a:xfrm>
          <a:prstGeom prst="rect">
            <a:avLst/>
          </a:prstGeom>
        </p:spPr>
        <p:txBody>
          <a:bodyPr wrap="square" lIns="0" tIns="0" rIns="0" bIns="0" rtlCol="0" anchor="t">
            <a:spAutoFit/>
          </a:bodyPr>
          <a:lstStyle/>
          <a:p>
            <a:pPr>
              <a:lnSpc>
                <a:spcPts val="4346"/>
              </a:lnSpc>
            </a:pPr>
            <a:r>
              <a:rPr lang="fr-FR" sz="2667" b="1" dirty="0">
                <a:solidFill>
                  <a:srgbClr val="263090"/>
                </a:solidFill>
                <a:latin typeface="+mj-lt"/>
              </a:rPr>
              <a:t>Priorité 3 : Accès aux soins somatique</a:t>
            </a:r>
          </a:p>
        </p:txBody>
      </p:sp>
      <p:pic>
        <p:nvPicPr>
          <p:cNvPr id="30" name="Image 29"/>
          <p:cNvPicPr>
            <a:picLocks noChangeAspect="1"/>
          </p:cNvPicPr>
          <p:nvPr/>
        </p:nvPicPr>
        <p:blipFill rotWithShape="1">
          <a:blip r:embed="rId3" cstate="print">
            <a:extLst>
              <a:ext uri="{28A0092B-C50C-407E-A947-70E740481C1C}">
                <a14:useLocalDpi xmlns:a14="http://schemas.microsoft.com/office/drawing/2010/main" val="0"/>
              </a:ext>
            </a:extLst>
          </a:blip>
          <a:srcRect l="45267" t="13334" r="36751"/>
          <a:stretch/>
        </p:blipFill>
        <p:spPr>
          <a:xfrm>
            <a:off x="37069" y="2090199"/>
            <a:ext cx="1182131" cy="3759549"/>
          </a:xfrm>
          <a:prstGeom prst="rect">
            <a:avLst/>
          </a:prstGeom>
        </p:spPr>
      </p:pic>
      <p:sp>
        <p:nvSpPr>
          <p:cNvPr id="22" name="TextBox 25">
            <a:extLst>
              <a:ext uri="{FF2B5EF4-FFF2-40B4-BE49-F238E27FC236}">
                <a16:creationId xmlns:a16="http://schemas.microsoft.com/office/drawing/2014/main" id="{E1A29125-CDFC-4415-5A3B-1C0F584687BE}"/>
              </a:ext>
            </a:extLst>
          </p:cNvPr>
          <p:cNvSpPr txBox="1"/>
          <p:nvPr/>
        </p:nvSpPr>
        <p:spPr>
          <a:xfrm>
            <a:off x="3702989" y="6087042"/>
            <a:ext cx="7587076" cy="477503"/>
          </a:xfrm>
          <a:prstGeom prst="rect">
            <a:avLst/>
          </a:prstGeom>
        </p:spPr>
        <p:txBody>
          <a:bodyPr wrap="square" lIns="0" tIns="0" rIns="0" bIns="0" rtlCol="0" anchor="t">
            <a:spAutoFit/>
          </a:bodyPr>
          <a:lstStyle/>
          <a:p>
            <a:pPr algn="r">
              <a:lnSpc>
                <a:spcPts val="4346"/>
              </a:lnSpc>
            </a:pPr>
            <a:r>
              <a:rPr lang="fr-FR" sz="2400" dirty="0">
                <a:solidFill>
                  <a:srgbClr val="263090"/>
                </a:solidFill>
                <a:latin typeface="Impact" panose="020B0806030902050204" pitchFamily="34" charset="0"/>
              </a:rPr>
              <a:t>Etat d’avancement des PTSM</a:t>
            </a:r>
          </a:p>
        </p:txBody>
      </p:sp>
    </p:spTree>
    <p:extLst>
      <p:ext uri="{BB962C8B-B14F-4D97-AF65-F5344CB8AC3E}">
        <p14:creationId xmlns:p14="http://schemas.microsoft.com/office/powerpoint/2010/main" val="1907880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lgn="ctr"/>
            <a:fld id="{48F63A3B-78C7-47BE-AE5E-E10140E04643}" type="slidenum">
              <a:rPr lang="en-US" smtClean="0"/>
              <a:pPr algn="ctr"/>
              <a:t>28</a:t>
            </a:fld>
            <a:endParaRPr lang="en-US" dirty="0"/>
          </a:p>
        </p:txBody>
      </p:sp>
      <p:pic>
        <p:nvPicPr>
          <p:cNvPr id="5" name="Image 4">
            <a:extLst>
              <a:ext uri="{FF2B5EF4-FFF2-40B4-BE49-F238E27FC236}">
                <a16:creationId xmlns:a16="http://schemas.microsoft.com/office/drawing/2014/main" id="{FB7C8B3C-AC9F-7022-E8C3-FED7FE820AFE}"/>
              </a:ext>
            </a:extLst>
          </p:cNvPr>
          <p:cNvPicPr>
            <a:picLocks noChangeAspect="1"/>
          </p:cNvPicPr>
          <p:nvPr/>
        </p:nvPicPr>
        <p:blipFill>
          <a:blip r:embed="rId2"/>
          <a:srcRect/>
          <a:stretch/>
        </p:blipFill>
        <p:spPr>
          <a:xfrm>
            <a:off x="1054608" y="763656"/>
            <a:ext cx="9086917" cy="5844206"/>
          </a:xfrm>
          <a:prstGeom prst="rect">
            <a:avLst/>
          </a:prstGeom>
        </p:spPr>
      </p:pic>
    </p:spTree>
    <p:extLst>
      <p:ext uri="{BB962C8B-B14F-4D97-AF65-F5344CB8AC3E}">
        <p14:creationId xmlns:p14="http://schemas.microsoft.com/office/powerpoint/2010/main" val="1922322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solidFill>
                  <a:prstClr val="black"/>
                </a:solidFill>
              </a:endParaRPr>
            </a:p>
          </p:txBody>
        </p:sp>
      </p:grpSp>
      <p:sp>
        <p:nvSpPr>
          <p:cNvPr id="20" name="TextBox 20"/>
          <p:cNvSpPr txBox="1"/>
          <p:nvPr/>
        </p:nvSpPr>
        <p:spPr>
          <a:xfrm>
            <a:off x="1398608" y="1985148"/>
            <a:ext cx="3931723" cy="646331"/>
          </a:xfrm>
          <a:prstGeom prst="rect">
            <a:avLst/>
          </a:prstGeom>
        </p:spPr>
        <p:txBody>
          <a:bodyPr wrap="square" lIns="0" tIns="0" rIns="0" bIns="0" rtlCol="0" anchor="t">
            <a:spAutoFit/>
          </a:bodyPr>
          <a:lstStyle/>
          <a:p>
            <a:pPr>
              <a:spcBef>
                <a:spcPct val="0"/>
              </a:spcBef>
            </a:pPr>
            <a:r>
              <a:rPr lang="fr-FR" sz="1400" dirty="0">
                <a:solidFill>
                  <a:srgbClr val="263090"/>
                </a:solidFill>
              </a:rPr>
              <a:t>Intégration et participation des Communautés Professionnelles Territoriales de Santé (CPTS) à la Commission Spécialisée en Santé Mentale (CSSM)</a:t>
            </a:r>
            <a:endParaRPr lang="en-US" sz="1400" dirty="0">
              <a:solidFill>
                <a:srgbClr val="FF0000"/>
              </a:solidFill>
            </a:endParaRPr>
          </a:p>
        </p:txBody>
      </p:sp>
      <p:sp>
        <p:nvSpPr>
          <p:cNvPr id="21" name="TextBox 21"/>
          <p:cNvSpPr txBox="1"/>
          <p:nvPr/>
        </p:nvSpPr>
        <p:spPr>
          <a:xfrm>
            <a:off x="947813" y="489131"/>
            <a:ext cx="8976063" cy="359073"/>
          </a:xfrm>
          <a:prstGeom prst="rect">
            <a:avLst/>
          </a:prstGeom>
        </p:spPr>
        <p:txBody>
          <a:bodyPr wrap="square" lIns="0" tIns="0" rIns="0" bIns="0" rtlCol="0" anchor="t">
            <a:spAutoFit/>
          </a:bodyPr>
          <a:lstStyle/>
          <a:p>
            <a:pPr>
              <a:lnSpc>
                <a:spcPts val="2800"/>
              </a:lnSpc>
              <a:spcBef>
                <a:spcPct val="0"/>
              </a:spcBef>
            </a:pPr>
            <a:r>
              <a:rPr lang="en-US" sz="2333" b="1" dirty="0" err="1">
                <a:solidFill>
                  <a:srgbClr val="263090"/>
                </a:solidFill>
              </a:rPr>
              <a:t>Priorité</a:t>
            </a:r>
            <a:r>
              <a:rPr lang="en-US" sz="2333" b="1" dirty="0">
                <a:solidFill>
                  <a:srgbClr val="263090"/>
                </a:solidFill>
              </a:rPr>
              <a:t> 3: </a:t>
            </a:r>
            <a:r>
              <a:rPr lang="en-US" sz="2333" b="1" dirty="0" err="1">
                <a:solidFill>
                  <a:srgbClr val="263090"/>
                </a:solidFill>
              </a:rPr>
              <a:t>Synthèse</a:t>
            </a:r>
            <a:r>
              <a:rPr lang="en-US" sz="2333" b="1" dirty="0">
                <a:solidFill>
                  <a:srgbClr val="263090"/>
                </a:solidFill>
              </a:rPr>
              <a:t> des </a:t>
            </a:r>
            <a:r>
              <a:rPr lang="en-US" sz="2333" b="1" dirty="0" err="1">
                <a:solidFill>
                  <a:srgbClr val="263090"/>
                </a:solidFill>
              </a:rPr>
              <a:t>enseignements</a:t>
            </a:r>
            <a:r>
              <a:rPr lang="en-US" sz="2333" b="1" dirty="0">
                <a:solidFill>
                  <a:srgbClr val="263090"/>
                </a:solidFill>
              </a:rPr>
              <a:t> de l’évaluation</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a:p>
        </p:txBody>
      </p:sp>
      <p:grpSp>
        <p:nvGrpSpPr>
          <p:cNvPr id="19" name="Groupe 18">
            <a:extLst>
              <a:ext uri="{FF2B5EF4-FFF2-40B4-BE49-F238E27FC236}">
                <a16:creationId xmlns:a16="http://schemas.microsoft.com/office/drawing/2014/main" id="{5F6A4C04-0420-4A60-CCC4-05542F943DD4}"/>
              </a:ext>
            </a:extLst>
          </p:cNvPr>
          <p:cNvGrpSpPr/>
          <p:nvPr/>
        </p:nvGrpSpPr>
        <p:grpSpPr>
          <a:xfrm>
            <a:off x="480199" y="1962908"/>
            <a:ext cx="766235" cy="827244"/>
            <a:chOff x="980088" y="1752321"/>
            <a:chExt cx="1149352" cy="1240866"/>
          </a:xfrm>
        </p:grpSpPr>
        <p:sp>
          <p:nvSpPr>
            <p:cNvPr id="4" name="Freeform 27">
              <a:extLst>
                <a:ext uri="{FF2B5EF4-FFF2-40B4-BE49-F238E27FC236}">
                  <a16:creationId xmlns:a16="http://schemas.microsoft.com/office/drawing/2014/main" id="{A3BA6A7C-A48D-F227-0B2F-F9EB37376786}"/>
                </a:ext>
              </a:extLst>
            </p:cNvPr>
            <p:cNvSpPr/>
            <p:nvPr/>
          </p:nvSpPr>
          <p:spPr>
            <a:xfrm rot="17933768">
              <a:off x="934331" y="179807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8" name="TextBox 28">
              <a:extLst>
                <a:ext uri="{FF2B5EF4-FFF2-40B4-BE49-F238E27FC236}">
                  <a16:creationId xmlns:a16="http://schemas.microsoft.com/office/drawing/2014/main" id="{7EECFDC9-2C60-623F-9308-94498DA4C849}"/>
                </a:ext>
              </a:extLst>
            </p:cNvPr>
            <p:cNvSpPr txBox="1"/>
            <p:nvPr/>
          </p:nvSpPr>
          <p:spPr>
            <a:xfrm>
              <a:off x="1277394" y="198778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1</a:t>
              </a:r>
            </a:p>
          </p:txBody>
        </p:sp>
      </p:grpSp>
      <p:grpSp>
        <p:nvGrpSpPr>
          <p:cNvPr id="24" name="Groupe 23">
            <a:extLst>
              <a:ext uri="{FF2B5EF4-FFF2-40B4-BE49-F238E27FC236}">
                <a16:creationId xmlns:a16="http://schemas.microsoft.com/office/drawing/2014/main" id="{F4FD0A8B-A9EE-B961-3DCB-F5BC217F54ED}"/>
              </a:ext>
            </a:extLst>
          </p:cNvPr>
          <p:cNvGrpSpPr/>
          <p:nvPr/>
        </p:nvGrpSpPr>
        <p:grpSpPr>
          <a:xfrm>
            <a:off x="503717" y="3139895"/>
            <a:ext cx="766235" cy="827244"/>
            <a:chOff x="10254273" y="7138751"/>
            <a:chExt cx="1149352" cy="1240866"/>
          </a:xfrm>
        </p:grpSpPr>
        <p:sp>
          <p:nvSpPr>
            <p:cNvPr id="22" name="Freeform 31">
              <a:extLst>
                <a:ext uri="{FF2B5EF4-FFF2-40B4-BE49-F238E27FC236}">
                  <a16:creationId xmlns:a16="http://schemas.microsoft.com/office/drawing/2014/main" id="{E20E64AA-311B-4097-B13B-4360B5352E6B}"/>
                </a:ext>
              </a:extLst>
            </p:cNvPr>
            <p:cNvSpPr/>
            <p:nvPr/>
          </p:nvSpPr>
          <p:spPr>
            <a:xfrm rot="17933768">
              <a:off x="10208516" y="7184508"/>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3" name="TextBox 32">
              <a:extLst>
                <a:ext uri="{FF2B5EF4-FFF2-40B4-BE49-F238E27FC236}">
                  <a16:creationId xmlns:a16="http://schemas.microsoft.com/office/drawing/2014/main" id="{BAEE0DA0-518C-CBEA-A991-C96BFC24886D}"/>
                </a:ext>
              </a:extLst>
            </p:cNvPr>
            <p:cNvSpPr txBox="1"/>
            <p:nvPr/>
          </p:nvSpPr>
          <p:spPr>
            <a:xfrm>
              <a:off x="10551579" y="7383740"/>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2</a:t>
              </a:r>
            </a:p>
          </p:txBody>
        </p:sp>
      </p:grpSp>
      <p:grpSp>
        <p:nvGrpSpPr>
          <p:cNvPr id="30" name="Groupe 29">
            <a:extLst>
              <a:ext uri="{FF2B5EF4-FFF2-40B4-BE49-F238E27FC236}">
                <a16:creationId xmlns:a16="http://schemas.microsoft.com/office/drawing/2014/main" id="{4D86781A-D710-DAAC-0085-76C24739274C}"/>
              </a:ext>
            </a:extLst>
          </p:cNvPr>
          <p:cNvGrpSpPr/>
          <p:nvPr/>
        </p:nvGrpSpPr>
        <p:grpSpPr>
          <a:xfrm>
            <a:off x="511765" y="4146551"/>
            <a:ext cx="766235" cy="827244"/>
            <a:chOff x="15460387" y="2742731"/>
            <a:chExt cx="1149352" cy="1240866"/>
          </a:xfrm>
        </p:grpSpPr>
        <p:sp>
          <p:nvSpPr>
            <p:cNvPr id="25" name="Freeform 36">
              <a:extLst>
                <a:ext uri="{FF2B5EF4-FFF2-40B4-BE49-F238E27FC236}">
                  <a16:creationId xmlns:a16="http://schemas.microsoft.com/office/drawing/2014/main" id="{E815C80E-2C19-67E8-C1EC-FEF9728CE1D4}"/>
                </a:ext>
              </a:extLst>
            </p:cNvPr>
            <p:cNvSpPr/>
            <p:nvPr/>
          </p:nvSpPr>
          <p:spPr>
            <a:xfrm rot="17933768">
              <a:off x="15414630" y="278848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9" name="TextBox 37">
              <a:extLst>
                <a:ext uri="{FF2B5EF4-FFF2-40B4-BE49-F238E27FC236}">
                  <a16:creationId xmlns:a16="http://schemas.microsoft.com/office/drawing/2014/main" id="{6E392249-2D8C-F721-03BD-B13A0438D88D}"/>
                </a:ext>
              </a:extLst>
            </p:cNvPr>
            <p:cNvSpPr txBox="1"/>
            <p:nvPr/>
          </p:nvSpPr>
          <p:spPr>
            <a:xfrm>
              <a:off x="15757693" y="297819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3</a:t>
              </a:r>
            </a:p>
          </p:txBody>
        </p:sp>
      </p:grpSp>
      <p:grpSp>
        <p:nvGrpSpPr>
          <p:cNvPr id="49" name="Groupe 48">
            <a:extLst>
              <a:ext uri="{FF2B5EF4-FFF2-40B4-BE49-F238E27FC236}">
                <a16:creationId xmlns:a16="http://schemas.microsoft.com/office/drawing/2014/main" id="{1AB6CE65-E4A1-F7FD-7918-AA9BDC41F83E}"/>
              </a:ext>
            </a:extLst>
          </p:cNvPr>
          <p:cNvGrpSpPr/>
          <p:nvPr/>
        </p:nvGrpSpPr>
        <p:grpSpPr>
          <a:xfrm>
            <a:off x="5765482" y="1940428"/>
            <a:ext cx="766235" cy="827244"/>
            <a:chOff x="10134260" y="2573206"/>
            <a:chExt cx="1149352" cy="1240866"/>
          </a:xfrm>
        </p:grpSpPr>
        <p:sp>
          <p:nvSpPr>
            <p:cNvPr id="31" name="Freeform 43">
              <a:extLst>
                <a:ext uri="{FF2B5EF4-FFF2-40B4-BE49-F238E27FC236}">
                  <a16:creationId xmlns:a16="http://schemas.microsoft.com/office/drawing/2014/main" id="{47781027-3192-CB6A-F5AF-59331E58780A}"/>
                </a:ext>
              </a:extLst>
            </p:cNvPr>
            <p:cNvSpPr/>
            <p:nvPr/>
          </p:nvSpPr>
          <p:spPr>
            <a:xfrm rot="17933768">
              <a:off x="10088503" y="2618963"/>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32" name="TextBox 44">
              <a:extLst>
                <a:ext uri="{FF2B5EF4-FFF2-40B4-BE49-F238E27FC236}">
                  <a16:creationId xmlns:a16="http://schemas.microsoft.com/office/drawing/2014/main" id="{A59CC55D-5236-C8C7-E369-B05C9604A780}"/>
                </a:ext>
              </a:extLst>
            </p:cNvPr>
            <p:cNvSpPr txBox="1"/>
            <p:nvPr/>
          </p:nvSpPr>
          <p:spPr>
            <a:xfrm>
              <a:off x="10498242" y="2785131"/>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1 </a:t>
              </a:r>
            </a:p>
          </p:txBody>
        </p:sp>
      </p:grpSp>
      <p:grpSp>
        <p:nvGrpSpPr>
          <p:cNvPr id="37" name="Groupe 36">
            <a:extLst>
              <a:ext uri="{FF2B5EF4-FFF2-40B4-BE49-F238E27FC236}">
                <a16:creationId xmlns:a16="http://schemas.microsoft.com/office/drawing/2014/main" id="{7E69092F-98BA-BE47-439B-DFA8146793C3}"/>
              </a:ext>
            </a:extLst>
          </p:cNvPr>
          <p:cNvGrpSpPr/>
          <p:nvPr/>
        </p:nvGrpSpPr>
        <p:grpSpPr>
          <a:xfrm>
            <a:off x="5813225" y="3139895"/>
            <a:ext cx="766235" cy="827244"/>
            <a:chOff x="5940896" y="8637409"/>
            <a:chExt cx="1149352" cy="1240866"/>
          </a:xfrm>
        </p:grpSpPr>
        <p:sp>
          <p:nvSpPr>
            <p:cNvPr id="35" name="Freeform 47">
              <a:extLst>
                <a:ext uri="{FF2B5EF4-FFF2-40B4-BE49-F238E27FC236}">
                  <a16:creationId xmlns:a16="http://schemas.microsoft.com/office/drawing/2014/main" id="{93D333E7-AB76-7530-6BAF-98006016A15D}"/>
                </a:ext>
              </a:extLst>
            </p:cNvPr>
            <p:cNvSpPr/>
            <p:nvPr/>
          </p:nvSpPr>
          <p:spPr>
            <a:xfrm rot="17933768">
              <a:off x="5895139" y="8683166"/>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36" name="TextBox 48">
              <a:extLst>
                <a:ext uri="{FF2B5EF4-FFF2-40B4-BE49-F238E27FC236}">
                  <a16:creationId xmlns:a16="http://schemas.microsoft.com/office/drawing/2014/main" id="{1BF0DAA9-7AD3-A675-3BFF-1540E2D01F4A}"/>
                </a:ext>
              </a:extLst>
            </p:cNvPr>
            <p:cNvSpPr txBox="1"/>
            <p:nvPr/>
          </p:nvSpPr>
          <p:spPr>
            <a:xfrm>
              <a:off x="6247728" y="8839809"/>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2</a:t>
              </a:r>
            </a:p>
          </p:txBody>
        </p:sp>
      </p:grpSp>
      <p:grpSp>
        <p:nvGrpSpPr>
          <p:cNvPr id="53" name="Groupe 52">
            <a:extLst>
              <a:ext uri="{FF2B5EF4-FFF2-40B4-BE49-F238E27FC236}">
                <a16:creationId xmlns:a16="http://schemas.microsoft.com/office/drawing/2014/main" id="{77B87675-9B99-D62F-653E-76B1DD70747B}"/>
              </a:ext>
            </a:extLst>
          </p:cNvPr>
          <p:cNvGrpSpPr/>
          <p:nvPr/>
        </p:nvGrpSpPr>
        <p:grpSpPr>
          <a:xfrm>
            <a:off x="5807292" y="4142763"/>
            <a:ext cx="766235" cy="827244"/>
            <a:chOff x="10134260" y="7368303"/>
            <a:chExt cx="1149352" cy="1240866"/>
          </a:xfrm>
        </p:grpSpPr>
        <p:sp>
          <p:nvSpPr>
            <p:cNvPr id="38" name="Freeform 45">
              <a:extLst>
                <a:ext uri="{FF2B5EF4-FFF2-40B4-BE49-F238E27FC236}">
                  <a16:creationId xmlns:a16="http://schemas.microsoft.com/office/drawing/2014/main" id="{3CA41494-B1E4-4FD9-EC86-84F86FCCA952}"/>
                </a:ext>
              </a:extLst>
            </p:cNvPr>
            <p:cNvSpPr/>
            <p:nvPr/>
          </p:nvSpPr>
          <p:spPr>
            <a:xfrm rot="17933768">
              <a:off x="10088503" y="7414060"/>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39" name="TextBox 46">
              <a:extLst>
                <a:ext uri="{FF2B5EF4-FFF2-40B4-BE49-F238E27FC236}">
                  <a16:creationId xmlns:a16="http://schemas.microsoft.com/office/drawing/2014/main" id="{5483BB65-A225-913B-BF8F-3C913301133C}"/>
                </a:ext>
              </a:extLst>
            </p:cNvPr>
            <p:cNvSpPr txBox="1"/>
            <p:nvPr/>
          </p:nvSpPr>
          <p:spPr>
            <a:xfrm>
              <a:off x="10396287" y="7625924"/>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3</a:t>
              </a:r>
            </a:p>
          </p:txBody>
        </p:sp>
      </p:grpSp>
      <p:sp>
        <p:nvSpPr>
          <p:cNvPr id="41" name="AutoShape 2">
            <a:extLst>
              <a:ext uri="{FF2B5EF4-FFF2-40B4-BE49-F238E27FC236}">
                <a16:creationId xmlns:a16="http://schemas.microsoft.com/office/drawing/2014/main" id="{6EBC8C35-7199-E8D8-FB99-5885424BA6D6}"/>
              </a:ext>
            </a:extLst>
          </p:cNvPr>
          <p:cNvSpPr/>
          <p:nvPr/>
        </p:nvSpPr>
        <p:spPr>
          <a:xfrm>
            <a:off x="5598753" y="3665942"/>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2" name="AutoShape 3">
            <a:extLst>
              <a:ext uri="{FF2B5EF4-FFF2-40B4-BE49-F238E27FC236}">
                <a16:creationId xmlns:a16="http://schemas.microsoft.com/office/drawing/2014/main" id="{9F527141-0CD4-666D-79F5-D48FB6FE2AD8}"/>
              </a:ext>
            </a:extLst>
          </p:cNvPr>
          <p:cNvSpPr/>
          <p:nvPr/>
        </p:nvSpPr>
        <p:spPr>
          <a:xfrm>
            <a:off x="5598753" y="4902543"/>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3" name="AutoShape 5">
            <a:extLst>
              <a:ext uri="{FF2B5EF4-FFF2-40B4-BE49-F238E27FC236}">
                <a16:creationId xmlns:a16="http://schemas.microsoft.com/office/drawing/2014/main" id="{4264BA90-8402-C6B6-13EE-B53068FDDBF4}"/>
              </a:ext>
            </a:extLst>
          </p:cNvPr>
          <p:cNvSpPr/>
          <p:nvPr/>
        </p:nvSpPr>
        <p:spPr>
          <a:xfrm>
            <a:off x="5598753" y="2507243"/>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4" name="Freeform 6">
            <a:extLst>
              <a:ext uri="{FF2B5EF4-FFF2-40B4-BE49-F238E27FC236}">
                <a16:creationId xmlns:a16="http://schemas.microsoft.com/office/drawing/2014/main" id="{99B23B04-91B9-1152-8754-48F63F7218A7}"/>
              </a:ext>
            </a:extLst>
          </p:cNvPr>
          <p:cNvSpPr/>
          <p:nvPr/>
        </p:nvSpPr>
        <p:spPr>
          <a:xfrm>
            <a:off x="5383956" y="1362294"/>
            <a:ext cx="511901" cy="524742"/>
          </a:xfrm>
          <a:custGeom>
            <a:avLst/>
            <a:gdLst/>
            <a:ahLst/>
            <a:cxnLst/>
            <a:rect l="l" t="t" r="r" b="b"/>
            <a:pathLst>
              <a:path w="1137499" h="1091999">
                <a:moveTo>
                  <a:pt x="0" y="0"/>
                </a:moveTo>
                <a:lnTo>
                  <a:pt x="1137499" y="0"/>
                </a:lnTo>
                <a:lnTo>
                  <a:pt x="1137499" y="1091999"/>
                </a:lnTo>
                <a:lnTo>
                  <a:pt x="0" y="10919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45" name="Freeform 7">
            <a:extLst>
              <a:ext uri="{FF2B5EF4-FFF2-40B4-BE49-F238E27FC236}">
                <a16:creationId xmlns:a16="http://schemas.microsoft.com/office/drawing/2014/main" id="{EEB6710C-EC6F-D25E-B13E-C709B50AC61B}"/>
              </a:ext>
            </a:extLst>
          </p:cNvPr>
          <p:cNvSpPr/>
          <p:nvPr/>
        </p:nvSpPr>
        <p:spPr>
          <a:xfrm>
            <a:off x="1246434" y="860185"/>
            <a:ext cx="619191" cy="644151"/>
          </a:xfrm>
          <a:custGeom>
            <a:avLst/>
            <a:gdLst/>
            <a:ahLst/>
            <a:cxnLst/>
            <a:rect l="l" t="t" r="r" b="b"/>
            <a:pathLst>
              <a:path w="928786" h="966227">
                <a:moveTo>
                  <a:pt x="0" y="0"/>
                </a:moveTo>
                <a:lnTo>
                  <a:pt x="928786" y="0"/>
                </a:lnTo>
                <a:lnTo>
                  <a:pt x="928786" y="966227"/>
                </a:lnTo>
                <a:lnTo>
                  <a:pt x="0" y="9662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46" name="TextBox 16">
            <a:extLst>
              <a:ext uri="{FF2B5EF4-FFF2-40B4-BE49-F238E27FC236}">
                <a16:creationId xmlns:a16="http://schemas.microsoft.com/office/drawing/2014/main" id="{1B71768E-35DD-98A2-B370-6C6788F6D0EC}"/>
              </a:ext>
            </a:extLst>
          </p:cNvPr>
          <p:cNvSpPr txBox="1"/>
          <p:nvPr/>
        </p:nvSpPr>
        <p:spPr>
          <a:xfrm>
            <a:off x="7513860" y="1282834"/>
            <a:ext cx="2336800" cy="282129"/>
          </a:xfrm>
          <a:prstGeom prst="rect">
            <a:avLst/>
          </a:prstGeom>
        </p:spPr>
        <p:txBody>
          <a:bodyPr wrap="square" lIns="0" tIns="0" rIns="0" bIns="0" rtlCol="0" anchor="t">
            <a:spAutoFit/>
          </a:bodyPr>
          <a:lstStyle/>
          <a:p>
            <a:pPr algn="ctr">
              <a:lnSpc>
                <a:spcPts val="2182"/>
              </a:lnSpc>
            </a:pPr>
            <a:r>
              <a:rPr lang="en-US" sz="1983" dirty="0">
                <a:solidFill>
                  <a:srgbClr val="F48331"/>
                </a:solidFill>
                <a:latin typeface="Lovelo"/>
                <a:ea typeface="Lovelo"/>
                <a:cs typeface="Lovelo"/>
                <a:sym typeface="Lovelo"/>
              </a:rPr>
              <a:t>Les </a:t>
            </a:r>
            <a:r>
              <a:rPr lang="en-US" sz="1983" dirty="0" err="1">
                <a:solidFill>
                  <a:srgbClr val="F48331"/>
                </a:solidFill>
                <a:latin typeface="Lovelo"/>
                <a:ea typeface="Lovelo"/>
                <a:cs typeface="Lovelo"/>
                <a:sym typeface="Lovelo"/>
              </a:rPr>
              <a:t>freins</a:t>
            </a:r>
            <a:r>
              <a:rPr lang="en-US" sz="1983" dirty="0">
                <a:solidFill>
                  <a:srgbClr val="F48331"/>
                </a:solidFill>
                <a:latin typeface="Lovelo"/>
                <a:ea typeface="Lovelo"/>
                <a:cs typeface="Lovelo"/>
                <a:sym typeface="Lovelo"/>
              </a:rPr>
              <a:t> et </a:t>
            </a:r>
            <a:r>
              <a:rPr lang="en-US" sz="1983" dirty="0" err="1">
                <a:solidFill>
                  <a:srgbClr val="F48331"/>
                </a:solidFill>
                <a:latin typeface="Lovelo"/>
                <a:ea typeface="Lovelo"/>
                <a:cs typeface="Lovelo"/>
                <a:sym typeface="Lovelo"/>
              </a:rPr>
              <a:t>limites</a:t>
            </a:r>
            <a:endParaRPr lang="en-US" sz="1983" dirty="0">
              <a:solidFill>
                <a:srgbClr val="F48331"/>
              </a:solidFill>
              <a:latin typeface="Lovelo"/>
              <a:ea typeface="Lovelo"/>
              <a:cs typeface="Lovelo"/>
              <a:sym typeface="Lovelo"/>
            </a:endParaRPr>
          </a:p>
        </p:txBody>
      </p:sp>
      <p:sp>
        <p:nvSpPr>
          <p:cNvPr id="47" name="TextBox 17">
            <a:extLst>
              <a:ext uri="{FF2B5EF4-FFF2-40B4-BE49-F238E27FC236}">
                <a16:creationId xmlns:a16="http://schemas.microsoft.com/office/drawing/2014/main" id="{DADC501A-168F-F8EB-4A1A-3E51774E3A5C}"/>
              </a:ext>
            </a:extLst>
          </p:cNvPr>
          <p:cNvSpPr txBox="1"/>
          <p:nvPr/>
        </p:nvSpPr>
        <p:spPr>
          <a:xfrm>
            <a:off x="1618990" y="1225378"/>
            <a:ext cx="3544939" cy="282129"/>
          </a:xfrm>
          <a:prstGeom prst="rect">
            <a:avLst/>
          </a:prstGeom>
        </p:spPr>
        <p:txBody>
          <a:bodyPr wrap="square" lIns="0" tIns="0" rIns="0" bIns="0" rtlCol="0" anchor="t">
            <a:spAutoFit/>
          </a:bodyPr>
          <a:lstStyle/>
          <a:p>
            <a:pPr algn="ctr">
              <a:lnSpc>
                <a:spcPts val="2182"/>
              </a:lnSpc>
            </a:pPr>
            <a:r>
              <a:rPr lang="en-US" sz="1983" dirty="0">
                <a:solidFill>
                  <a:srgbClr val="8EB72F"/>
                </a:solidFill>
                <a:latin typeface="Lovelo"/>
                <a:ea typeface="Lovelo"/>
                <a:cs typeface="Lovelo"/>
                <a:sym typeface="Lovelo"/>
              </a:rPr>
              <a:t>Les </a:t>
            </a:r>
            <a:r>
              <a:rPr lang="en-US" sz="1983" dirty="0" err="1">
                <a:solidFill>
                  <a:srgbClr val="8EB72F"/>
                </a:solidFill>
                <a:latin typeface="Lovelo"/>
                <a:ea typeface="Lovelo"/>
                <a:cs typeface="Lovelo"/>
                <a:sym typeface="Lovelo"/>
              </a:rPr>
              <a:t>avancées</a:t>
            </a:r>
            <a:r>
              <a:rPr lang="en-US" sz="1983" dirty="0">
                <a:solidFill>
                  <a:srgbClr val="8EB72F"/>
                </a:solidFill>
                <a:latin typeface="Lovelo"/>
                <a:ea typeface="Lovelo"/>
                <a:cs typeface="Lovelo"/>
                <a:sym typeface="Lovelo"/>
              </a:rPr>
              <a:t> et </a:t>
            </a:r>
            <a:r>
              <a:rPr lang="en-US" sz="1983" dirty="0" err="1">
                <a:solidFill>
                  <a:srgbClr val="8EB72F"/>
                </a:solidFill>
                <a:latin typeface="Lovelo"/>
                <a:ea typeface="Lovelo"/>
                <a:cs typeface="Lovelo"/>
                <a:sym typeface="Lovelo"/>
              </a:rPr>
              <a:t>réussites</a:t>
            </a:r>
            <a:endParaRPr lang="en-US" sz="1983" dirty="0">
              <a:solidFill>
                <a:srgbClr val="8EB72F"/>
              </a:solidFill>
              <a:latin typeface="Lovelo"/>
              <a:ea typeface="Lovelo"/>
              <a:cs typeface="Lovelo"/>
              <a:sym typeface="Lovelo"/>
            </a:endParaRPr>
          </a:p>
        </p:txBody>
      </p:sp>
      <p:sp>
        <p:nvSpPr>
          <p:cNvPr id="48" name="Freeform 18">
            <a:extLst>
              <a:ext uri="{FF2B5EF4-FFF2-40B4-BE49-F238E27FC236}">
                <a16:creationId xmlns:a16="http://schemas.microsoft.com/office/drawing/2014/main" id="{B3A54570-8794-F702-911D-61E6E238E65D}"/>
              </a:ext>
            </a:extLst>
          </p:cNvPr>
          <p:cNvSpPr/>
          <p:nvPr/>
        </p:nvSpPr>
        <p:spPr>
          <a:xfrm>
            <a:off x="6763205" y="1022983"/>
            <a:ext cx="623341" cy="564877"/>
          </a:xfrm>
          <a:custGeom>
            <a:avLst/>
            <a:gdLst/>
            <a:ahLst/>
            <a:cxnLst/>
            <a:rect l="l" t="t" r="r" b="b"/>
            <a:pathLst>
              <a:path w="935012" h="847315">
                <a:moveTo>
                  <a:pt x="0" y="0"/>
                </a:moveTo>
                <a:lnTo>
                  <a:pt x="935013" y="0"/>
                </a:lnTo>
                <a:lnTo>
                  <a:pt x="935013" y="847315"/>
                </a:lnTo>
                <a:lnTo>
                  <a:pt x="0" y="847315"/>
                </a:lnTo>
                <a:lnTo>
                  <a:pt x="0" y="0"/>
                </a:lnTo>
                <a:close/>
              </a:path>
            </a:pathLst>
          </a:custGeom>
          <a:blipFill>
            <a:blip r:embed="rId12"/>
            <a:stretch>
              <a:fillRect/>
            </a:stretch>
          </a:blipFill>
        </p:spPr>
        <p:txBody>
          <a:bodyPr/>
          <a:lstStyle/>
          <a:p>
            <a:endParaRPr lang="fr-FR"/>
          </a:p>
        </p:txBody>
      </p:sp>
      <p:sp>
        <p:nvSpPr>
          <p:cNvPr id="3" name="TextBox 20">
            <a:extLst>
              <a:ext uri="{FF2B5EF4-FFF2-40B4-BE49-F238E27FC236}">
                <a16:creationId xmlns:a16="http://schemas.microsoft.com/office/drawing/2014/main" id="{9878CB3F-54B2-832A-0B44-3DE5589FA2F9}"/>
              </a:ext>
            </a:extLst>
          </p:cNvPr>
          <p:cNvSpPr txBox="1"/>
          <p:nvPr/>
        </p:nvSpPr>
        <p:spPr>
          <a:xfrm>
            <a:off x="1426309" y="3263353"/>
            <a:ext cx="3931723" cy="646331"/>
          </a:xfrm>
          <a:prstGeom prst="rect">
            <a:avLst/>
          </a:prstGeom>
        </p:spPr>
        <p:txBody>
          <a:bodyPr wrap="square" lIns="0" tIns="0" rIns="0" bIns="0" rtlCol="0" anchor="t">
            <a:spAutoFit/>
          </a:bodyPr>
          <a:lstStyle/>
          <a:p>
            <a:pPr>
              <a:spcBef>
                <a:spcPct val="0"/>
              </a:spcBef>
            </a:pPr>
            <a:r>
              <a:rPr lang="fr-FR" sz="1400" dirty="0">
                <a:solidFill>
                  <a:srgbClr val="263090"/>
                </a:solidFill>
              </a:rPr>
              <a:t>Développement de consultations dédiées pour personnes en situation de handicap dont handicap psychique (politique nationale et régionale)</a:t>
            </a:r>
            <a:endParaRPr lang="en-US" sz="1400" dirty="0">
              <a:solidFill>
                <a:srgbClr val="263090"/>
              </a:solidFill>
            </a:endParaRPr>
          </a:p>
        </p:txBody>
      </p:sp>
      <p:sp>
        <p:nvSpPr>
          <p:cNvPr id="28" name="TextBox 20">
            <a:extLst>
              <a:ext uri="{FF2B5EF4-FFF2-40B4-BE49-F238E27FC236}">
                <a16:creationId xmlns:a16="http://schemas.microsoft.com/office/drawing/2014/main" id="{EEB56C33-E136-EBB7-B1D7-FBB59F3EA465}"/>
              </a:ext>
            </a:extLst>
          </p:cNvPr>
          <p:cNvSpPr txBox="1"/>
          <p:nvPr/>
        </p:nvSpPr>
        <p:spPr>
          <a:xfrm>
            <a:off x="1407677" y="4345849"/>
            <a:ext cx="3931723" cy="1508105"/>
          </a:xfrm>
          <a:prstGeom prst="rect">
            <a:avLst/>
          </a:prstGeom>
        </p:spPr>
        <p:txBody>
          <a:bodyPr wrap="square" lIns="0" tIns="0" rIns="0" bIns="0" rtlCol="0" anchor="t">
            <a:spAutoFit/>
          </a:bodyPr>
          <a:lstStyle/>
          <a:p>
            <a:pPr>
              <a:spcBef>
                <a:spcPct val="0"/>
              </a:spcBef>
            </a:pPr>
            <a:r>
              <a:rPr lang="fr-FR" sz="1400" dirty="0">
                <a:solidFill>
                  <a:srgbClr val="263090"/>
                </a:solidFill>
              </a:rPr>
              <a:t>Leviers favorisant la PEC somatique : Développement du DAC et des CPTS sur le territoire </a:t>
            </a:r>
          </a:p>
          <a:p>
            <a:pPr>
              <a:spcBef>
                <a:spcPct val="0"/>
              </a:spcBef>
            </a:pPr>
            <a:endParaRPr lang="fr-FR" sz="1400" dirty="0">
              <a:solidFill>
                <a:srgbClr val="263090"/>
              </a:solidFill>
            </a:endParaRPr>
          </a:p>
          <a:p>
            <a:pPr>
              <a:spcBef>
                <a:spcPct val="0"/>
              </a:spcBef>
            </a:pPr>
            <a:endParaRPr lang="fr-FR" sz="1400" dirty="0">
              <a:solidFill>
                <a:srgbClr val="263090"/>
              </a:solidFill>
            </a:endParaRPr>
          </a:p>
          <a:p>
            <a:pPr>
              <a:spcBef>
                <a:spcPct val="0"/>
              </a:spcBef>
            </a:pPr>
            <a:r>
              <a:rPr lang="fr-FR" sz="1400" dirty="0">
                <a:solidFill>
                  <a:srgbClr val="263090"/>
                </a:solidFill>
              </a:rPr>
              <a:t>Développement progressif du partage d’information entre psychiatrie et professionnels de ville (DMP, CR d’hospitalisation…)</a:t>
            </a:r>
            <a:endParaRPr lang="en-US" sz="1400" dirty="0">
              <a:solidFill>
                <a:srgbClr val="263090"/>
              </a:solidFill>
            </a:endParaRPr>
          </a:p>
        </p:txBody>
      </p:sp>
      <p:sp>
        <p:nvSpPr>
          <p:cNvPr id="33" name="TextBox 20">
            <a:extLst>
              <a:ext uri="{FF2B5EF4-FFF2-40B4-BE49-F238E27FC236}">
                <a16:creationId xmlns:a16="http://schemas.microsoft.com/office/drawing/2014/main" id="{15D366A8-62C6-DE0F-E99F-6B01AFFC0899}"/>
              </a:ext>
            </a:extLst>
          </p:cNvPr>
          <p:cNvSpPr txBox="1"/>
          <p:nvPr/>
        </p:nvSpPr>
        <p:spPr>
          <a:xfrm>
            <a:off x="6661624" y="2024841"/>
            <a:ext cx="4317906" cy="646331"/>
          </a:xfrm>
          <a:prstGeom prst="rect">
            <a:avLst/>
          </a:prstGeom>
        </p:spPr>
        <p:txBody>
          <a:bodyPr wrap="square" lIns="0" tIns="0" rIns="0" bIns="0" rtlCol="0" anchor="t">
            <a:spAutoFit/>
          </a:bodyPr>
          <a:lstStyle/>
          <a:p>
            <a:pPr>
              <a:spcBef>
                <a:spcPct val="0"/>
              </a:spcBef>
            </a:pPr>
            <a:r>
              <a:rPr lang="fr-FR" sz="1400" dirty="0">
                <a:solidFill>
                  <a:srgbClr val="263090"/>
                </a:solidFill>
              </a:rPr>
              <a:t>Absence de médecin traitant pour personnes en ALD ayant un trouble de la santé mentale, notamment dans les déserts médicaux (environ 10%)</a:t>
            </a:r>
            <a:endParaRPr lang="en-US" sz="1400" dirty="0">
              <a:solidFill>
                <a:srgbClr val="263090"/>
              </a:solidFill>
            </a:endParaRPr>
          </a:p>
        </p:txBody>
      </p:sp>
      <p:sp>
        <p:nvSpPr>
          <p:cNvPr id="34" name="TextBox 20">
            <a:extLst>
              <a:ext uri="{FF2B5EF4-FFF2-40B4-BE49-F238E27FC236}">
                <a16:creationId xmlns:a16="http://schemas.microsoft.com/office/drawing/2014/main" id="{74026236-EC82-EE01-A3BF-DA77539852BF}"/>
              </a:ext>
            </a:extLst>
          </p:cNvPr>
          <p:cNvSpPr txBox="1"/>
          <p:nvPr/>
        </p:nvSpPr>
        <p:spPr>
          <a:xfrm>
            <a:off x="6638313" y="3269501"/>
            <a:ext cx="4310900" cy="646331"/>
          </a:xfrm>
          <a:prstGeom prst="rect">
            <a:avLst/>
          </a:prstGeom>
        </p:spPr>
        <p:txBody>
          <a:bodyPr wrap="square" lIns="0" tIns="0" rIns="0" bIns="0" rtlCol="0" anchor="t">
            <a:spAutoFit/>
          </a:bodyPr>
          <a:lstStyle/>
          <a:p>
            <a:pPr>
              <a:spcBef>
                <a:spcPct val="0"/>
              </a:spcBef>
            </a:pPr>
            <a:r>
              <a:rPr lang="fr-FR" sz="1400" dirty="0">
                <a:solidFill>
                  <a:srgbClr val="263090"/>
                </a:solidFill>
              </a:rPr>
              <a:t>Insuffisance de communication et de connaissance des projets portés tant par les établissements de santé que la médecine de ville  </a:t>
            </a:r>
            <a:endParaRPr lang="en-US" sz="1400" dirty="0">
              <a:solidFill>
                <a:srgbClr val="263090"/>
              </a:solidFill>
            </a:endParaRPr>
          </a:p>
        </p:txBody>
      </p:sp>
      <p:sp>
        <p:nvSpPr>
          <p:cNvPr id="40" name="TextBox 20">
            <a:extLst>
              <a:ext uri="{FF2B5EF4-FFF2-40B4-BE49-F238E27FC236}">
                <a16:creationId xmlns:a16="http://schemas.microsoft.com/office/drawing/2014/main" id="{04312849-49CF-7059-8779-C7BD5BEC0A08}"/>
              </a:ext>
            </a:extLst>
          </p:cNvPr>
          <p:cNvSpPr txBox="1"/>
          <p:nvPr/>
        </p:nvSpPr>
        <p:spPr>
          <a:xfrm>
            <a:off x="6683891" y="4237088"/>
            <a:ext cx="4066624" cy="646331"/>
          </a:xfrm>
          <a:prstGeom prst="rect">
            <a:avLst/>
          </a:prstGeom>
        </p:spPr>
        <p:txBody>
          <a:bodyPr wrap="square" lIns="0" tIns="0" rIns="0" bIns="0" rtlCol="0" anchor="t">
            <a:spAutoFit/>
          </a:bodyPr>
          <a:lstStyle/>
          <a:p>
            <a:pPr>
              <a:spcBef>
                <a:spcPct val="0"/>
              </a:spcBef>
            </a:pPr>
            <a:r>
              <a:rPr lang="fr-FR" sz="1400" dirty="0">
                <a:solidFill>
                  <a:srgbClr val="263090"/>
                </a:solidFill>
              </a:rPr>
              <a:t>Freins au déploiement du numérique sur les outils de partage des informations et de coordination entre la ville et l’hôpital psychiatrique</a:t>
            </a:r>
            <a:endParaRPr lang="en-US" sz="1400" dirty="0">
              <a:solidFill>
                <a:srgbClr val="263090"/>
              </a:solidFill>
            </a:endParaRPr>
          </a:p>
        </p:txBody>
      </p:sp>
      <p:sp>
        <p:nvSpPr>
          <p:cNvPr id="2" name="Rectangle 1"/>
          <p:cNvSpPr/>
          <p:nvPr/>
        </p:nvSpPr>
        <p:spPr>
          <a:xfrm>
            <a:off x="6614688" y="5203567"/>
            <a:ext cx="4341217" cy="523220"/>
          </a:xfrm>
          <a:prstGeom prst="rect">
            <a:avLst/>
          </a:prstGeom>
        </p:spPr>
        <p:txBody>
          <a:bodyPr wrap="square">
            <a:spAutoFit/>
          </a:bodyPr>
          <a:lstStyle/>
          <a:p>
            <a:r>
              <a:rPr lang="fr-FR" sz="1400" dirty="0">
                <a:solidFill>
                  <a:srgbClr val="263090"/>
                </a:solidFill>
              </a:rPr>
              <a:t>Manque de formation ressentie par les professionnels de santé du champ somatique à la pathologie psychiatrique</a:t>
            </a:r>
          </a:p>
        </p:txBody>
      </p:sp>
      <p:grpSp>
        <p:nvGrpSpPr>
          <p:cNvPr id="52" name="Groupe 51">
            <a:extLst>
              <a:ext uri="{FF2B5EF4-FFF2-40B4-BE49-F238E27FC236}">
                <a16:creationId xmlns:a16="http://schemas.microsoft.com/office/drawing/2014/main" id="{77B87675-9B99-D62F-653E-76B1DD70747B}"/>
              </a:ext>
            </a:extLst>
          </p:cNvPr>
          <p:cNvGrpSpPr/>
          <p:nvPr/>
        </p:nvGrpSpPr>
        <p:grpSpPr>
          <a:xfrm>
            <a:off x="5818677" y="5022395"/>
            <a:ext cx="766235" cy="827244"/>
            <a:chOff x="10134260" y="7368303"/>
            <a:chExt cx="1149352" cy="1240866"/>
          </a:xfrm>
        </p:grpSpPr>
        <p:sp>
          <p:nvSpPr>
            <p:cNvPr id="54" name="Freeform 45">
              <a:extLst>
                <a:ext uri="{FF2B5EF4-FFF2-40B4-BE49-F238E27FC236}">
                  <a16:creationId xmlns:a16="http://schemas.microsoft.com/office/drawing/2014/main" id="{3CA41494-B1E4-4FD9-EC86-84F86FCCA952}"/>
                </a:ext>
              </a:extLst>
            </p:cNvPr>
            <p:cNvSpPr/>
            <p:nvPr/>
          </p:nvSpPr>
          <p:spPr>
            <a:xfrm rot="17933768">
              <a:off x="10088503" y="7414060"/>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5" name="TextBox 46">
              <a:extLst>
                <a:ext uri="{FF2B5EF4-FFF2-40B4-BE49-F238E27FC236}">
                  <a16:creationId xmlns:a16="http://schemas.microsoft.com/office/drawing/2014/main" id="{5483BB65-A225-913B-BF8F-3C913301133C}"/>
                </a:ext>
              </a:extLst>
            </p:cNvPr>
            <p:cNvSpPr txBox="1"/>
            <p:nvPr/>
          </p:nvSpPr>
          <p:spPr>
            <a:xfrm>
              <a:off x="10396287" y="7625924"/>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4</a:t>
              </a:r>
            </a:p>
          </p:txBody>
        </p:sp>
      </p:grpSp>
      <p:grpSp>
        <p:nvGrpSpPr>
          <p:cNvPr id="56" name="Groupe 55">
            <a:extLst>
              <a:ext uri="{FF2B5EF4-FFF2-40B4-BE49-F238E27FC236}">
                <a16:creationId xmlns:a16="http://schemas.microsoft.com/office/drawing/2014/main" id="{4D86781A-D710-DAAC-0085-76C24739274C}"/>
              </a:ext>
            </a:extLst>
          </p:cNvPr>
          <p:cNvGrpSpPr/>
          <p:nvPr/>
        </p:nvGrpSpPr>
        <p:grpSpPr>
          <a:xfrm>
            <a:off x="538436" y="5068506"/>
            <a:ext cx="766235" cy="827244"/>
            <a:chOff x="15460387" y="2742731"/>
            <a:chExt cx="1149352" cy="1240866"/>
          </a:xfrm>
        </p:grpSpPr>
        <p:sp>
          <p:nvSpPr>
            <p:cNvPr id="57" name="Freeform 36">
              <a:extLst>
                <a:ext uri="{FF2B5EF4-FFF2-40B4-BE49-F238E27FC236}">
                  <a16:creationId xmlns:a16="http://schemas.microsoft.com/office/drawing/2014/main" id="{E815C80E-2C19-67E8-C1EC-FEF9728CE1D4}"/>
                </a:ext>
              </a:extLst>
            </p:cNvPr>
            <p:cNvSpPr/>
            <p:nvPr/>
          </p:nvSpPr>
          <p:spPr>
            <a:xfrm rot="17933768">
              <a:off x="15414630" y="278848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58" name="TextBox 37">
              <a:extLst>
                <a:ext uri="{FF2B5EF4-FFF2-40B4-BE49-F238E27FC236}">
                  <a16:creationId xmlns:a16="http://schemas.microsoft.com/office/drawing/2014/main" id="{6E392249-2D8C-F721-03BD-B13A0438D88D}"/>
                </a:ext>
              </a:extLst>
            </p:cNvPr>
            <p:cNvSpPr txBox="1"/>
            <p:nvPr/>
          </p:nvSpPr>
          <p:spPr>
            <a:xfrm>
              <a:off x="15757693" y="297819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4</a:t>
              </a:r>
            </a:p>
          </p:txBody>
        </p:sp>
      </p:grpSp>
    </p:spTree>
    <p:extLst>
      <p:ext uri="{BB962C8B-B14F-4D97-AF65-F5344CB8AC3E}">
        <p14:creationId xmlns:p14="http://schemas.microsoft.com/office/powerpoint/2010/main" val="3467329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14"/>
          <p:cNvGrpSpPr/>
          <p:nvPr/>
        </p:nvGrpSpPr>
        <p:grpSpPr>
          <a:xfrm>
            <a:off x="-71717" y="5669794"/>
            <a:ext cx="1392517" cy="1213605"/>
            <a:chOff x="-25723" y="-66675"/>
            <a:chExt cx="659155" cy="523551"/>
          </a:xfrm>
        </p:grpSpPr>
        <p:sp>
          <p:nvSpPr>
            <p:cNvPr id="32" name="Freeform 15"/>
            <p:cNvSpPr/>
            <p:nvPr/>
          </p:nvSpPr>
          <p:spPr>
            <a:xfrm>
              <a:off x="-25723" y="10957"/>
              <a:ext cx="627568" cy="445919"/>
            </a:xfrm>
            <a:custGeom>
              <a:avLst/>
              <a:gdLst/>
              <a:ahLst/>
              <a:cxnLst/>
              <a:rect l="l" t="t" r="r" b="b"/>
              <a:pathLst>
                <a:path w="633432" h="445919">
                  <a:moveTo>
                    <a:pt x="0" y="0"/>
                  </a:moveTo>
                  <a:lnTo>
                    <a:pt x="633432" y="0"/>
                  </a:lnTo>
                  <a:lnTo>
                    <a:pt x="633432" y="445919"/>
                  </a:lnTo>
                  <a:lnTo>
                    <a:pt x="0" y="445919"/>
                  </a:lnTo>
                  <a:close/>
                </a:path>
              </a:pathLst>
            </a:custGeom>
            <a:solidFill>
              <a:srgbClr val="8EB72F"/>
            </a:solidFill>
          </p:spPr>
          <p:txBody>
            <a:bodyPr/>
            <a:lstStyle/>
            <a:p>
              <a:endParaRPr lang="fr-FR"/>
            </a:p>
          </p:txBody>
        </p:sp>
        <p:sp>
          <p:nvSpPr>
            <p:cNvPr id="33" name="TextBox 16"/>
            <p:cNvSpPr txBox="1"/>
            <p:nvPr/>
          </p:nvSpPr>
          <p:spPr>
            <a:xfrm>
              <a:off x="0" y="-66675"/>
              <a:ext cx="633432" cy="512594"/>
            </a:xfrm>
            <a:prstGeom prst="rect">
              <a:avLst/>
            </a:prstGeom>
          </p:spPr>
          <p:txBody>
            <a:bodyPr lIns="33867" tIns="33867" rIns="33867" bIns="33867" rtlCol="0" anchor="ctr"/>
            <a:lstStyle/>
            <a:p>
              <a:pPr algn="ctr">
                <a:lnSpc>
                  <a:spcPts val="2240"/>
                </a:lnSpc>
              </a:pPr>
              <a:endParaRPr lang="fr-FR" sz="1200" dirty="0"/>
            </a:p>
          </p:txBody>
        </p:sp>
      </p:grpSp>
      <p:sp>
        <p:nvSpPr>
          <p:cNvPr id="2" name="AutoShape 2"/>
          <p:cNvSpPr/>
          <p:nvPr/>
        </p:nvSpPr>
        <p:spPr>
          <a:xfrm>
            <a:off x="0" y="5859444"/>
            <a:ext cx="12192000" cy="22225"/>
          </a:xfrm>
          <a:prstGeom prst="line">
            <a:avLst/>
          </a:prstGeom>
          <a:ln w="47625" cap="flat">
            <a:solidFill>
              <a:srgbClr val="263090"/>
            </a:solidFill>
            <a:prstDash val="solid"/>
            <a:headEnd type="none" w="sm" len="sm"/>
            <a:tailEnd type="none" w="sm" len="sm"/>
          </a:ln>
        </p:spPr>
        <p:txBody>
          <a:bodyPr/>
          <a:lstStyle/>
          <a:p>
            <a:endParaRPr lang="fr-FR"/>
          </a:p>
        </p:txBody>
      </p:sp>
      <p:sp>
        <p:nvSpPr>
          <p:cNvPr id="3" name="AutoShape 3"/>
          <p:cNvSpPr/>
          <p:nvPr/>
        </p:nvSpPr>
        <p:spPr>
          <a:xfrm flipV="1">
            <a:off x="1250950" y="1644650"/>
            <a:ext cx="0" cy="5213350"/>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4" name="Group 4"/>
          <p:cNvGrpSpPr/>
          <p:nvPr/>
        </p:nvGrpSpPr>
        <p:grpSpPr>
          <a:xfrm>
            <a:off x="685800" y="955294"/>
            <a:ext cx="1130300" cy="1130300"/>
            <a:chOff x="0" y="0"/>
            <a:chExt cx="2260600" cy="2260600"/>
          </a:xfrm>
        </p:grpSpPr>
        <p:grpSp>
          <p:nvGrpSpPr>
            <p:cNvPr id="5" name="Group 5"/>
            <p:cNvGrpSpPr/>
            <p:nvPr/>
          </p:nvGrpSpPr>
          <p:grpSpPr>
            <a:xfrm>
              <a:off x="0" y="0"/>
              <a:ext cx="2260600" cy="226060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263090"/>
              </a:solidFill>
            </p:spPr>
            <p:txBody>
              <a:bodyPr/>
              <a:lstStyle/>
              <a:p>
                <a:endParaRPr lang="fr-FR"/>
              </a:p>
            </p:txBody>
          </p:sp>
          <p:sp>
            <p:nvSpPr>
              <p:cNvPr id="7" name="TextBox 7"/>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lang="fr-FR" sz="1200" dirty="0"/>
              </a:p>
            </p:txBody>
          </p:sp>
        </p:grpSp>
        <p:grpSp>
          <p:nvGrpSpPr>
            <p:cNvPr id="8" name="Group 8"/>
            <p:cNvGrpSpPr/>
            <p:nvPr/>
          </p:nvGrpSpPr>
          <p:grpSpPr>
            <a:xfrm>
              <a:off x="342900" y="342900"/>
              <a:ext cx="1574800" cy="157480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8EB72F"/>
              </a:solidFill>
            </p:spPr>
            <p:txBody>
              <a:bodyPr/>
              <a:lstStyle/>
              <a:p>
                <a:endParaRPr lang="fr-FR"/>
              </a:p>
            </p:txBody>
          </p:sp>
          <p:sp>
            <p:nvSpPr>
              <p:cNvPr id="10" name="TextBox 10"/>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lang="fr-FR" sz="1200" dirty="0"/>
              </a:p>
            </p:txBody>
          </p:sp>
        </p:grpSp>
        <p:grpSp>
          <p:nvGrpSpPr>
            <p:cNvPr id="11" name="Group 11"/>
            <p:cNvGrpSpPr/>
            <p:nvPr/>
          </p:nvGrpSpPr>
          <p:grpSpPr>
            <a:xfrm>
              <a:off x="688741" y="688741"/>
              <a:ext cx="883117" cy="88311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txBody>
              <a:bodyPr/>
              <a:lstStyle/>
              <a:p>
                <a:endParaRPr lang="fr-FR"/>
              </a:p>
            </p:txBody>
          </p:sp>
          <p:sp>
            <p:nvSpPr>
              <p:cNvPr id="13" name="TextBox 13"/>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lang="fr-FR" sz="1200" dirty="0"/>
              </a:p>
            </p:txBody>
          </p:sp>
        </p:grpSp>
      </p:grpSp>
      <p:sp>
        <p:nvSpPr>
          <p:cNvPr id="18" name="Freeform 18"/>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2"/>
            <a:stretch>
              <a:fillRect/>
            </a:stretch>
          </a:blipFill>
        </p:spPr>
        <p:txBody>
          <a:bodyPr/>
          <a:lstStyle/>
          <a:p>
            <a:endParaRPr lang="fr-FR"/>
          </a:p>
        </p:txBody>
      </p:sp>
      <p:sp>
        <p:nvSpPr>
          <p:cNvPr id="26" name="TextBox 26"/>
          <p:cNvSpPr txBox="1"/>
          <p:nvPr/>
        </p:nvSpPr>
        <p:spPr>
          <a:xfrm>
            <a:off x="2134574" y="1225048"/>
            <a:ext cx="9701821" cy="503856"/>
          </a:xfrm>
          <a:prstGeom prst="rect">
            <a:avLst/>
          </a:prstGeom>
        </p:spPr>
        <p:txBody>
          <a:bodyPr wrap="square" lIns="0" tIns="0" rIns="0" bIns="0" rtlCol="0" anchor="t">
            <a:spAutoFit/>
          </a:bodyPr>
          <a:lstStyle/>
          <a:p>
            <a:pPr>
              <a:lnSpc>
                <a:spcPts val="4346"/>
              </a:lnSpc>
            </a:pPr>
            <a:r>
              <a:rPr lang="fr-FR" sz="2667" b="1" dirty="0">
                <a:solidFill>
                  <a:srgbClr val="263090"/>
                </a:solidFill>
                <a:latin typeface="+mj-lt"/>
              </a:rPr>
              <a:t>Priorité 1 : Repérage, diagnostic précoce, accès aux soins</a:t>
            </a:r>
          </a:p>
        </p:txBody>
      </p:sp>
      <p:pic>
        <p:nvPicPr>
          <p:cNvPr id="30" name="Image 29"/>
          <p:cNvPicPr>
            <a:picLocks noChangeAspect="1"/>
          </p:cNvPicPr>
          <p:nvPr/>
        </p:nvPicPr>
        <p:blipFill rotWithShape="1">
          <a:blip r:embed="rId3" cstate="print">
            <a:extLst>
              <a:ext uri="{28A0092B-C50C-407E-A947-70E740481C1C}">
                <a14:useLocalDpi xmlns:a14="http://schemas.microsoft.com/office/drawing/2010/main" val="0"/>
              </a:ext>
            </a:extLst>
          </a:blip>
          <a:srcRect l="45267" t="13334" r="36751"/>
          <a:stretch/>
        </p:blipFill>
        <p:spPr>
          <a:xfrm>
            <a:off x="37069" y="2090199"/>
            <a:ext cx="1182131" cy="3759549"/>
          </a:xfrm>
          <a:prstGeom prst="rect">
            <a:avLst/>
          </a:prstGeom>
        </p:spPr>
      </p:pic>
      <p:sp>
        <p:nvSpPr>
          <p:cNvPr id="22" name="TextBox 25">
            <a:extLst>
              <a:ext uri="{FF2B5EF4-FFF2-40B4-BE49-F238E27FC236}">
                <a16:creationId xmlns:a16="http://schemas.microsoft.com/office/drawing/2014/main" id="{E1A29125-CDFC-4415-5A3B-1C0F584687BE}"/>
              </a:ext>
            </a:extLst>
          </p:cNvPr>
          <p:cNvSpPr txBox="1"/>
          <p:nvPr/>
        </p:nvSpPr>
        <p:spPr>
          <a:xfrm>
            <a:off x="3702989" y="6087042"/>
            <a:ext cx="7587076" cy="477503"/>
          </a:xfrm>
          <a:prstGeom prst="rect">
            <a:avLst/>
          </a:prstGeom>
        </p:spPr>
        <p:txBody>
          <a:bodyPr wrap="square" lIns="0" tIns="0" rIns="0" bIns="0" rtlCol="0" anchor="t">
            <a:spAutoFit/>
          </a:bodyPr>
          <a:lstStyle/>
          <a:p>
            <a:pPr algn="r">
              <a:lnSpc>
                <a:spcPts val="4346"/>
              </a:lnSpc>
            </a:pPr>
            <a:r>
              <a:rPr lang="fr-FR" sz="2400" dirty="0">
                <a:solidFill>
                  <a:srgbClr val="263090"/>
                </a:solidFill>
                <a:latin typeface="Impact" panose="020B0806030902050204" pitchFamily="34" charset="0"/>
              </a:rPr>
              <a:t>Etat d’avancement des PTSM</a:t>
            </a:r>
          </a:p>
        </p:txBody>
      </p:sp>
    </p:spTree>
    <p:extLst>
      <p:ext uri="{BB962C8B-B14F-4D97-AF65-F5344CB8AC3E}">
        <p14:creationId xmlns:p14="http://schemas.microsoft.com/office/powerpoint/2010/main" val="334961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solidFill>
                  <a:prstClr val="black"/>
                </a:solidFill>
              </a:endParaRPr>
            </a:p>
          </p:txBody>
        </p:sp>
      </p:grpSp>
      <p:sp>
        <p:nvSpPr>
          <p:cNvPr id="21" name="TextBox 21"/>
          <p:cNvSpPr txBox="1"/>
          <p:nvPr/>
        </p:nvSpPr>
        <p:spPr>
          <a:xfrm>
            <a:off x="947813" y="167337"/>
            <a:ext cx="8976063" cy="359073"/>
          </a:xfrm>
          <a:prstGeom prst="rect">
            <a:avLst/>
          </a:prstGeom>
        </p:spPr>
        <p:txBody>
          <a:bodyPr wrap="square" lIns="0" tIns="0" rIns="0" bIns="0" rtlCol="0" anchor="t">
            <a:spAutoFit/>
          </a:bodyPr>
          <a:lstStyle/>
          <a:p>
            <a:pPr>
              <a:lnSpc>
                <a:spcPts val="2800"/>
              </a:lnSpc>
              <a:spcBef>
                <a:spcPct val="0"/>
              </a:spcBef>
            </a:pPr>
            <a:r>
              <a:rPr lang="en-US" sz="2333" b="1" dirty="0" err="1">
                <a:solidFill>
                  <a:srgbClr val="263090"/>
                </a:solidFill>
              </a:rPr>
              <a:t>Priorité</a:t>
            </a:r>
            <a:r>
              <a:rPr lang="en-US" sz="2333" b="1" dirty="0">
                <a:solidFill>
                  <a:srgbClr val="263090"/>
                </a:solidFill>
              </a:rPr>
              <a:t> 3 : Quelques </a:t>
            </a:r>
            <a:r>
              <a:rPr lang="en-US" sz="2333" b="1" dirty="0" err="1">
                <a:solidFill>
                  <a:srgbClr val="263090"/>
                </a:solidFill>
              </a:rPr>
              <a:t>spécificités</a:t>
            </a:r>
            <a:r>
              <a:rPr lang="en-US" sz="2333" b="1" dirty="0">
                <a:solidFill>
                  <a:srgbClr val="263090"/>
                </a:solidFill>
              </a:rPr>
              <a:t> de territoire</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a:p>
        </p:txBody>
      </p:sp>
      <p:grpSp>
        <p:nvGrpSpPr>
          <p:cNvPr id="19" name="Groupe 18">
            <a:extLst>
              <a:ext uri="{FF2B5EF4-FFF2-40B4-BE49-F238E27FC236}">
                <a16:creationId xmlns:a16="http://schemas.microsoft.com/office/drawing/2014/main" id="{5F6A4C04-0420-4A60-CCC4-05542F943DD4}"/>
              </a:ext>
            </a:extLst>
          </p:cNvPr>
          <p:cNvGrpSpPr/>
          <p:nvPr/>
        </p:nvGrpSpPr>
        <p:grpSpPr>
          <a:xfrm>
            <a:off x="526592" y="1887036"/>
            <a:ext cx="596427" cy="652857"/>
            <a:chOff x="980088" y="1752321"/>
            <a:chExt cx="1149352" cy="1240866"/>
          </a:xfrm>
        </p:grpSpPr>
        <p:sp>
          <p:nvSpPr>
            <p:cNvPr id="4" name="Freeform 27">
              <a:extLst>
                <a:ext uri="{FF2B5EF4-FFF2-40B4-BE49-F238E27FC236}">
                  <a16:creationId xmlns:a16="http://schemas.microsoft.com/office/drawing/2014/main" id="{A3BA6A7C-A48D-F227-0B2F-F9EB37376786}"/>
                </a:ext>
              </a:extLst>
            </p:cNvPr>
            <p:cNvSpPr/>
            <p:nvPr/>
          </p:nvSpPr>
          <p:spPr>
            <a:xfrm rot="17933768">
              <a:off x="934331" y="179807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8" name="TextBox 28">
              <a:extLst>
                <a:ext uri="{FF2B5EF4-FFF2-40B4-BE49-F238E27FC236}">
                  <a16:creationId xmlns:a16="http://schemas.microsoft.com/office/drawing/2014/main" id="{7EECFDC9-2C60-623F-9308-94498DA4C849}"/>
                </a:ext>
              </a:extLst>
            </p:cNvPr>
            <p:cNvSpPr txBox="1"/>
            <p:nvPr/>
          </p:nvSpPr>
          <p:spPr>
            <a:xfrm>
              <a:off x="1277394" y="1987784"/>
              <a:ext cx="625296" cy="934525"/>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sp>
        <p:nvSpPr>
          <p:cNvPr id="41" name="AutoShape 2">
            <a:extLst>
              <a:ext uri="{FF2B5EF4-FFF2-40B4-BE49-F238E27FC236}">
                <a16:creationId xmlns:a16="http://schemas.microsoft.com/office/drawing/2014/main" id="{6EBC8C35-7199-E8D8-FB99-5885424BA6D6}"/>
              </a:ext>
            </a:extLst>
          </p:cNvPr>
          <p:cNvSpPr/>
          <p:nvPr/>
        </p:nvSpPr>
        <p:spPr>
          <a:xfrm>
            <a:off x="5598753" y="3499694"/>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2" name="AutoShape 3">
            <a:extLst>
              <a:ext uri="{FF2B5EF4-FFF2-40B4-BE49-F238E27FC236}">
                <a16:creationId xmlns:a16="http://schemas.microsoft.com/office/drawing/2014/main" id="{9F527141-0CD4-666D-79F5-D48FB6FE2AD8}"/>
              </a:ext>
            </a:extLst>
          </p:cNvPr>
          <p:cNvSpPr/>
          <p:nvPr/>
        </p:nvSpPr>
        <p:spPr>
          <a:xfrm>
            <a:off x="5581797" y="4593810"/>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3" name="AutoShape 5">
            <a:extLst>
              <a:ext uri="{FF2B5EF4-FFF2-40B4-BE49-F238E27FC236}">
                <a16:creationId xmlns:a16="http://schemas.microsoft.com/office/drawing/2014/main" id="{4264BA90-8402-C6B6-13EE-B53068FDDBF4}"/>
              </a:ext>
            </a:extLst>
          </p:cNvPr>
          <p:cNvSpPr/>
          <p:nvPr/>
        </p:nvSpPr>
        <p:spPr>
          <a:xfrm>
            <a:off x="5598753" y="2507243"/>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4" name="Freeform 6">
            <a:extLst>
              <a:ext uri="{FF2B5EF4-FFF2-40B4-BE49-F238E27FC236}">
                <a16:creationId xmlns:a16="http://schemas.microsoft.com/office/drawing/2014/main" id="{99B23B04-91B9-1152-8754-48F63F7218A7}"/>
              </a:ext>
            </a:extLst>
          </p:cNvPr>
          <p:cNvSpPr/>
          <p:nvPr/>
        </p:nvSpPr>
        <p:spPr>
          <a:xfrm>
            <a:off x="5383956" y="1362294"/>
            <a:ext cx="511901" cy="524742"/>
          </a:xfrm>
          <a:custGeom>
            <a:avLst/>
            <a:gdLst/>
            <a:ahLst/>
            <a:cxnLst/>
            <a:rect l="l" t="t" r="r" b="b"/>
            <a:pathLst>
              <a:path w="1137499" h="1091999">
                <a:moveTo>
                  <a:pt x="0" y="0"/>
                </a:moveTo>
                <a:lnTo>
                  <a:pt x="1137499" y="0"/>
                </a:lnTo>
                <a:lnTo>
                  <a:pt x="1137499" y="1091999"/>
                </a:lnTo>
                <a:lnTo>
                  <a:pt x="0" y="10919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45" name="Freeform 7">
            <a:extLst>
              <a:ext uri="{FF2B5EF4-FFF2-40B4-BE49-F238E27FC236}">
                <a16:creationId xmlns:a16="http://schemas.microsoft.com/office/drawing/2014/main" id="{EEB6710C-EC6F-D25E-B13E-C709B50AC61B}"/>
              </a:ext>
            </a:extLst>
          </p:cNvPr>
          <p:cNvSpPr/>
          <p:nvPr/>
        </p:nvSpPr>
        <p:spPr>
          <a:xfrm>
            <a:off x="1217748" y="527389"/>
            <a:ext cx="619191" cy="644151"/>
          </a:xfrm>
          <a:custGeom>
            <a:avLst/>
            <a:gdLst/>
            <a:ahLst/>
            <a:cxnLst/>
            <a:rect l="l" t="t" r="r" b="b"/>
            <a:pathLst>
              <a:path w="928786" h="966227">
                <a:moveTo>
                  <a:pt x="0" y="0"/>
                </a:moveTo>
                <a:lnTo>
                  <a:pt x="928786" y="0"/>
                </a:lnTo>
                <a:lnTo>
                  <a:pt x="928786" y="966227"/>
                </a:lnTo>
                <a:lnTo>
                  <a:pt x="0" y="9662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46" name="TextBox 16">
            <a:extLst>
              <a:ext uri="{FF2B5EF4-FFF2-40B4-BE49-F238E27FC236}">
                <a16:creationId xmlns:a16="http://schemas.microsoft.com/office/drawing/2014/main" id="{1B71768E-35DD-98A2-B370-6C6788F6D0EC}"/>
              </a:ext>
            </a:extLst>
          </p:cNvPr>
          <p:cNvSpPr txBox="1"/>
          <p:nvPr/>
        </p:nvSpPr>
        <p:spPr>
          <a:xfrm>
            <a:off x="7421243" y="892582"/>
            <a:ext cx="2336800" cy="282129"/>
          </a:xfrm>
          <a:prstGeom prst="rect">
            <a:avLst/>
          </a:prstGeom>
        </p:spPr>
        <p:txBody>
          <a:bodyPr wrap="square" lIns="0" tIns="0" rIns="0" bIns="0" rtlCol="0" anchor="t">
            <a:spAutoFit/>
          </a:bodyPr>
          <a:lstStyle/>
          <a:p>
            <a:pPr algn="ctr">
              <a:lnSpc>
                <a:spcPts val="2182"/>
              </a:lnSpc>
            </a:pPr>
            <a:r>
              <a:rPr lang="en-US" sz="1983" dirty="0">
                <a:solidFill>
                  <a:srgbClr val="F48331"/>
                </a:solidFill>
                <a:latin typeface="Lovelo"/>
                <a:ea typeface="Lovelo"/>
                <a:cs typeface="Lovelo"/>
                <a:sym typeface="Lovelo"/>
              </a:rPr>
              <a:t>Les </a:t>
            </a:r>
            <a:r>
              <a:rPr lang="en-US" sz="1983" dirty="0" err="1">
                <a:solidFill>
                  <a:srgbClr val="F48331"/>
                </a:solidFill>
                <a:latin typeface="Lovelo"/>
                <a:ea typeface="Lovelo"/>
                <a:cs typeface="Lovelo"/>
                <a:sym typeface="Lovelo"/>
              </a:rPr>
              <a:t>freins</a:t>
            </a:r>
            <a:r>
              <a:rPr lang="en-US" sz="1983" dirty="0">
                <a:solidFill>
                  <a:srgbClr val="F48331"/>
                </a:solidFill>
                <a:latin typeface="Lovelo"/>
                <a:ea typeface="Lovelo"/>
                <a:cs typeface="Lovelo"/>
                <a:sym typeface="Lovelo"/>
              </a:rPr>
              <a:t> et </a:t>
            </a:r>
            <a:r>
              <a:rPr lang="en-US" sz="1983" dirty="0" err="1">
                <a:solidFill>
                  <a:srgbClr val="F48331"/>
                </a:solidFill>
                <a:latin typeface="Lovelo"/>
                <a:ea typeface="Lovelo"/>
                <a:cs typeface="Lovelo"/>
                <a:sym typeface="Lovelo"/>
              </a:rPr>
              <a:t>limites</a:t>
            </a:r>
            <a:endParaRPr lang="en-US" sz="1983" dirty="0">
              <a:solidFill>
                <a:srgbClr val="F48331"/>
              </a:solidFill>
              <a:latin typeface="Lovelo"/>
              <a:ea typeface="Lovelo"/>
              <a:cs typeface="Lovelo"/>
              <a:sym typeface="Lovelo"/>
            </a:endParaRPr>
          </a:p>
        </p:txBody>
      </p:sp>
      <p:sp>
        <p:nvSpPr>
          <p:cNvPr id="47" name="TextBox 17">
            <a:extLst>
              <a:ext uri="{FF2B5EF4-FFF2-40B4-BE49-F238E27FC236}">
                <a16:creationId xmlns:a16="http://schemas.microsoft.com/office/drawing/2014/main" id="{DADC501A-168F-F8EB-4A1A-3E51774E3A5C}"/>
              </a:ext>
            </a:extLst>
          </p:cNvPr>
          <p:cNvSpPr txBox="1"/>
          <p:nvPr/>
        </p:nvSpPr>
        <p:spPr>
          <a:xfrm>
            <a:off x="1590304" y="892582"/>
            <a:ext cx="3544939" cy="282129"/>
          </a:xfrm>
          <a:prstGeom prst="rect">
            <a:avLst/>
          </a:prstGeom>
        </p:spPr>
        <p:txBody>
          <a:bodyPr wrap="square" lIns="0" tIns="0" rIns="0" bIns="0" rtlCol="0" anchor="t">
            <a:spAutoFit/>
          </a:bodyPr>
          <a:lstStyle/>
          <a:p>
            <a:pPr algn="ctr">
              <a:lnSpc>
                <a:spcPts val="2182"/>
              </a:lnSpc>
            </a:pPr>
            <a:r>
              <a:rPr lang="en-US" sz="1983" dirty="0">
                <a:solidFill>
                  <a:srgbClr val="8EB72F"/>
                </a:solidFill>
                <a:latin typeface="Lovelo"/>
                <a:ea typeface="Lovelo"/>
                <a:cs typeface="Lovelo"/>
                <a:sym typeface="Lovelo"/>
              </a:rPr>
              <a:t>Les </a:t>
            </a:r>
            <a:r>
              <a:rPr lang="en-US" sz="1983" dirty="0" err="1">
                <a:solidFill>
                  <a:srgbClr val="8EB72F"/>
                </a:solidFill>
                <a:latin typeface="Lovelo"/>
                <a:ea typeface="Lovelo"/>
                <a:cs typeface="Lovelo"/>
                <a:sym typeface="Lovelo"/>
              </a:rPr>
              <a:t>avancées</a:t>
            </a:r>
            <a:r>
              <a:rPr lang="en-US" sz="1983" dirty="0">
                <a:solidFill>
                  <a:srgbClr val="8EB72F"/>
                </a:solidFill>
                <a:latin typeface="Lovelo"/>
                <a:ea typeface="Lovelo"/>
                <a:cs typeface="Lovelo"/>
                <a:sym typeface="Lovelo"/>
              </a:rPr>
              <a:t> et </a:t>
            </a:r>
            <a:r>
              <a:rPr lang="en-US" sz="1983" dirty="0" err="1">
                <a:solidFill>
                  <a:srgbClr val="8EB72F"/>
                </a:solidFill>
                <a:latin typeface="Lovelo"/>
                <a:ea typeface="Lovelo"/>
                <a:cs typeface="Lovelo"/>
                <a:sym typeface="Lovelo"/>
              </a:rPr>
              <a:t>réussites</a:t>
            </a:r>
            <a:endParaRPr lang="en-US" sz="1983" dirty="0">
              <a:solidFill>
                <a:srgbClr val="8EB72F"/>
              </a:solidFill>
              <a:latin typeface="Lovelo"/>
              <a:ea typeface="Lovelo"/>
              <a:cs typeface="Lovelo"/>
              <a:sym typeface="Lovelo"/>
            </a:endParaRPr>
          </a:p>
        </p:txBody>
      </p:sp>
      <p:sp>
        <p:nvSpPr>
          <p:cNvPr id="48" name="Freeform 18">
            <a:extLst>
              <a:ext uri="{FF2B5EF4-FFF2-40B4-BE49-F238E27FC236}">
                <a16:creationId xmlns:a16="http://schemas.microsoft.com/office/drawing/2014/main" id="{B3A54570-8794-F702-911D-61E6E238E65D}"/>
              </a:ext>
            </a:extLst>
          </p:cNvPr>
          <p:cNvSpPr/>
          <p:nvPr/>
        </p:nvSpPr>
        <p:spPr>
          <a:xfrm>
            <a:off x="6670588" y="632731"/>
            <a:ext cx="623341" cy="564877"/>
          </a:xfrm>
          <a:custGeom>
            <a:avLst/>
            <a:gdLst/>
            <a:ahLst/>
            <a:cxnLst/>
            <a:rect l="l" t="t" r="r" b="b"/>
            <a:pathLst>
              <a:path w="935012" h="847315">
                <a:moveTo>
                  <a:pt x="0" y="0"/>
                </a:moveTo>
                <a:lnTo>
                  <a:pt x="935013" y="0"/>
                </a:lnTo>
                <a:lnTo>
                  <a:pt x="935013" y="847315"/>
                </a:lnTo>
                <a:lnTo>
                  <a:pt x="0" y="847315"/>
                </a:lnTo>
                <a:lnTo>
                  <a:pt x="0" y="0"/>
                </a:lnTo>
                <a:close/>
              </a:path>
            </a:pathLst>
          </a:custGeom>
          <a:blipFill>
            <a:blip r:embed="rId10"/>
            <a:stretch>
              <a:fillRect/>
            </a:stretch>
          </a:blipFill>
        </p:spPr>
        <p:txBody>
          <a:bodyPr/>
          <a:lstStyle/>
          <a:p>
            <a:endParaRPr lang="fr-FR"/>
          </a:p>
        </p:txBody>
      </p:sp>
      <p:sp>
        <p:nvSpPr>
          <p:cNvPr id="2" name="TextBox 20">
            <a:extLst>
              <a:ext uri="{FF2B5EF4-FFF2-40B4-BE49-F238E27FC236}">
                <a16:creationId xmlns:a16="http://schemas.microsoft.com/office/drawing/2014/main" id="{A38648B7-C319-50A9-1528-1221F5304018}"/>
              </a:ext>
            </a:extLst>
          </p:cNvPr>
          <p:cNvSpPr txBox="1"/>
          <p:nvPr/>
        </p:nvSpPr>
        <p:spPr>
          <a:xfrm>
            <a:off x="1380549" y="3910205"/>
            <a:ext cx="3995846" cy="1723549"/>
          </a:xfrm>
          <a:prstGeom prst="rect">
            <a:avLst/>
          </a:prstGeom>
        </p:spPr>
        <p:txBody>
          <a:bodyPr wrap="square" lIns="0" tIns="0" rIns="0" bIns="0" rtlCol="0" anchor="t">
            <a:spAutoFit/>
          </a:bodyPr>
          <a:lstStyle/>
          <a:p>
            <a:pPr algn="just">
              <a:spcBef>
                <a:spcPct val="0"/>
              </a:spcBef>
            </a:pPr>
            <a:r>
              <a:rPr lang="en-US" sz="1400" dirty="0">
                <a:solidFill>
                  <a:srgbClr val="263090"/>
                </a:solidFill>
              </a:rPr>
              <a:t>Rapprochement des </a:t>
            </a:r>
            <a:r>
              <a:rPr lang="en-US" sz="1400" dirty="0" err="1">
                <a:solidFill>
                  <a:srgbClr val="263090"/>
                </a:solidFill>
              </a:rPr>
              <a:t>acteurs</a:t>
            </a:r>
            <a:r>
              <a:rPr lang="en-US" sz="1400" dirty="0">
                <a:solidFill>
                  <a:srgbClr val="263090"/>
                </a:solidFill>
              </a:rPr>
              <a:t> de la </a:t>
            </a:r>
            <a:r>
              <a:rPr lang="en-US" sz="1400" dirty="0" err="1">
                <a:solidFill>
                  <a:srgbClr val="263090"/>
                </a:solidFill>
              </a:rPr>
              <a:t>psychiatrie</a:t>
            </a:r>
            <a:r>
              <a:rPr lang="en-US" sz="1400" dirty="0">
                <a:solidFill>
                  <a:srgbClr val="263090"/>
                </a:solidFill>
              </a:rPr>
              <a:t> avec le </a:t>
            </a:r>
            <a:r>
              <a:rPr lang="en-US" sz="1400" dirty="0" err="1">
                <a:solidFill>
                  <a:srgbClr val="263090"/>
                </a:solidFill>
              </a:rPr>
              <a:t>dispositif</a:t>
            </a:r>
            <a:r>
              <a:rPr lang="en-US" sz="1400" dirty="0">
                <a:solidFill>
                  <a:srgbClr val="263090"/>
                </a:solidFill>
              </a:rPr>
              <a:t> sport </a:t>
            </a:r>
            <a:r>
              <a:rPr lang="en-US" sz="1400" dirty="0" err="1">
                <a:solidFill>
                  <a:srgbClr val="263090"/>
                </a:solidFill>
              </a:rPr>
              <a:t>sur</a:t>
            </a:r>
            <a:r>
              <a:rPr lang="en-US" sz="1400" dirty="0">
                <a:solidFill>
                  <a:srgbClr val="263090"/>
                </a:solidFill>
              </a:rPr>
              <a:t> </a:t>
            </a:r>
            <a:r>
              <a:rPr lang="en-US" sz="1400" dirty="0" err="1">
                <a:solidFill>
                  <a:srgbClr val="263090"/>
                </a:solidFill>
              </a:rPr>
              <a:t>ordonnance</a:t>
            </a:r>
            <a:r>
              <a:rPr lang="en-US" sz="1400" dirty="0">
                <a:solidFill>
                  <a:srgbClr val="263090"/>
                </a:solidFill>
              </a:rPr>
              <a:t> pour </a:t>
            </a:r>
            <a:r>
              <a:rPr lang="en-US" sz="1400" dirty="0" err="1">
                <a:solidFill>
                  <a:srgbClr val="263090"/>
                </a:solidFill>
              </a:rPr>
              <a:t>sensibiliser</a:t>
            </a:r>
            <a:r>
              <a:rPr lang="en-US" sz="1400" dirty="0">
                <a:solidFill>
                  <a:srgbClr val="263090"/>
                </a:solidFill>
              </a:rPr>
              <a:t> les </a:t>
            </a:r>
            <a:r>
              <a:rPr lang="en-US" sz="1400" dirty="0" err="1">
                <a:solidFill>
                  <a:srgbClr val="263090"/>
                </a:solidFill>
              </a:rPr>
              <a:t>médecins</a:t>
            </a:r>
            <a:r>
              <a:rPr lang="en-US" sz="1400" dirty="0">
                <a:solidFill>
                  <a:srgbClr val="263090"/>
                </a:solidFill>
              </a:rPr>
              <a:t> à </a:t>
            </a:r>
            <a:r>
              <a:rPr lang="en-US" sz="1400" dirty="0" err="1">
                <a:solidFill>
                  <a:srgbClr val="263090"/>
                </a:solidFill>
              </a:rPr>
              <a:t>prescrire</a:t>
            </a:r>
            <a:r>
              <a:rPr lang="en-US" sz="1400" dirty="0">
                <a:solidFill>
                  <a:srgbClr val="263090"/>
                </a:solidFill>
              </a:rPr>
              <a:t> du sport</a:t>
            </a:r>
          </a:p>
          <a:p>
            <a:pPr algn="just">
              <a:spcBef>
                <a:spcPct val="0"/>
              </a:spcBef>
            </a:pPr>
            <a:r>
              <a:rPr lang="fr-FR" sz="1400" dirty="0">
                <a:solidFill>
                  <a:srgbClr val="263090"/>
                </a:solidFill>
              </a:rPr>
              <a:t>Développement ETP et </a:t>
            </a:r>
            <a:r>
              <a:rPr lang="fr-FR" sz="1400" dirty="0" err="1">
                <a:solidFill>
                  <a:srgbClr val="263090"/>
                </a:solidFill>
              </a:rPr>
              <a:t>Profamille</a:t>
            </a:r>
            <a:r>
              <a:rPr lang="fr-FR" sz="1400" dirty="0">
                <a:solidFill>
                  <a:srgbClr val="263090"/>
                </a:solidFill>
              </a:rPr>
              <a:t> : sensibilisation des familles de patients aux soins somatiques </a:t>
            </a:r>
          </a:p>
          <a:p>
            <a:pPr algn="just">
              <a:spcBef>
                <a:spcPct val="0"/>
              </a:spcBef>
            </a:pPr>
            <a:endParaRPr lang="en-US" sz="1400" dirty="0">
              <a:solidFill>
                <a:srgbClr val="263090"/>
              </a:solidFill>
            </a:endParaRPr>
          </a:p>
          <a:p>
            <a:pPr algn="just">
              <a:spcBef>
                <a:spcPct val="0"/>
              </a:spcBef>
            </a:pPr>
            <a:endParaRPr lang="fr-FR" sz="1400" dirty="0">
              <a:solidFill>
                <a:srgbClr val="263090"/>
              </a:solidFill>
            </a:endParaRPr>
          </a:p>
          <a:p>
            <a:pPr algn="just">
              <a:spcBef>
                <a:spcPct val="0"/>
              </a:spcBef>
            </a:pPr>
            <a:endParaRPr lang="en-US" sz="1400" dirty="0">
              <a:solidFill>
                <a:srgbClr val="263090"/>
              </a:solidFill>
            </a:endParaRPr>
          </a:p>
        </p:txBody>
      </p:sp>
      <p:sp>
        <p:nvSpPr>
          <p:cNvPr id="20" name="TextBox 20">
            <a:extLst>
              <a:ext uri="{FF2B5EF4-FFF2-40B4-BE49-F238E27FC236}">
                <a16:creationId xmlns:a16="http://schemas.microsoft.com/office/drawing/2014/main" id="{6ACF2826-834A-AE09-8218-EE0C8442FA11}"/>
              </a:ext>
            </a:extLst>
          </p:cNvPr>
          <p:cNvSpPr txBox="1"/>
          <p:nvPr/>
        </p:nvSpPr>
        <p:spPr>
          <a:xfrm>
            <a:off x="6717758" y="2708463"/>
            <a:ext cx="3931723" cy="215444"/>
          </a:xfrm>
          <a:prstGeom prst="rect">
            <a:avLst/>
          </a:prstGeom>
        </p:spPr>
        <p:txBody>
          <a:bodyPr wrap="square" lIns="0" tIns="0" rIns="0" bIns="0" rtlCol="0" anchor="t">
            <a:spAutoFit/>
          </a:bodyPr>
          <a:lstStyle/>
          <a:p>
            <a:pPr>
              <a:spcBef>
                <a:spcPct val="0"/>
              </a:spcBef>
            </a:pPr>
            <a:r>
              <a:rPr lang="fr-FR" sz="1400" dirty="0">
                <a:solidFill>
                  <a:srgbClr val="263090"/>
                </a:solidFill>
              </a:rPr>
              <a:t>Nombre de case managers insuffisant sur le territoire</a:t>
            </a:r>
            <a:endParaRPr lang="en-US" sz="1400" dirty="0">
              <a:solidFill>
                <a:srgbClr val="263090"/>
              </a:solidFill>
            </a:endParaRPr>
          </a:p>
        </p:txBody>
      </p:sp>
      <p:sp>
        <p:nvSpPr>
          <p:cNvPr id="25" name="TextBox 20">
            <a:extLst>
              <a:ext uri="{FF2B5EF4-FFF2-40B4-BE49-F238E27FC236}">
                <a16:creationId xmlns:a16="http://schemas.microsoft.com/office/drawing/2014/main" id="{920A1852-FE56-D4C9-FC75-D9967EB2A80C}"/>
              </a:ext>
            </a:extLst>
          </p:cNvPr>
          <p:cNvSpPr txBox="1"/>
          <p:nvPr/>
        </p:nvSpPr>
        <p:spPr>
          <a:xfrm>
            <a:off x="6717758" y="3548031"/>
            <a:ext cx="3931723" cy="646331"/>
          </a:xfrm>
          <a:prstGeom prst="rect">
            <a:avLst/>
          </a:prstGeom>
        </p:spPr>
        <p:txBody>
          <a:bodyPr wrap="square" lIns="0" tIns="0" rIns="0" bIns="0" rtlCol="0" anchor="t">
            <a:spAutoFit/>
          </a:bodyPr>
          <a:lstStyle/>
          <a:p>
            <a:pPr>
              <a:spcBef>
                <a:spcPct val="0"/>
              </a:spcBef>
            </a:pPr>
            <a:r>
              <a:rPr lang="fr-FR" sz="1400" dirty="0">
                <a:solidFill>
                  <a:srgbClr val="263090"/>
                </a:solidFill>
              </a:rPr>
              <a:t>Manque de communication entre la médecine de ville et la psychiatrie </a:t>
            </a:r>
            <a:r>
              <a:rPr lang="fr-FR" sz="1400">
                <a:solidFill>
                  <a:srgbClr val="263090"/>
                </a:solidFill>
              </a:rPr>
              <a:t>(exemple : problématique </a:t>
            </a:r>
            <a:r>
              <a:rPr lang="fr-FR" sz="1400" dirty="0">
                <a:solidFill>
                  <a:srgbClr val="263090"/>
                </a:solidFill>
              </a:rPr>
              <a:t>de compte-rendu non-reçu)</a:t>
            </a:r>
            <a:endParaRPr lang="en-US" sz="1400" dirty="0">
              <a:solidFill>
                <a:srgbClr val="263090"/>
              </a:solidFill>
            </a:endParaRPr>
          </a:p>
        </p:txBody>
      </p:sp>
      <p:sp>
        <p:nvSpPr>
          <p:cNvPr id="28" name="TextBox 20">
            <a:extLst>
              <a:ext uri="{FF2B5EF4-FFF2-40B4-BE49-F238E27FC236}">
                <a16:creationId xmlns:a16="http://schemas.microsoft.com/office/drawing/2014/main" id="{270EAF5C-70C1-8CA7-CD4A-0E0B861302A6}"/>
              </a:ext>
            </a:extLst>
          </p:cNvPr>
          <p:cNvSpPr txBox="1"/>
          <p:nvPr/>
        </p:nvSpPr>
        <p:spPr>
          <a:xfrm>
            <a:off x="6787372" y="4539576"/>
            <a:ext cx="3931723" cy="646331"/>
          </a:xfrm>
          <a:prstGeom prst="rect">
            <a:avLst/>
          </a:prstGeom>
        </p:spPr>
        <p:txBody>
          <a:bodyPr wrap="square" lIns="0" tIns="0" rIns="0" bIns="0" rtlCol="0" anchor="t">
            <a:spAutoFit/>
          </a:bodyPr>
          <a:lstStyle/>
          <a:p>
            <a:pPr>
              <a:spcBef>
                <a:spcPct val="0"/>
              </a:spcBef>
            </a:pPr>
            <a:r>
              <a:rPr lang="fr-FR" sz="1400" dirty="0">
                <a:solidFill>
                  <a:srgbClr val="263090"/>
                </a:solidFill>
              </a:rPr>
              <a:t>Stigmatisation du public par certains professionnels des soins somatiques</a:t>
            </a:r>
          </a:p>
          <a:p>
            <a:pPr>
              <a:spcBef>
                <a:spcPct val="0"/>
              </a:spcBef>
            </a:pPr>
            <a:endParaRPr lang="en-US" sz="1400" dirty="0">
              <a:solidFill>
                <a:srgbClr val="263090"/>
              </a:solidFill>
            </a:endParaRPr>
          </a:p>
        </p:txBody>
      </p:sp>
      <p:sp>
        <p:nvSpPr>
          <p:cNvPr id="73" name="TextBox 28">
            <a:extLst>
              <a:ext uri="{FF2B5EF4-FFF2-40B4-BE49-F238E27FC236}">
                <a16:creationId xmlns:a16="http://schemas.microsoft.com/office/drawing/2014/main" id="{FD802BBF-0E26-F5D6-AF2E-D6E558BC5A50}"/>
              </a:ext>
            </a:extLst>
          </p:cNvPr>
          <p:cNvSpPr txBox="1"/>
          <p:nvPr/>
        </p:nvSpPr>
        <p:spPr>
          <a:xfrm>
            <a:off x="587988" y="6426206"/>
            <a:ext cx="433797" cy="408491"/>
          </a:xfrm>
          <a:prstGeom prst="rect">
            <a:avLst/>
          </a:prstGeom>
        </p:spPr>
        <p:txBody>
          <a:bodyPr lIns="0" tIns="0" rIns="0" bIns="0" rtlCol="0" anchor="t">
            <a:spAutoFit/>
          </a:bodyPr>
          <a:lstStyle/>
          <a:p>
            <a:pPr algn="ctr">
              <a:lnSpc>
                <a:spcPts val="4033"/>
              </a:lnSpc>
              <a:spcBef>
                <a:spcPct val="0"/>
              </a:spcBef>
            </a:pPr>
            <a:r>
              <a:rPr lang="en-US" sz="2000" b="1" spc="73" dirty="0">
                <a:solidFill>
                  <a:srgbClr val="F8F1EA"/>
                </a:solidFill>
                <a:latin typeface="Gliker Bold"/>
                <a:ea typeface="Gliker Bold"/>
                <a:cs typeface="Gliker Bold"/>
                <a:sym typeface="Gliker Bold"/>
              </a:rPr>
              <a:t>27</a:t>
            </a:r>
          </a:p>
        </p:txBody>
      </p:sp>
      <p:grpSp>
        <p:nvGrpSpPr>
          <p:cNvPr id="103" name="Groupe 102">
            <a:extLst>
              <a:ext uri="{FF2B5EF4-FFF2-40B4-BE49-F238E27FC236}">
                <a16:creationId xmlns:a16="http://schemas.microsoft.com/office/drawing/2014/main" id="{3F09020F-6A56-2E08-0EA9-F00DBB4BE179}"/>
              </a:ext>
            </a:extLst>
          </p:cNvPr>
          <p:cNvGrpSpPr/>
          <p:nvPr/>
        </p:nvGrpSpPr>
        <p:grpSpPr>
          <a:xfrm>
            <a:off x="5897618" y="2446412"/>
            <a:ext cx="774502" cy="663279"/>
            <a:chOff x="10134260" y="7368303"/>
            <a:chExt cx="1149352" cy="1240866"/>
          </a:xfrm>
        </p:grpSpPr>
        <p:sp>
          <p:nvSpPr>
            <p:cNvPr id="104" name="Freeform 45">
              <a:extLst>
                <a:ext uri="{FF2B5EF4-FFF2-40B4-BE49-F238E27FC236}">
                  <a16:creationId xmlns:a16="http://schemas.microsoft.com/office/drawing/2014/main" id="{EEAC075F-2DFC-7356-32DA-4A4A45D467B0}"/>
                </a:ext>
              </a:extLst>
            </p:cNvPr>
            <p:cNvSpPr/>
            <p:nvPr/>
          </p:nvSpPr>
          <p:spPr>
            <a:xfrm rot="17933768">
              <a:off x="10088503" y="7414060"/>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FR"/>
            </a:p>
          </p:txBody>
        </p:sp>
        <p:sp>
          <p:nvSpPr>
            <p:cNvPr id="105" name="TextBox 46">
              <a:extLst>
                <a:ext uri="{FF2B5EF4-FFF2-40B4-BE49-F238E27FC236}">
                  <a16:creationId xmlns:a16="http://schemas.microsoft.com/office/drawing/2014/main" id="{EC376EF6-B417-5903-CD25-E9F094FFF9AC}"/>
                </a:ext>
              </a:extLst>
            </p:cNvPr>
            <p:cNvSpPr txBox="1"/>
            <p:nvPr/>
          </p:nvSpPr>
          <p:spPr>
            <a:xfrm>
              <a:off x="10457965" y="7478342"/>
              <a:ext cx="625296" cy="959650"/>
            </a:xfrm>
            <a:prstGeom prst="rect">
              <a:avLst/>
            </a:prstGeom>
          </p:spPr>
          <p:txBody>
            <a:bodyPr lIns="0" tIns="0" rIns="0" bIns="0" rtlCol="0" anchor="t">
              <a:spAutoFit/>
            </a:bodyPr>
            <a:lstStyle/>
            <a:p>
              <a:pPr algn="ctr">
                <a:lnSpc>
                  <a:spcPts val="4033"/>
                </a:lnSpc>
                <a:spcBef>
                  <a:spcPct val="0"/>
                </a:spcBef>
              </a:pPr>
              <a:endParaRPr lang="en-US" b="1" spc="73" dirty="0">
                <a:solidFill>
                  <a:srgbClr val="F8F1EA"/>
                </a:solidFill>
                <a:latin typeface="Gliker Bold"/>
                <a:ea typeface="Gliker Bold"/>
                <a:cs typeface="Gliker Bold"/>
                <a:sym typeface="Gliker Bold"/>
              </a:endParaRPr>
            </a:p>
          </p:txBody>
        </p:sp>
      </p:grpSp>
      <p:grpSp>
        <p:nvGrpSpPr>
          <p:cNvPr id="115" name="Groupe 114">
            <a:extLst>
              <a:ext uri="{FF2B5EF4-FFF2-40B4-BE49-F238E27FC236}">
                <a16:creationId xmlns:a16="http://schemas.microsoft.com/office/drawing/2014/main" id="{28220279-DD84-6E1A-63B9-EB562F04CA88}"/>
              </a:ext>
            </a:extLst>
          </p:cNvPr>
          <p:cNvGrpSpPr/>
          <p:nvPr/>
        </p:nvGrpSpPr>
        <p:grpSpPr>
          <a:xfrm>
            <a:off x="5917553" y="3375798"/>
            <a:ext cx="769865" cy="703592"/>
            <a:chOff x="10110386" y="8231741"/>
            <a:chExt cx="1149352" cy="1240866"/>
          </a:xfrm>
        </p:grpSpPr>
        <p:sp>
          <p:nvSpPr>
            <p:cNvPr id="116" name="Freeform 45">
              <a:extLst>
                <a:ext uri="{FF2B5EF4-FFF2-40B4-BE49-F238E27FC236}">
                  <a16:creationId xmlns:a16="http://schemas.microsoft.com/office/drawing/2014/main" id="{F01BE697-17C5-B0E6-B38A-7D6615589F8C}"/>
                </a:ext>
              </a:extLst>
            </p:cNvPr>
            <p:cNvSpPr/>
            <p:nvPr/>
          </p:nvSpPr>
          <p:spPr>
            <a:xfrm rot="17933768">
              <a:off x="10064629" y="827749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FR"/>
            </a:p>
          </p:txBody>
        </p:sp>
        <p:sp>
          <p:nvSpPr>
            <p:cNvPr id="117" name="TextBox 46">
              <a:extLst>
                <a:ext uri="{FF2B5EF4-FFF2-40B4-BE49-F238E27FC236}">
                  <a16:creationId xmlns:a16="http://schemas.microsoft.com/office/drawing/2014/main" id="{0B314FBF-ABAA-003B-EB06-E9F3713EE620}"/>
                </a:ext>
              </a:extLst>
            </p:cNvPr>
            <p:cNvSpPr txBox="1"/>
            <p:nvPr/>
          </p:nvSpPr>
          <p:spPr>
            <a:xfrm>
              <a:off x="10413656" y="8306688"/>
              <a:ext cx="625297" cy="904666"/>
            </a:xfrm>
            <a:prstGeom prst="rect">
              <a:avLst/>
            </a:prstGeom>
          </p:spPr>
          <p:txBody>
            <a:bodyPr lIns="0" tIns="0" rIns="0" bIns="0" rtlCol="0" anchor="t">
              <a:spAutoFit/>
            </a:bodyPr>
            <a:lstStyle/>
            <a:p>
              <a:pPr algn="ctr">
                <a:lnSpc>
                  <a:spcPts val="4033"/>
                </a:lnSpc>
                <a:spcBef>
                  <a:spcPct val="0"/>
                </a:spcBef>
              </a:pPr>
              <a:endParaRPr lang="en-US" b="1" spc="73" dirty="0">
                <a:solidFill>
                  <a:srgbClr val="F8F1EA"/>
                </a:solidFill>
                <a:latin typeface="Gliker Bold"/>
                <a:ea typeface="Gliker Bold"/>
                <a:cs typeface="Gliker Bold"/>
                <a:sym typeface="Gliker Bold"/>
              </a:endParaRPr>
            </a:p>
          </p:txBody>
        </p:sp>
      </p:grpSp>
      <p:grpSp>
        <p:nvGrpSpPr>
          <p:cNvPr id="124" name="Groupe 123">
            <a:extLst>
              <a:ext uri="{FF2B5EF4-FFF2-40B4-BE49-F238E27FC236}">
                <a16:creationId xmlns:a16="http://schemas.microsoft.com/office/drawing/2014/main" id="{47632BFE-440D-9412-7F75-C779F19FE136}"/>
              </a:ext>
            </a:extLst>
          </p:cNvPr>
          <p:cNvGrpSpPr/>
          <p:nvPr/>
        </p:nvGrpSpPr>
        <p:grpSpPr>
          <a:xfrm>
            <a:off x="5850940" y="1587877"/>
            <a:ext cx="801382" cy="754591"/>
            <a:chOff x="5621311" y="3801995"/>
            <a:chExt cx="801382" cy="754591"/>
          </a:xfrm>
        </p:grpSpPr>
        <p:grpSp>
          <p:nvGrpSpPr>
            <p:cNvPr id="109" name="Groupe 108">
              <a:extLst>
                <a:ext uri="{FF2B5EF4-FFF2-40B4-BE49-F238E27FC236}">
                  <a16:creationId xmlns:a16="http://schemas.microsoft.com/office/drawing/2014/main" id="{0E115F08-5638-C610-CBD7-D3D1FC7271A5}"/>
                </a:ext>
              </a:extLst>
            </p:cNvPr>
            <p:cNvGrpSpPr/>
            <p:nvPr/>
          </p:nvGrpSpPr>
          <p:grpSpPr>
            <a:xfrm>
              <a:off x="5621311" y="3801995"/>
              <a:ext cx="801382" cy="754591"/>
              <a:chOff x="10014094" y="7772469"/>
              <a:chExt cx="1149352" cy="1240866"/>
            </a:xfrm>
          </p:grpSpPr>
          <p:sp>
            <p:nvSpPr>
              <p:cNvPr id="110" name="Freeform 45">
                <a:extLst>
                  <a:ext uri="{FF2B5EF4-FFF2-40B4-BE49-F238E27FC236}">
                    <a16:creationId xmlns:a16="http://schemas.microsoft.com/office/drawing/2014/main" id="{01BA4209-6697-3B32-647F-AEAC95BADBC7}"/>
                  </a:ext>
                </a:extLst>
              </p:cNvPr>
              <p:cNvSpPr/>
              <p:nvPr/>
            </p:nvSpPr>
            <p:spPr>
              <a:xfrm rot="17933768">
                <a:off x="9968337" y="7818226"/>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FR"/>
              </a:p>
            </p:txBody>
          </p:sp>
          <p:sp>
            <p:nvSpPr>
              <p:cNvPr id="111" name="TextBox 46">
                <a:extLst>
                  <a:ext uri="{FF2B5EF4-FFF2-40B4-BE49-F238E27FC236}">
                    <a16:creationId xmlns:a16="http://schemas.microsoft.com/office/drawing/2014/main" id="{8E392378-0D14-4B11-2410-5FEB2E7039C2}"/>
                  </a:ext>
                </a:extLst>
              </p:cNvPr>
              <p:cNvSpPr txBox="1"/>
              <p:nvPr/>
            </p:nvSpPr>
            <p:spPr>
              <a:xfrm>
                <a:off x="10322638" y="7785841"/>
                <a:ext cx="625297" cy="843524"/>
              </a:xfrm>
              <a:prstGeom prst="rect">
                <a:avLst/>
              </a:prstGeom>
            </p:spPr>
            <p:txBody>
              <a:bodyPr lIns="0" tIns="0" rIns="0" bIns="0" rtlCol="0" anchor="t">
                <a:spAutoFit/>
              </a:bodyPr>
              <a:lstStyle/>
              <a:p>
                <a:pPr algn="ctr">
                  <a:lnSpc>
                    <a:spcPts val="4033"/>
                  </a:lnSpc>
                  <a:spcBef>
                    <a:spcPct val="0"/>
                  </a:spcBef>
                </a:pPr>
                <a:endParaRPr lang="en-US" b="1" spc="73" dirty="0">
                  <a:solidFill>
                    <a:srgbClr val="F8F1EA"/>
                  </a:solidFill>
                  <a:latin typeface="Gliker Bold"/>
                  <a:ea typeface="Gliker Bold"/>
                  <a:cs typeface="Gliker Bold"/>
                  <a:sym typeface="Gliker Bold"/>
                </a:endParaRPr>
              </a:p>
            </p:txBody>
          </p:sp>
        </p:grpSp>
        <p:sp>
          <p:nvSpPr>
            <p:cNvPr id="122" name="TextBox 32">
              <a:extLst>
                <a:ext uri="{FF2B5EF4-FFF2-40B4-BE49-F238E27FC236}">
                  <a16:creationId xmlns:a16="http://schemas.microsoft.com/office/drawing/2014/main" id="{328E6AC9-3558-2BB3-BB29-5C6BB582DB2C}"/>
                </a:ext>
              </a:extLst>
            </p:cNvPr>
            <p:cNvSpPr txBox="1"/>
            <p:nvPr/>
          </p:nvSpPr>
          <p:spPr>
            <a:xfrm>
              <a:off x="5753380" y="3950863"/>
              <a:ext cx="602110" cy="408060"/>
            </a:xfrm>
            <a:prstGeom prst="rect">
              <a:avLst/>
            </a:prstGeom>
          </p:spPr>
          <p:txBody>
            <a:bodyPr wrap="square" lIns="0" tIns="0" rIns="0" bIns="0" rtlCol="0" anchor="t">
              <a:spAutoFit/>
            </a:bodyPr>
            <a:lstStyle/>
            <a:p>
              <a:pPr algn="ctr">
                <a:lnSpc>
                  <a:spcPts val="4033"/>
                </a:lnSpc>
                <a:spcBef>
                  <a:spcPct val="0"/>
                </a:spcBef>
              </a:pPr>
              <a:endParaRPr lang="en-US" sz="800" b="1" spc="73" dirty="0">
                <a:solidFill>
                  <a:srgbClr val="F8F1EA"/>
                </a:solidFill>
                <a:latin typeface="Gliker Bold"/>
                <a:ea typeface="Gliker Bold"/>
                <a:cs typeface="Gliker Bold"/>
                <a:sym typeface="Gliker Bold"/>
              </a:endParaRPr>
            </a:p>
          </p:txBody>
        </p:sp>
      </p:grpSp>
      <p:grpSp>
        <p:nvGrpSpPr>
          <p:cNvPr id="130" name="Groupe 129">
            <a:extLst>
              <a:ext uri="{FF2B5EF4-FFF2-40B4-BE49-F238E27FC236}">
                <a16:creationId xmlns:a16="http://schemas.microsoft.com/office/drawing/2014/main" id="{016CA788-9439-5411-ABE2-F776971F4E0C}"/>
              </a:ext>
            </a:extLst>
          </p:cNvPr>
          <p:cNvGrpSpPr/>
          <p:nvPr/>
        </p:nvGrpSpPr>
        <p:grpSpPr>
          <a:xfrm>
            <a:off x="5961376" y="4489709"/>
            <a:ext cx="775461" cy="743379"/>
            <a:chOff x="5639906" y="4666499"/>
            <a:chExt cx="775461" cy="743379"/>
          </a:xfrm>
        </p:grpSpPr>
        <p:grpSp>
          <p:nvGrpSpPr>
            <p:cNvPr id="112" name="Groupe 111">
              <a:extLst>
                <a:ext uri="{FF2B5EF4-FFF2-40B4-BE49-F238E27FC236}">
                  <a16:creationId xmlns:a16="http://schemas.microsoft.com/office/drawing/2014/main" id="{CF462594-1945-E1C7-3190-EC259CC056AF}"/>
                </a:ext>
              </a:extLst>
            </p:cNvPr>
            <p:cNvGrpSpPr/>
            <p:nvPr/>
          </p:nvGrpSpPr>
          <p:grpSpPr>
            <a:xfrm>
              <a:off x="5639906" y="4666499"/>
              <a:ext cx="775461" cy="743379"/>
              <a:chOff x="10134260" y="7368303"/>
              <a:chExt cx="1149352" cy="1240866"/>
            </a:xfrm>
          </p:grpSpPr>
          <p:sp>
            <p:nvSpPr>
              <p:cNvPr id="113" name="Freeform 45">
                <a:extLst>
                  <a:ext uri="{FF2B5EF4-FFF2-40B4-BE49-F238E27FC236}">
                    <a16:creationId xmlns:a16="http://schemas.microsoft.com/office/drawing/2014/main" id="{7CAAF4E0-5430-B30C-3CAD-F30121BC1FF1}"/>
                  </a:ext>
                </a:extLst>
              </p:cNvPr>
              <p:cNvSpPr/>
              <p:nvPr/>
            </p:nvSpPr>
            <p:spPr>
              <a:xfrm rot="17933768">
                <a:off x="10088503" y="7414060"/>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FR"/>
              </a:p>
            </p:txBody>
          </p:sp>
          <p:sp>
            <p:nvSpPr>
              <p:cNvPr id="114" name="TextBox 46">
                <a:extLst>
                  <a:ext uri="{FF2B5EF4-FFF2-40B4-BE49-F238E27FC236}">
                    <a16:creationId xmlns:a16="http://schemas.microsoft.com/office/drawing/2014/main" id="{5A431DFD-0268-0AA9-58D7-20D5CF35F233}"/>
                  </a:ext>
                </a:extLst>
              </p:cNvPr>
              <p:cNvSpPr txBox="1"/>
              <p:nvPr/>
            </p:nvSpPr>
            <p:spPr>
              <a:xfrm>
                <a:off x="10431364" y="7412063"/>
                <a:ext cx="625297" cy="729950"/>
              </a:xfrm>
              <a:prstGeom prst="rect">
                <a:avLst/>
              </a:prstGeom>
            </p:spPr>
            <p:txBody>
              <a:bodyPr lIns="0" tIns="0" rIns="0" bIns="0" rtlCol="0" anchor="t">
                <a:spAutoFit/>
              </a:bodyPr>
              <a:lstStyle/>
              <a:p>
                <a:pPr algn="ctr">
                  <a:lnSpc>
                    <a:spcPts val="4033"/>
                  </a:lnSpc>
                  <a:spcBef>
                    <a:spcPct val="0"/>
                  </a:spcBef>
                </a:pPr>
                <a:endParaRPr lang="en-US" b="1" spc="73" dirty="0">
                  <a:solidFill>
                    <a:srgbClr val="F8F1EA"/>
                  </a:solidFill>
                  <a:latin typeface="Gliker Bold"/>
                  <a:ea typeface="Gliker Bold"/>
                  <a:cs typeface="Gliker Bold"/>
                  <a:sym typeface="Gliker Bold"/>
                </a:endParaRPr>
              </a:p>
            </p:txBody>
          </p:sp>
        </p:grpSp>
        <p:sp>
          <p:nvSpPr>
            <p:cNvPr id="123" name="TextBox 32">
              <a:extLst>
                <a:ext uri="{FF2B5EF4-FFF2-40B4-BE49-F238E27FC236}">
                  <a16:creationId xmlns:a16="http://schemas.microsoft.com/office/drawing/2014/main" id="{9D6E89CF-0012-F1C4-DA17-D8375FA37D97}"/>
                </a:ext>
              </a:extLst>
            </p:cNvPr>
            <p:cNvSpPr txBox="1"/>
            <p:nvPr/>
          </p:nvSpPr>
          <p:spPr>
            <a:xfrm>
              <a:off x="5803349" y="4836236"/>
              <a:ext cx="482204" cy="512961"/>
            </a:xfrm>
            <a:prstGeom prst="rect">
              <a:avLst/>
            </a:prstGeom>
          </p:spPr>
          <p:txBody>
            <a:bodyPr wrap="square" lIns="0" tIns="0" rIns="0" bIns="0" rtlCol="0" anchor="t">
              <a:spAutoFit/>
            </a:bodyPr>
            <a:lstStyle/>
            <a:p>
              <a:pPr algn="ctr">
                <a:lnSpc>
                  <a:spcPts val="4033"/>
                </a:lnSpc>
                <a:spcBef>
                  <a:spcPct val="0"/>
                </a:spcBef>
              </a:pPr>
              <a:endParaRPr lang="en-US" sz="900" b="1" spc="73" dirty="0">
                <a:solidFill>
                  <a:srgbClr val="F8F1EA"/>
                </a:solidFill>
                <a:latin typeface="Gliker Bold"/>
                <a:ea typeface="Gliker Bold"/>
                <a:cs typeface="Gliker Bold"/>
                <a:sym typeface="Gliker Bold"/>
              </a:endParaRPr>
            </a:p>
          </p:txBody>
        </p:sp>
      </p:grpSp>
      <p:sp>
        <p:nvSpPr>
          <p:cNvPr id="126" name="TextBox 20">
            <a:extLst>
              <a:ext uri="{FF2B5EF4-FFF2-40B4-BE49-F238E27FC236}">
                <a16:creationId xmlns:a16="http://schemas.microsoft.com/office/drawing/2014/main" id="{DF8FD75E-71E1-8D01-CCB6-B0495763FAEA}"/>
              </a:ext>
            </a:extLst>
          </p:cNvPr>
          <p:cNvSpPr txBox="1"/>
          <p:nvPr/>
        </p:nvSpPr>
        <p:spPr>
          <a:xfrm>
            <a:off x="1372344" y="1507482"/>
            <a:ext cx="3943712" cy="2369880"/>
          </a:xfrm>
          <a:prstGeom prst="rect">
            <a:avLst/>
          </a:prstGeom>
        </p:spPr>
        <p:txBody>
          <a:bodyPr wrap="square" lIns="0" tIns="0" rIns="0" bIns="0" rtlCol="0" anchor="t">
            <a:spAutoFit/>
          </a:bodyPr>
          <a:lstStyle/>
          <a:p>
            <a:pPr algn="just">
              <a:spcBef>
                <a:spcPct val="0"/>
              </a:spcBef>
            </a:pPr>
            <a:r>
              <a:rPr lang="fr-FR" sz="1400" dirty="0">
                <a:solidFill>
                  <a:srgbClr val="263090"/>
                </a:solidFill>
              </a:rPr>
              <a:t>Démarche d’accès aux soins somatiques dans les CMP dont celui d’Evreux</a:t>
            </a:r>
          </a:p>
          <a:p>
            <a:pPr algn="just">
              <a:spcBef>
                <a:spcPct val="0"/>
              </a:spcBef>
            </a:pPr>
            <a:r>
              <a:rPr lang="en-US" sz="1400" dirty="0" err="1">
                <a:solidFill>
                  <a:srgbClr val="263090"/>
                </a:solidFill>
              </a:rPr>
              <a:t>Déploiement</a:t>
            </a:r>
            <a:r>
              <a:rPr lang="en-US" sz="1400" dirty="0">
                <a:solidFill>
                  <a:srgbClr val="263090"/>
                </a:solidFill>
              </a:rPr>
              <a:t> de </a:t>
            </a:r>
            <a:r>
              <a:rPr lang="en-US" sz="1400" dirty="0" err="1">
                <a:solidFill>
                  <a:srgbClr val="263090"/>
                </a:solidFill>
              </a:rPr>
              <a:t>certains</a:t>
            </a:r>
            <a:r>
              <a:rPr lang="en-US" sz="1400" dirty="0">
                <a:solidFill>
                  <a:srgbClr val="263090"/>
                </a:solidFill>
              </a:rPr>
              <a:t> CMP </a:t>
            </a:r>
            <a:r>
              <a:rPr lang="en-US" sz="1400" dirty="0" err="1">
                <a:solidFill>
                  <a:srgbClr val="263090"/>
                </a:solidFill>
              </a:rPr>
              <a:t>auprès</a:t>
            </a:r>
            <a:r>
              <a:rPr lang="en-US" sz="1400" dirty="0">
                <a:solidFill>
                  <a:srgbClr val="263090"/>
                </a:solidFill>
              </a:rPr>
              <a:t> des </a:t>
            </a:r>
            <a:r>
              <a:rPr lang="en-US" sz="1400" dirty="0" err="1">
                <a:solidFill>
                  <a:srgbClr val="263090"/>
                </a:solidFill>
              </a:rPr>
              <a:t>maisons</a:t>
            </a:r>
            <a:r>
              <a:rPr lang="en-US" sz="1400" dirty="0">
                <a:solidFill>
                  <a:srgbClr val="263090"/>
                </a:solidFill>
              </a:rPr>
              <a:t> de santé</a:t>
            </a:r>
            <a:endParaRPr lang="fr-FR" sz="1400" dirty="0">
              <a:solidFill>
                <a:srgbClr val="263090"/>
              </a:solidFill>
            </a:endParaRPr>
          </a:p>
          <a:p>
            <a:pPr algn="just">
              <a:spcBef>
                <a:spcPct val="0"/>
              </a:spcBef>
            </a:pPr>
            <a:r>
              <a:rPr lang="fr-FR" sz="1400" dirty="0">
                <a:solidFill>
                  <a:srgbClr val="263090"/>
                </a:solidFill>
              </a:rPr>
              <a:t>Amélioration de la prise en charge des soins somatiques au sein de l’hôpital Pierre Janet</a:t>
            </a:r>
          </a:p>
          <a:p>
            <a:pPr algn="just">
              <a:spcBef>
                <a:spcPct val="0"/>
              </a:spcBef>
            </a:pPr>
            <a:r>
              <a:rPr lang="fr-FR" sz="1400" dirty="0">
                <a:solidFill>
                  <a:srgbClr val="263090"/>
                </a:solidFill>
              </a:rPr>
              <a:t>Augmentation du nombre de médecins généralistes au sein de certains CH</a:t>
            </a:r>
          </a:p>
          <a:p>
            <a:pPr algn="just">
              <a:spcBef>
                <a:spcPct val="0"/>
              </a:spcBef>
            </a:pPr>
            <a:r>
              <a:rPr lang="fr-FR" sz="1400" dirty="0">
                <a:solidFill>
                  <a:srgbClr val="263090"/>
                </a:solidFill>
              </a:rPr>
              <a:t>Construction d’un parcours DAC/ CPTS / CH Estran dans le sud Manche </a:t>
            </a:r>
          </a:p>
          <a:p>
            <a:pPr algn="just">
              <a:spcBef>
                <a:spcPct val="0"/>
              </a:spcBef>
            </a:pPr>
            <a:endParaRPr lang="fr-FR" sz="1400" dirty="0">
              <a:solidFill>
                <a:srgbClr val="263090"/>
              </a:solidFill>
            </a:endParaRPr>
          </a:p>
        </p:txBody>
      </p:sp>
      <p:sp>
        <p:nvSpPr>
          <p:cNvPr id="127" name="TextBox 20">
            <a:extLst>
              <a:ext uri="{FF2B5EF4-FFF2-40B4-BE49-F238E27FC236}">
                <a16:creationId xmlns:a16="http://schemas.microsoft.com/office/drawing/2014/main" id="{0FC17B1E-ABD6-B669-C810-095B6CB96D28}"/>
              </a:ext>
            </a:extLst>
          </p:cNvPr>
          <p:cNvSpPr txBox="1"/>
          <p:nvPr/>
        </p:nvSpPr>
        <p:spPr>
          <a:xfrm>
            <a:off x="1334464" y="5387347"/>
            <a:ext cx="4106226" cy="861774"/>
          </a:xfrm>
          <a:prstGeom prst="rect">
            <a:avLst/>
          </a:prstGeom>
        </p:spPr>
        <p:txBody>
          <a:bodyPr wrap="square" lIns="0" tIns="0" rIns="0" bIns="0" rtlCol="0" anchor="t">
            <a:spAutoFit/>
          </a:bodyPr>
          <a:lstStyle/>
          <a:p>
            <a:pPr algn="just">
              <a:spcBef>
                <a:spcPct val="0"/>
              </a:spcBef>
            </a:pPr>
            <a:r>
              <a:rPr lang="fr-FR" sz="1400" dirty="0">
                <a:solidFill>
                  <a:srgbClr val="263090"/>
                </a:solidFill>
              </a:rPr>
              <a:t>Mise en place des coordonnateurs/IPA MDA (fluidifier le parcours pour cas complexe, en direct auprès des médecins généralistes et développement des partenariats avec CPTS/ Maisons de santé)</a:t>
            </a:r>
          </a:p>
        </p:txBody>
      </p:sp>
      <p:sp>
        <p:nvSpPr>
          <p:cNvPr id="129" name="AutoShape 3">
            <a:extLst>
              <a:ext uri="{FF2B5EF4-FFF2-40B4-BE49-F238E27FC236}">
                <a16:creationId xmlns:a16="http://schemas.microsoft.com/office/drawing/2014/main" id="{A6A360DD-1351-6619-5549-CEB5C2938A2E}"/>
              </a:ext>
            </a:extLst>
          </p:cNvPr>
          <p:cNvSpPr/>
          <p:nvPr/>
        </p:nvSpPr>
        <p:spPr>
          <a:xfrm>
            <a:off x="5559307" y="5674448"/>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24" name="Rectangle 23"/>
          <p:cNvSpPr/>
          <p:nvPr/>
        </p:nvSpPr>
        <p:spPr>
          <a:xfrm>
            <a:off x="6602746" y="1699130"/>
            <a:ext cx="4223197" cy="523220"/>
          </a:xfrm>
          <a:prstGeom prst="rect">
            <a:avLst/>
          </a:prstGeom>
        </p:spPr>
        <p:txBody>
          <a:bodyPr wrap="square">
            <a:spAutoFit/>
          </a:bodyPr>
          <a:lstStyle/>
          <a:p>
            <a:r>
              <a:rPr lang="fr-FR" sz="1400" dirty="0">
                <a:solidFill>
                  <a:srgbClr val="263090"/>
                </a:solidFill>
              </a:rPr>
              <a:t>Contrainte juridique autour du partage d’information / du refus de soins</a:t>
            </a:r>
          </a:p>
        </p:txBody>
      </p:sp>
      <p:grpSp>
        <p:nvGrpSpPr>
          <p:cNvPr id="90" name="Groupe 89">
            <a:extLst>
              <a:ext uri="{FF2B5EF4-FFF2-40B4-BE49-F238E27FC236}">
                <a16:creationId xmlns:a16="http://schemas.microsoft.com/office/drawing/2014/main" id="{5F6A4C04-0420-4A60-CCC4-05542F943DD4}"/>
              </a:ext>
            </a:extLst>
          </p:cNvPr>
          <p:cNvGrpSpPr/>
          <p:nvPr/>
        </p:nvGrpSpPr>
        <p:grpSpPr>
          <a:xfrm>
            <a:off x="496297" y="3832109"/>
            <a:ext cx="596427" cy="652857"/>
            <a:chOff x="980088" y="1752321"/>
            <a:chExt cx="1149352" cy="1240866"/>
          </a:xfrm>
        </p:grpSpPr>
        <p:sp>
          <p:nvSpPr>
            <p:cNvPr id="91" name="Freeform 27">
              <a:extLst>
                <a:ext uri="{FF2B5EF4-FFF2-40B4-BE49-F238E27FC236}">
                  <a16:creationId xmlns:a16="http://schemas.microsoft.com/office/drawing/2014/main" id="{A3BA6A7C-A48D-F227-0B2F-F9EB37376786}"/>
                </a:ext>
              </a:extLst>
            </p:cNvPr>
            <p:cNvSpPr/>
            <p:nvPr/>
          </p:nvSpPr>
          <p:spPr>
            <a:xfrm rot="17933768">
              <a:off x="934331" y="179807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92" name="TextBox 28">
              <a:extLst>
                <a:ext uri="{FF2B5EF4-FFF2-40B4-BE49-F238E27FC236}">
                  <a16:creationId xmlns:a16="http://schemas.microsoft.com/office/drawing/2014/main" id="{7EECFDC9-2C60-623F-9308-94498DA4C849}"/>
                </a:ext>
              </a:extLst>
            </p:cNvPr>
            <p:cNvSpPr txBox="1"/>
            <p:nvPr/>
          </p:nvSpPr>
          <p:spPr>
            <a:xfrm>
              <a:off x="1277394" y="1987784"/>
              <a:ext cx="625296" cy="934525"/>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grpSp>
        <p:nvGrpSpPr>
          <p:cNvPr id="61" name="Groupe 60">
            <a:extLst>
              <a:ext uri="{FF2B5EF4-FFF2-40B4-BE49-F238E27FC236}">
                <a16:creationId xmlns:a16="http://schemas.microsoft.com/office/drawing/2014/main" id="{5F6A4C04-0420-4A60-CCC4-05542F943DD4}"/>
              </a:ext>
            </a:extLst>
          </p:cNvPr>
          <p:cNvGrpSpPr/>
          <p:nvPr/>
        </p:nvGrpSpPr>
        <p:grpSpPr>
          <a:xfrm>
            <a:off x="532635" y="5470801"/>
            <a:ext cx="596427" cy="652857"/>
            <a:chOff x="980088" y="1752321"/>
            <a:chExt cx="1149352" cy="1240866"/>
          </a:xfrm>
        </p:grpSpPr>
        <p:sp>
          <p:nvSpPr>
            <p:cNvPr id="62" name="Freeform 27">
              <a:extLst>
                <a:ext uri="{FF2B5EF4-FFF2-40B4-BE49-F238E27FC236}">
                  <a16:creationId xmlns:a16="http://schemas.microsoft.com/office/drawing/2014/main" id="{A3BA6A7C-A48D-F227-0B2F-F9EB37376786}"/>
                </a:ext>
              </a:extLst>
            </p:cNvPr>
            <p:cNvSpPr/>
            <p:nvPr/>
          </p:nvSpPr>
          <p:spPr>
            <a:xfrm rot="17933768">
              <a:off x="934331" y="179807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3" name="TextBox 28">
              <a:extLst>
                <a:ext uri="{FF2B5EF4-FFF2-40B4-BE49-F238E27FC236}">
                  <a16:creationId xmlns:a16="http://schemas.microsoft.com/office/drawing/2014/main" id="{7EECFDC9-2C60-623F-9308-94498DA4C849}"/>
                </a:ext>
              </a:extLst>
            </p:cNvPr>
            <p:cNvSpPr txBox="1"/>
            <p:nvPr/>
          </p:nvSpPr>
          <p:spPr>
            <a:xfrm>
              <a:off x="1277394" y="1987784"/>
              <a:ext cx="625296" cy="934525"/>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spTree>
    <p:extLst>
      <p:ext uri="{BB962C8B-B14F-4D97-AF65-F5344CB8AC3E}">
        <p14:creationId xmlns:p14="http://schemas.microsoft.com/office/powerpoint/2010/main" val="150691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solidFill>
                  <a:prstClr val="black"/>
                </a:solidFill>
              </a:endParaRPr>
            </a:p>
          </p:txBody>
        </p:sp>
      </p:grpSp>
      <p:sp>
        <p:nvSpPr>
          <p:cNvPr id="20" name="TextBox 20"/>
          <p:cNvSpPr txBox="1"/>
          <p:nvPr/>
        </p:nvSpPr>
        <p:spPr>
          <a:xfrm>
            <a:off x="1457868" y="1362127"/>
            <a:ext cx="9315941" cy="430887"/>
          </a:xfrm>
          <a:prstGeom prst="rect">
            <a:avLst/>
          </a:prstGeom>
        </p:spPr>
        <p:txBody>
          <a:bodyPr wrap="square" lIns="0" tIns="0" rIns="0" bIns="0" rtlCol="0" anchor="t">
            <a:spAutoFit/>
          </a:bodyPr>
          <a:lstStyle/>
          <a:p>
            <a:pPr>
              <a:spcBef>
                <a:spcPct val="0"/>
              </a:spcBef>
            </a:pPr>
            <a:r>
              <a:rPr lang="fr-FR" sz="1400" dirty="0">
                <a:solidFill>
                  <a:srgbClr val="263090"/>
                </a:solidFill>
              </a:rPr>
              <a:t>Renforcer la prise en compte des soins somatiques dans les établissements psychiatriques et la collaboration somatique / psychiatrie</a:t>
            </a:r>
            <a:endParaRPr lang="en-US" sz="1400" dirty="0">
              <a:solidFill>
                <a:srgbClr val="263090"/>
              </a:solidFill>
            </a:endParaRPr>
          </a:p>
        </p:txBody>
      </p:sp>
      <p:sp>
        <p:nvSpPr>
          <p:cNvPr id="21" name="TextBox 21"/>
          <p:cNvSpPr txBox="1"/>
          <p:nvPr/>
        </p:nvSpPr>
        <p:spPr>
          <a:xfrm>
            <a:off x="951345" y="489131"/>
            <a:ext cx="8972531" cy="359073"/>
          </a:xfrm>
          <a:prstGeom prst="rect">
            <a:avLst/>
          </a:prstGeom>
        </p:spPr>
        <p:txBody>
          <a:bodyPr wrap="square" lIns="0" tIns="0" rIns="0" bIns="0" rtlCol="0" anchor="t">
            <a:spAutoFit/>
          </a:bodyPr>
          <a:lstStyle/>
          <a:p>
            <a:pPr>
              <a:lnSpc>
                <a:spcPts val="2800"/>
              </a:lnSpc>
              <a:spcBef>
                <a:spcPct val="0"/>
              </a:spcBef>
            </a:pPr>
            <a:r>
              <a:rPr lang="en-US" sz="2333" b="1" dirty="0">
                <a:solidFill>
                  <a:srgbClr val="263090"/>
                </a:solidFill>
              </a:rPr>
              <a:t>Les perspectives PTSM.2</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a:p>
        </p:txBody>
      </p:sp>
      <p:grpSp>
        <p:nvGrpSpPr>
          <p:cNvPr id="19" name="Groupe 18">
            <a:extLst>
              <a:ext uri="{FF2B5EF4-FFF2-40B4-BE49-F238E27FC236}">
                <a16:creationId xmlns:a16="http://schemas.microsoft.com/office/drawing/2014/main" id="{5F6A4C04-0420-4A60-CCC4-05542F943DD4}"/>
              </a:ext>
            </a:extLst>
          </p:cNvPr>
          <p:cNvGrpSpPr/>
          <p:nvPr/>
        </p:nvGrpSpPr>
        <p:grpSpPr>
          <a:xfrm>
            <a:off x="488797" y="1338521"/>
            <a:ext cx="766235" cy="827244"/>
            <a:chOff x="980088" y="1752321"/>
            <a:chExt cx="1149352" cy="1240866"/>
          </a:xfrm>
        </p:grpSpPr>
        <p:sp>
          <p:nvSpPr>
            <p:cNvPr id="4" name="Freeform 27">
              <a:extLst>
                <a:ext uri="{FF2B5EF4-FFF2-40B4-BE49-F238E27FC236}">
                  <a16:creationId xmlns:a16="http://schemas.microsoft.com/office/drawing/2014/main" id="{A3BA6A7C-A48D-F227-0B2F-F9EB37376786}"/>
                </a:ext>
              </a:extLst>
            </p:cNvPr>
            <p:cNvSpPr/>
            <p:nvPr/>
          </p:nvSpPr>
          <p:spPr>
            <a:xfrm rot="17933768">
              <a:off x="934331" y="179807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8" name="TextBox 28">
              <a:extLst>
                <a:ext uri="{FF2B5EF4-FFF2-40B4-BE49-F238E27FC236}">
                  <a16:creationId xmlns:a16="http://schemas.microsoft.com/office/drawing/2014/main" id="{7EECFDC9-2C60-623F-9308-94498DA4C849}"/>
                </a:ext>
              </a:extLst>
            </p:cNvPr>
            <p:cNvSpPr txBox="1"/>
            <p:nvPr/>
          </p:nvSpPr>
          <p:spPr>
            <a:xfrm>
              <a:off x="1277394" y="198778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1</a:t>
              </a:r>
            </a:p>
          </p:txBody>
        </p:sp>
      </p:grpSp>
      <p:grpSp>
        <p:nvGrpSpPr>
          <p:cNvPr id="24" name="Groupe 23">
            <a:extLst>
              <a:ext uri="{FF2B5EF4-FFF2-40B4-BE49-F238E27FC236}">
                <a16:creationId xmlns:a16="http://schemas.microsoft.com/office/drawing/2014/main" id="{F4FD0A8B-A9EE-B961-3DCB-F5BC217F54ED}"/>
              </a:ext>
            </a:extLst>
          </p:cNvPr>
          <p:cNvGrpSpPr/>
          <p:nvPr/>
        </p:nvGrpSpPr>
        <p:grpSpPr>
          <a:xfrm>
            <a:off x="488797" y="2514195"/>
            <a:ext cx="766235" cy="827244"/>
            <a:chOff x="10254273" y="7138751"/>
            <a:chExt cx="1149352" cy="1240866"/>
          </a:xfrm>
        </p:grpSpPr>
        <p:sp>
          <p:nvSpPr>
            <p:cNvPr id="22" name="Freeform 31">
              <a:extLst>
                <a:ext uri="{FF2B5EF4-FFF2-40B4-BE49-F238E27FC236}">
                  <a16:creationId xmlns:a16="http://schemas.microsoft.com/office/drawing/2014/main" id="{E20E64AA-311B-4097-B13B-4360B5352E6B}"/>
                </a:ext>
              </a:extLst>
            </p:cNvPr>
            <p:cNvSpPr/>
            <p:nvPr/>
          </p:nvSpPr>
          <p:spPr>
            <a:xfrm rot="17933768">
              <a:off x="10208516" y="7184508"/>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3" name="TextBox 32">
              <a:extLst>
                <a:ext uri="{FF2B5EF4-FFF2-40B4-BE49-F238E27FC236}">
                  <a16:creationId xmlns:a16="http://schemas.microsoft.com/office/drawing/2014/main" id="{BAEE0DA0-518C-CBEA-A991-C96BFC24886D}"/>
                </a:ext>
              </a:extLst>
            </p:cNvPr>
            <p:cNvSpPr txBox="1"/>
            <p:nvPr/>
          </p:nvSpPr>
          <p:spPr>
            <a:xfrm>
              <a:off x="10551579" y="7383740"/>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2</a:t>
              </a:r>
            </a:p>
          </p:txBody>
        </p:sp>
      </p:grpSp>
      <p:grpSp>
        <p:nvGrpSpPr>
          <p:cNvPr id="30" name="Groupe 29">
            <a:extLst>
              <a:ext uri="{FF2B5EF4-FFF2-40B4-BE49-F238E27FC236}">
                <a16:creationId xmlns:a16="http://schemas.microsoft.com/office/drawing/2014/main" id="{4D86781A-D710-DAAC-0085-76C24739274C}"/>
              </a:ext>
            </a:extLst>
          </p:cNvPr>
          <p:cNvGrpSpPr/>
          <p:nvPr/>
        </p:nvGrpSpPr>
        <p:grpSpPr>
          <a:xfrm>
            <a:off x="508117" y="3571970"/>
            <a:ext cx="766235" cy="827244"/>
            <a:chOff x="15460387" y="2742731"/>
            <a:chExt cx="1149352" cy="1240866"/>
          </a:xfrm>
        </p:grpSpPr>
        <p:sp>
          <p:nvSpPr>
            <p:cNvPr id="25" name="Freeform 36">
              <a:extLst>
                <a:ext uri="{FF2B5EF4-FFF2-40B4-BE49-F238E27FC236}">
                  <a16:creationId xmlns:a16="http://schemas.microsoft.com/office/drawing/2014/main" id="{E815C80E-2C19-67E8-C1EC-FEF9728CE1D4}"/>
                </a:ext>
              </a:extLst>
            </p:cNvPr>
            <p:cNvSpPr/>
            <p:nvPr/>
          </p:nvSpPr>
          <p:spPr>
            <a:xfrm rot="17933768">
              <a:off x="15414630" y="278848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9" name="TextBox 37">
              <a:extLst>
                <a:ext uri="{FF2B5EF4-FFF2-40B4-BE49-F238E27FC236}">
                  <a16:creationId xmlns:a16="http://schemas.microsoft.com/office/drawing/2014/main" id="{6E392249-2D8C-F721-03BD-B13A0438D88D}"/>
                </a:ext>
              </a:extLst>
            </p:cNvPr>
            <p:cNvSpPr txBox="1"/>
            <p:nvPr/>
          </p:nvSpPr>
          <p:spPr>
            <a:xfrm>
              <a:off x="15757693" y="297819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3</a:t>
              </a:r>
            </a:p>
          </p:txBody>
        </p:sp>
      </p:grpSp>
      <p:sp>
        <p:nvSpPr>
          <p:cNvPr id="2" name="TextBox 20">
            <a:extLst>
              <a:ext uri="{FF2B5EF4-FFF2-40B4-BE49-F238E27FC236}">
                <a16:creationId xmlns:a16="http://schemas.microsoft.com/office/drawing/2014/main" id="{0A27F2E8-4C40-4F26-8F88-228661DA4F62}"/>
              </a:ext>
            </a:extLst>
          </p:cNvPr>
          <p:cNvSpPr txBox="1"/>
          <p:nvPr/>
        </p:nvSpPr>
        <p:spPr>
          <a:xfrm>
            <a:off x="1426023" y="3644654"/>
            <a:ext cx="9315941" cy="430887"/>
          </a:xfrm>
          <a:prstGeom prst="rect">
            <a:avLst/>
          </a:prstGeom>
        </p:spPr>
        <p:txBody>
          <a:bodyPr wrap="square" lIns="0" tIns="0" rIns="0" bIns="0" rtlCol="0" anchor="t">
            <a:spAutoFit/>
          </a:bodyPr>
          <a:lstStyle/>
          <a:p>
            <a:pPr>
              <a:spcBef>
                <a:spcPct val="0"/>
              </a:spcBef>
            </a:pPr>
            <a:r>
              <a:rPr lang="fr-FR" sz="1400" dirty="0">
                <a:solidFill>
                  <a:srgbClr val="263090"/>
                </a:solidFill>
              </a:rPr>
              <a:t>Une meilleure connaissance des uns et des autres en promouvant les dispositifs existants, notamment auprès des médecins généralistes et des psychiatres</a:t>
            </a:r>
            <a:endParaRPr lang="en-US" sz="1400" dirty="0">
              <a:solidFill>
                <a:srgbClr val="263090"/>
              </a:solidFill>
            </a:endParaRPr>
          </a:p>
        </p:txBody>
      </p:sp>
      <p:sp>
        <p:nvSpPr>
          <p:cNvPr id="50" name="TextBox 20">
            <a:extLst>
              <a:ext uri="{FF2B5EF4-FFF2-40B4-BE49-F238E27FC236}">
                <a16:creationId xmlns:a16="http://schemas.microsoft.com/office/drawing/2014/main" id="{4F337978-E635-5B00-6364-35E9A9F7D190}"/>
              </a:ext>
            </a:extLst>
          </p:cNvPr>
          <p:cNvSpPr txBox="1"/>
          <p:nvPr/>
        </p:nvSpPr>
        <p:spPr>
          <a:xfrm>
            <a:off x="1390587" y="4792573"/>
            <a:ext cx="9315941" cy="646331"/>
          </a:xfrm>
          <a:prstGeom prst="rect">
            <a:avLst/>
          </a:prstGeom>
        </p:spPr>
        <p:txBody>
          <a:bodyPr wrap="square" lIns="0" tIns="0" rIns="0" bIns="0" rtlCol="0" anchor="t">
            <a:spAutoFit/>
          </a:bodyPr>
          <a:lstStyle/>
          <a:p>
            <a:pPr>
              <a:spcBef>
                <a:spcPct val="0"/>
              </a:spcBef>
            </a:pPr>
            <a:r>
              <a:rPr lang="en-US" sz="1400" dirty="0" err="1">
                <a:solidFill>
                  <a:srgbClr val="263090"/>
                </a:solidFill>
              </a:rPr>
              <a:t>Améliorer</a:t>
            </a:r>
            <a:r>
              <a:rPr lang="en-US" sz="1400" dirty="0">
                <a:solidFill>
                  <a:srgbClr val="263090"/>
                </a:solidFill>
              </a:rPr>
              <a:t> </a:t>
            </a:r>
            <a:r>
              <a:rPr lang="en-US" sz="1400" dirty="0" err="1">
                <a:solidFill>
                  <a:srgbClr val="263090"/>
                </a:solidFill>
              </a:rPr>
              <a:t>l’usage</a:t>
            </a:r>
            <a:r>
              <a:rPr lang="en-US" sz="1400" dirty="0">
                <a:solidFill>
                  <a:srgbClr val="263090"/>
                </a:solidFill>
              </a:rPr>
              <a:t> du Dossier </a:t>
            </a:r>
            <a:r>
              <a:rPr lang="en-US" sz="1400" dirty="0" err="1">
                <a:solidFill>
                  <a:srgbClr val="263090"/>
                </a:solidFill>
              </a:rPr>
              <a:t>Médical</a:t>
            </a:r>
            <a:r>
              <a:rPr lang="en-US" sz="1400" dirty="0">
                <a:solidFill>
                  <a:srgbClr val="263090"/>
                </a:solidFill>
              </a:rPr>
              <a:t> </a:t>
            </a:r>
            <a:r>
              <a:rPr lang="en-US" sz="1400" dirty="0" err="1">
                <a:solidFill>
                  <a:srgbClr val="263090"/>
                </a:solidFill>
              </a:rPr>
              <a:t>Partagé</a:t>
            </a:r>
            <a:r>
              <a:rPr lang="en-US" sz="1400" dirty="0">
                <a:solidFill>
                  <a:srgbClr val="263090"/>
                </a:solidFill>
              </a:rPr>
              <a:t>, les transmissions </a:t>
            </a:r>
            <a:r>
              <a:rPr lang="en-US" sz="1400" dirty="0" err="1">
                <a:solidFill>
                  <a:srgbClr val="263090"/>
                </a:solidFill>
              </a:rPr>
              <a:t>médecins</a:t>
            </a:r>
            <a:r>
              <a:rPr lang="en-US" sz="1400" dirty="0">
                <a:solidFill>
                  <a:srgbClr val="263090"/>
                </a:solidFill>
              </a:rPr>
              <a:t> </a:t>
            </a:r>
            <a:r>
              <a:rPr lang="en-US" sz="1400" dirty="0" err="1">
                <a:solidFill>
                  <a:srgbClr val="263090"/>
                </a:solidFill>
              </a:rPr>
              <a:t>traitants</a:t>
            </a:r>
            <a:r>
              <a:rPr lang="en-US" sz="1400" dirty="0">
                <a:solidFill>
                  <a:srgbClr val="263090"/>
                </a:solidFill>
              </a:rPr>
              <a:t> – </a:t>
            </a:r>
            <a:r>
              <a:rPr lang="en-US" sz="1400" dirty="0" err="1">
                <a:solidFill>
                  <a:srgbClr val="263090"/>
                </a:solidFill>
              </a:rPr>
              <a:t>psychiatrie</a:t>
            </a:r>
            <a:r>
              <a:rPr lang="en-US" sz="1400" dirty="0">
                <a:solidFill>
                  <a:srgbClr val="263090"/>
                </a:solidFill>
              </a:rPr>
              <a:t> </a:t>
            </a:r>
            <a:r>
              <a:rPr lang="fr-FR" sz="1400" dirty="0">
                <a:solidFill>
                  <a:srgbClr val="263090"/>
                </a:solidFill>
              </a:rPr>
              <a:t>et développer l’utilisation de messageries sécurisées pour communication ville- hôpital </a:t>
            </a:r>
            <a:endParaRPr lang="en-US" sz="1400" dirty="0">
              <a:solidFill>
                <a:srgbClr val="263090"/>
              </a:solidFill>
            </a:endParaRPr>
          </a:p>
          <a:p>
            <a:pPr>
              <a:spcBef>
                <a:spcPct val="0"/>
              </a:spcBef>
            </a:pPr>
            <a:endParaRPr lang="en-US" sz="1400" dirty="0">
              <a:solidFill>
                <a:srgbClr val="263090"/>
              </a:solidFill>
            </a:endParaRPr>
          </a:p>
        </p:txBody>
      </p:sp>
      <p:grpSp>
        <p:nvGrpSpPr>
          <p:cNvPr id="51" name="Groupe 50">
            <a:extLst>
              <a:ext uri="{FF2B5EF4-FFF2-40B4-BE49-F238E27FC236}">
                <a16:creationId xmlns:a16="http://schemas.microsoft.com/office/drawing/2014/main" id="{6C17D6FE-8DCB-BB7F-037D-C805313109B7}"/>
              </a:ext>
            </a:extLst>
          </p:cNvPr>
          <p:cNvGrpSpPr/>
          <p:nvPr/>
        </p:nvGrpSpPr>
        <p:grpSpPr>
          <a:xfrm>
            <a:off x="513013" y="4643116"/>
            <a:ext cx="766235" cy="827244"/>
            <a:chOff x="15460387" y="2742731"/>
            <a:chExt cx="1149352" cy="1240866"/>
          </a:xfrm>
        </p:grpSpPr>
        <p:sp>
          <p:nvSpPr>
            <p:cNvPr id="52" name="Freeform 36">
              <a:extLst>
                <a:ext uri="{FF2B5EF4-FFF2-40B4-BE49-F238E27FC236}">
                  <a16:creationId xmlns:a16="http://schemas.microsoft.com/office/drawing/2014/main" id="{197A3415-E9E6-6E7E-AB13-15287366FE22}"/>
                </a:ext>
              </a:extLst>
            </p:cNvPr>
            <p:cNvSpPr/>
            <p:nvPr/>
          </p:nvSpPr>
          <p:spPr>
            <a:xfrm rot="17933768">
              <a:off x="15414630" y="278848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54" name="TextBox 37">
              <a:extLst>
                <a:ext uri="{FF2B5EF4-FFF2-40B4-BE49-F238E27FC236}">
                  <a16:creationId xmlns:a16="http://schemas.microsoft.com/office/drawing/2014/main" id="{7B675B65-B778-0FF8-4E3C-1272057E2841}"/>
                </a:ext>
              </a:extLst>
            </p:cNvPr>
            <p:cNvSpPr txBox="1"/>
            <p:nvPr/>
          </p:nvSpPr>
          <p:spPr>
            <a:xfrm>
              <a:off x="15757693" y="297819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4</a:t>
              </a:r>
            </a:p>
          </p:txBody>
        </p:sp>
      </p:grpSp>
      <p:sp>
        <p:nvSpPr>
          <p:cNvPr id="55" name="TextBox 20">
            <a:extLst>
              <a:ext uri="{FF2B5EF4-FFF2-40B4-BE49-F238E27FC236}">
                <a16:creationId xmlns:a16="http://schemas.microsoft.com/office/drawing/2014/main" id="{88F1AAEF-5AE5-3928-309E-DA2300990A4D}"/>
              </a:ext>
            </a:extLst>
          </p:cNvPr>
          <p:cNvSpPr txBox="1"/>
          <p:nvPr/>
        </p:nvSpPr>
        <p:spPr>
          <a:xfrm>
            <a:off x="1407206" y="2695108"/>
            <a:ext cx="9315941" cy="430887"/>
          </a:xfrm>
          <a:prstGeom prst="rect">
            <a:avLst/>
          </a:prstGeom>
        </p:spPr>
        <p:txBody>
          <a:bodyPr wrap="square" lIns="0" tIns="0" rIns="0" bIns="0" rtlCol="0" anchor="t">
            <a:spAutoFit/>
          </a:bodyPr>
          <a:lstStyle/>
          <a:p>
            <a:pPr>
              <a:spcBef>
                <a:spcPct val="0"/>
              </a:spcBef>
            </a:pPr>
            <a:r>
              <a:rPr lang="fr-FR" sz="1400" dirty="0">
                <a:solidFill>
                  <a:srgbClr val="263090"/>
                </a:solidFill>
              </a:rPr>
              <a:t>Développer des programmes de sport adapté, en lien avec la psychiatrie et la médecine somatique, pour améliorer le bien-être des patients</a:t>
            </a:r>
            <a:endParaRPr lang="en-US" sz="1400" dirty="0">
              <a:solidFill>
                <a:srgbClr val="263090"/>
              </a:solidFill>
            </a:endParaRPr>
          </a:p>
        </p:txBody>
      </p:sp>
    </p:spTree>
    <p:extLst>
      <p:ext uri="{BB962C8B-B14F-4D97-AF65-F5344CB8AC3E}">
        <p14:creationId xmlns:p14="http://schemas.microsoft.com/office/powerpoint/2010/main" val="2623950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solidFill>
                  <a:prstClr val="black"/>
                </a:solidFill>
              </a:endParaRPr>
            </a:p>
          </p:txBody>
        </p:sp>
      </p:grpSp>
      <p:sp>
        <p:nvSpPr>
          <p:cNvPr id="20" name="TextBox 20"/>
          <p:cNvSpPr txBox="1"/>
          <p:nvPr/>
        </p:nvSpPr>
        <p:spPr>
          <a:xfrm>
            <a:off x="1429213" y="1234826"/>
            <a:ext cx="9315941" cy="1723549"/>
          </a:xfrm>
          <a:prstGeom prst="rect">
            <a:avLst/>
          </a:prstGeom>
        </p:spPr>
        <p:txBody>
          <a:bodyPr wrap="square" lIns="0" tIns="0" rIns="0" bIns="0" rtlCol="0" anchor="t">
            <a:spAutoFit/>
          </a:bodyPr>
          <a:lstStyle/>
          <a:p>
            <a:pPr marL="285750" indent="-285750" algn="just">
              <a:spcBef>
                <a:spcPct val="0"/>
              </a:spcBef>
              <a:buFont typeface="Arial" panose="020B0604020202020204" pitchFamily="34" charset="0"/>
              <a:buChar char="•"/>
            </a:pPr>
            <a:r>
              <a:rPr lang="en-US" sz="1400" dirty="0" err="1">
                <a:solidFill>
                  <a:srgbClr val="263090"/>
                </a:solidFill>
              </a:rPr>
              <a:t>Améliorer</a:t>
            </a:r>
            <a:r>
              <a:rPr lang="en-US" sz="1400" dirty="0">
                <a:solidFill>
                  <a:srgbClr val="263090"/>
                </a:solidFill>
              </a:rPr>
              <a:t> le </a:t>
            </a:r>
            <a:r>
              <a:rPr lang="en-US" sz="1400" dirty="0" err="1">
                <a:solidFill>
                  <a:srgbClr val="263090"/>
                </a:solidFill>
              </a:rPr>
              <a:t>suivi</a:t>
            </a:r>
            <a:r>
              <a:rPr lang="en-US" sz="1400" dirty="0">
                <a:solidFill>
                  <a:srgbClr val="263090"/>
                </a:solidFill>
              </a:rPr>
              <a:t> </a:t>
            </a:r>
            <a:r>
              <a:rPr lang="en-US" sz="1400" dirty="0" err="1">
                <a:solidFill>
                  <a:srgbClr val="263090"/>
                </a:solidFill>
              </a:rPr>
              <a:t>somatique</a:t>
            </a:r>
            <a:r>
              <a:rPr lang="en-US" sz="1400" dirty="0">
                <a:solidFill>
                  <a:srgbClr val="263090"/>
                </a:solidFill>
              </a:rPr>
              <a:t> pour les pathologies </a:t>
            </a:r>
            <a:r>
              <a:rPr lang="en-US" sz="1400" dirty="0" err="1">
                <a:solidFill>
                  <a:srgbClr val="263090"/>
                </a:solidFill>
              </a:rPr>
              <a:t>duelles</a:t>
            </a:r>
            <a:r>
              <a:rPr lang="en-US" sz="1400" dirty="0">
                <a:solidFill>
                  <a:srgbClr val="263090"/>
                </a:solidFill>
              </a:rPr>
              <a:t> (</a:t>
            </a:r>
            <a:r>
              <a:rPr lang="en-US" sz="1400" dirty="0" err="1">
                <a:solidFill>
                  <a:srgbClr val="263090"/>
                </a:solidFill>
              </a:rPr>
              <a:t>psychiatrie</a:t>
            </a:r>
            <a:r>
              <a:rPr lang="en-US" sz="1400" dirty="0">
                <a:solidFill>
                  <a:srgbClr val="263090"/>
                </a:solidFill>
              </a:rPr>
              <a:t> et addiction) </a:t>
            </a:r>
          </a:p>
          <a:p>
            <a:pPr marL="285750" indent="-285750" algn="just">
              <a:spcBef>
                <a:spcPct val="0"/>
              </a:spcBef>
              <a:buFont typeface="Arial" panose="020B0604020202020204" pitchFamily="34" charset="0"/>
              <a:buChar char="•"/>
            </a:pPr>
            <a:r>
              <a:rPr lang="fr-FR" sz="1400" dirty="0">
                <a:solidFill>
                  <a:srgbClr val="263090"/>
                </a:solidFill>
              </a:rPr>
              <a:t>Renforcer la sensibilisation des patients : les Groupes d’Entraide Mutuelle (GEM) représentant une opportunité pour sensibiliser et former les personnes concernées à l’importance des soins somatiques, en leur apportant des repères et en favorisant l’autonomie dans leur parcours de santé</a:t>
            </a:r>
          </a:p>
          <a:p>
            <a:pPr marL="285750" indent="-285750" algn="just">
              <a:spcBef>
                <a:spcPct val="0"/>
              </a:spcBef>
              <a:buFont typeface="Arial" panose="020B0604020202020204" pitchFamily="34" charset="0"/>
              <a:buChar char="•"/>
            </a:pPr>
            <a:r>
              <a:rPr lang="fr-FR" sz="1400" dirty="0">
                <a:solidFill>
                  <a:srgbClr val="263090"/>
                </a:solidFill>
              </a:rPr>
              <a:t>Renforcer les actions de prévention et d’accompagnement des jeunes face aux addictions et la comorbidité liée aux traitements médicamenteux chez les plus âgés </a:t>
            </a:r>
          </a:p>
          <a:p>
            <a:pPr marL="285750" indent="-285750" algn="just">
              <a:spcBef>
                <a:spcPct val="0"/>
              </a:spcBef>
              <a:buFont typeface="Arial" panose="020B0604020202020204" pitchFamily="34" charset="0"/>
              <a:buChar char="•"/>
            </a:pPr>
            <a:endParaRPr lang="fr-FR" sz="1400" dirty="0">
              <a:solidFill>
                <a:srgbClr val="263090"/>
              </a:solidFill>
            </a:endParaRPr>
          </a:p>
          <a:p>
            <a:pPr marL="285750" indent="-285750" algn="just">
              <a:spcBef>
                <a:spcPct val="0"/>
              </a:spcBef>
              <a:buFont typeface="Arial" panose="020B0604020202020204" pitchFamily="34" charset="0"/>
              <a:buChar char="•"/>
            </a:pPr>
            <a:endParaRPr lang="en-US" sz="1400" dirty="0">
              <a:solidFill>
                <a:srgbClr val="263090"/>
              </a:solidFill>
            </a:endParaRPr>
          </a:p>
        </p:txBody>
      </p:sp>
      <p:sp>
        <p:nvSpPr>
          <p:cNvPr id="21" name="TextBox 21"/>
          <p:cNvSpPr txBox="1"/>
          <p:nvPr/>
        </p:nvSpPr>
        <p:spPr>
          <a:xfrm>
            <a:off x="951345" y="489131"/>
            <a:ext cx="8972531" cy="359073"/>
          </a:xfrm>
          <a:prstGeom prst="rect">
            <a:avLst/>
          </a:prstGeom>
        </p:spPr>
        <p:txBody>
          <a:bodyPr wrap="square" lIns="0" tIns="0" rIns="0" bIns="0" rtlCol="0" anchor="t">
            <a:spAutoFit/>
          </a:bodyPr>
          <a:lstStyle/>
          <a:p>
            <a:pPr>
              <a:lnSpc>
                <a:spcPts val="2800"/>
              </a:lnSpc>
              <a:spcBef>
                <a:spcPct val="0"/>
              </a:spcBef>
            </a:pPr>
            <a:r>
              <a:rPr lang="en-US" sz="2333" b="1" dirty="0">
                <a:solidFill>
                  <a:srgbClr val="263090"/>
                </a:solidFill>
              </a:rPr>
              <a:t>Les perspectives PTSM.2</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a:p>
        </p:txBody>
      </p:sp>
      <p:sp>
        <p:nvSpPr>
          <p:cNvPr id="2" name="TextBox 20">
            <a:extLst>
              <a:ext uri="{FF2B5EF4-FFF2-40B4-BE49-F238E27FC236}">
                <a16:creationId xmlns:a16="http://schemas.microsoft.com/office/drawing/2014/main" id="{0A27F2E8-4C40-4F26-8F88-228661DA4F62}"/>
              </a:ext>
            </a:extLst>
          </p:cNvPr>
          <p:cNvSpPr txBox="1"/>
          <p:nvPr/>
        </p:nvSpPr>
        <p:spPr>
          <a:xfrm>
            <a:off x="1429212" y="2721486"/>
            <a:ext cx="9315941" cy="430887"/>
          </a:xfrm>
          <a:prstGeom prst="rect">
            <a:avLst/>
          </a:prstGeom>
        </p:spPr>
        <p:txBody>
          <a:bodyPr wrap="square" lIns="0" tIns="0" rIns="0" bIns="0" rtlCol="0" anchor="t">
            <a:spAutoFit/>
          </a:bodyPr>
          <a:lstStyle/>
          <a:p>
            <a:pPr marL="285750" indent="-285750" algn="just">
              <a:spcBef>
                <a:spcPct val="0"/>
              </a:spcBef>
              <a:buFont typeface="Arial" panose="020B0604020202020204" pitchFamily="34" charset="0"/>
              <a:buChar char="•"/>
            </a:pPr>
            <a:r>
              <a:rPr lang="en-US" sz="1400" dirty="0" err="1">
                <a:solidFill>
                  <a:srgbClr val="263090"/>
                </a:solidFill>
              </a:rPr>
              <a:t>Mieux</a:t>
            </a:r>
            <a:r>
              <a:rPr lang="en-US" sz="1400" dirty="0">
                <a:solidFill>
                  <a:srgbClr val="263090"/>
                </a:solidFill>
              </a:rPr>
              <a:t> faire </a:t>
            </a:r>
            <a:r>
              <a:rPr lang="en-US" sz="1400" dirty="0" err="1">
                <a:solidFill>
                  <a:srgbClr val="263090"/>
                </a:solidFill>
              </a:rPr>
              <a:t>connaître</a:t>
            </a:r>
            <a:r>
              <a:rPr lang="en-US" sz="1400" dirty="0">
                <a:solidFill>
                  <a:srgbClr val="263090"/>
                </a:solidFill>
              </a:rPr>
              <a:t> les </a:t>
            </a:r>
            <a:r>
              <a:rPr lang="en-US" sz="1400" dirty="0" err="1">
                <a:solidFill>
                  <a:srgbClr val="263090"/>
                </a:solidFill>
              </a:rPr>
              <a:t>dispositifs</a:t>
            </a:r>
            <a:r>
              <a:rPr lang="en-US" sz="1400" dirty="0">
                <a:solidFill>
                  <a:srgbClr val="263090"/>
                </a:solidFill>
              </a:rPr>
              <a:t> </a:t>
            </a:r>
            <a:r>
              <a:rPr lang="en-US" sz="1400" dirty="0" err="1">
                <a:solidFill>
                  <a:srgbClr val="263090"/>
                </a:solidFill>
              </a:rPr>
              <a:t>existants</a:t>
            </a:r>
            <a:r>
              <a:rPr lang="en-US" sz="1400" dirty="0">
                <a:solidFill>
                  <a:srgbClr val="263090"/>
                </a:solidFill>
              </a:rPr>
              <a:t> </a:t>
            </a:r>
            <a:r>
              <a:rPr lang="en-US" sz="1400" dirty="0" err="1">
                <a:solidFill>
                  <a:srgbClr val="263090"/>
                </a:solidFill>
              </a:rPr>
              <a:t>auprès</a:t>
            </a:r>
            <a:r>
              <a:rPr lang="en-US" sz="1400" dirty="0">
                <a:solidFill>
                  <a:srgbClr val="263090"/>
                </a:solidFill>
              </a:rPr>
              <a:t> des </a:t>
            </a:r>
            <a:r>
              <a:rPr lang="en-US" sz="1400" dirty="0" err="1">
                <a:solidFill>
                  <a:srgbClr val="263090"/>
                </a:solidFill>
              </a:rPr>
              <a:t>médecins</a:t>
            </a:r>
            <a:r>
              <a:rPr lang="en-US" sz="1400" dirty="0">
                <a:solidFill>
                  <a:srgbClr val="263090"/>
                </a:solidFill>
              </a:rPr>
              <a:t> </a:t>
            </a:r>
            <a:r>
              <a:rPr lang="en-US" sz="1400" dirty="0" err="1">
                <a:solidFill>
                  <a:srgbClr val="263090"/>
                </a:solidFill>
              </a:rPr>
              <a:t>généralistes</a:t>
            </a:r>
            <a:r>
              <a:rPr lang="en-US" sz="1400" dirty="0">
                <a:solidFill>
                  <a:srgbClr val="263090"/>
                </a:solidFill>
              </a:rPr>
              <a:t> et des </a:t>
            </a:r>
            <a:r>
              <a:rPr lang="en-US" sz="1400" dirty="0" err="1">
                <a:solidFill>
                  <a:srgbClr val="263090"/>
                </a:solidFill>
              </a:rPr>
              <a:t>psychiatres</a:t>
            </a:r>
            <a:r>
              <a:rPr lang="en-US" sz="1400" dirty="0">
                <a:solidFill>
                  <a:srgbClr val="263090"/>
                </a:solidFill>
              </a:rPr>
              <a:t>, </a:t>
            </a:r>
            <a:r>
              <a:rPr lang="en-US" sz="1400" dirty="0" err="1">
                <a:solidFill>
                  <a:srgbClr val="263090"/>
                </a:solidFill>
              </a:rPr>
              <a:t>notamment</a:t>
            </a:r>
            <a:r>
              <a:rPr lang="en-US" sz="1400" dirty="0">
                <a:solidFill>
                  <a:srgbClr val="263090"/>
                </a:solidFill>
              </a:rPr>
              <a:t> en </a:t>
            </a:r>
            <a:r>
              <a:rPr lang="en-US" sz="1400" dirty="0" err="1">
                <a:solidFill>
                  <a:srgbClr val="263090"/>
                </a:solidFill>
              </a:rPr>
              <a:t>intégrant</a:t>
            </a:r>
            <a:r>
              <a:rPr lang="en-US" sz="1400" dirty="0">
                <a:solidFill>
                  <a:srgbClr val="263090"/>
                </a:solidFill>
              </a:rPr>
              <a:t> la </a:t>
            </a:r>
            <a:r>
              <a:rPr lang="en-US" sz="1400" dirty="0" err="1">
                <a:solidFill>
                  <a:srgbClr val="263090"/>
                </a:solidFill>
              </a:rPr>
              <a:t>psychiatrie</a:t>
            </a:r>
            <a:r>
              <a:rPr lang="en-US" sz="1400" dirty="0">
                <a:solidFill>
                  <a:srgbClr val="263090"/>
                </a:solidFill>
              </a:rPr>
              <a:t> </a:t>
            </a:r>
            <a:r>
              <a:rPr lang="en-US" sz="1400" dirty="0" err="1">
                <a:solidFill>
                  <a:srgbClr val="263090"/>
                </a:solidFill>
              </a:rPr>
              <a:t>dans</a:t>
            </a:r>
            <a:r>
              <a:rPr lang="en-US" sz="1400" dirty="0">
                <a:solidFill>
                  <a:srgbClr val="263090"/>
                </a:solidFill>
              </a:rPr>
              <a:t> les </a:t>
            </a:r>
            <a:r>
              <a:rPr lang="en-US" sz="1400" dirty="0" err="1">
                <a:solidFill>
                  <a:srgbClr val="263090"/>
                </a:solidFill>
              </a:rPr>
              <a:t>dispositifs</a:t>
            </a:r>
            <a:r>
              <a:rPr lang="en-US" sz="1400" dirty="0">
                <a:solidFill>
                  <a:srgbClr val="263090"/>
                </a:solidFill>
              </a:rPr>
              <a:t> déjà </a:t>
            </a:r>
            <a:r>
              <a:rPr lang="en-US" sz="1400" dirty="0" err="1">
                <a:solidFill>
                  <a:srgbClr val="263090"/>
                </a:solidFill>
              </a:rPr>
              <a:t>existants</a:t>
            </a:r>
            <a:r>
              <a:rPr lang="en-US" sz="1400" dirty="0">
                <a:solidFill>
                  <a:srgbClr val="263090"/>
                </a:solidFill>
              </a:rPr>
              <a:t> (</a:t>
            </a:r>
            <a:r>
              <a:rPr lang="en-US" sz="1400" dirty="0" err="1">
                <a:solidFill>
                  <a:srgbClr val="263090"/>
                </a:solidFill>
              </a:rPr>
              <a:t>optimiser</a:t>
            </a:r>
            <a:r>
              <a:rPr lang="en-US" sz="1400" dirty="0">
                <a:solidFill>
                  <a:srgbClr val="263090"/>
                </a:solidFill>
              </a:rPr>
              <a:t> les </a:t>
            </a:r>
            <a:r>
              <a:rPr lang="en-US" sz="1400" dirty="0" err="1">
                <a:solidFill>
                  <a:srgbClr val="263090"/>
                </a:solidFill>
              </a:rPr>
              <a:t>dispositifs</a:t>
            </a:r>
            <a:r>
              <a:rPr lang="en-US" sz="1400" dirty="0">
                <a:solidFill>
                  <a:srgbClr val="263090"/>
                </a:solidFill>
              </a:rPr>
              <a:t> </a:t>
            </a:r>
            <a:r>
              <a:rPr lang="en-US" sz="1400" dirty="0" err="1">
                <a:solidFill>
                  <a:srgbClr val="263090"/>
                </a:solidFill>
              </a:rPr>
              <a:t>existants</a:t>
            </a:r>
            <a:r>
              <a:rPr lang="en-US" sz="1400" dirty="0">
                <a:solidFill>
                  <a:srgbClr val="263090"/>
                </a:solidFill>
              </a:rPr>
              <a:t> </a:t>
            </a:r>
            <a:r>
              <a:rPr lang="en-US" sz="1400" dirty="0" err="1">
                <a:solidFill>
                  <a:srgbClr val="263090"/>
                </a:solidFill>
              </a:rPr>
              <a:t>plutôt</a:t>
            </a:r>
            <a:r>
              <a:rPr lang="en-US" sz="1400" dirty="0">
                <a:solidFill>
                  <a:srgbClr val="263090"/>
                </a:solidFill>
              </a:rPr>
              <a:t> </a:t>
            </a:r>
            <a:r>
              <a:rPr lang="en-US" sz="1400" dirty="0" err="1">
                <a:solidFill>
                  <a:srgbClr val="263090"/>
                </a:solidFill>
              </a:rPr>
              <a:t>qu’en</a:t>
            </a:r>
            <a:r>
              <a:rPr lang="en-US" sz="1400" dirty="0">
                <a:solidFill>
                  <a:srgbClr val="263090"/>
                </a:solidFill>
              </a:rPr>
              <a:t> </a:t>
            </a:r>
            <a:r>
              <a:rPr lang="en-US" sz="1400" dirty="0" err="1">
                <a:solidFill>
                  <a:srgbClr val="263090"/>
                </a:solidFill>
              </a:rPr>
              <a:t>créant</a:t>
            </a:r>
            <a:r>
              <a:rPr lang="en-US" sz="1400" dirty="0">
                <a:solidFill>
                  <a:srgbClr val="263090"/>
                </a:solidFill>
              </a:rPr>
              <a:t> de nouveaux)</a:t>
            </a:r>
          </a:p>
        </p:txBody>
      </p:sp>
      <p:grpSp>
        <p:nvGrpSpPr>
          <p:cNvPr id="3" name="Groupe 2">
            <a:extLst>
              <a:ext uri="{FF2B5EF4-FFF2-40B4-BE49-F238E27FC236}">
                <a16:creationId xmlns:a16="http://schemas.microsoft.com/office/drawing/2014/main" id="{962707FE-D160-C355-FA4E-8BD68059ADB7}"/>
              </a:ext>
            </a:extLst>
          </p:cNvPr>
          <p:cNvGrpSpPr/>
          <p:nvPr/>
        </p:nvGrpSpPr>
        <p:grpSpPr>
          <a:xfrm>
            <a:off x="848497" y="2520720"/>
            <a:ext cx="412224" cy="523075"/>
            <a:chOff x="980088" y="1752321"/>
            <a:chExt cx="1149352" cy="1240866"/>
          </a:xfrm>
        </p:grpSpPr>
        <p:sp>
          <p:nvSpPr>
            <p:cNvPr id="28" name="Freeform 27">
              <a:extLst>
                <a:ext uri="{FF2B5EF4-FFF2-40B4-BE49-F238E27FC236}">
                  <a16:creationId xmlns:a16="http://schemas.microsoft.com/office/drawing/2014/main" id="{A5547D6D-0779-7BBC-45C6-A72F56DCA7D6}"/>
                </a:ext>
              </a:extLst>
            </p:cNvPr>
            <p:cNvSpPr/>
            <p:nvPr/>
          </p:nvSpPr>
          <p:spPr>
            <a:xfrm rot="17933768">
              <a:off x="934331" y="179807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1" name="TextBox 28">
              <a:extLst>
                <a:ext uri="{FF2B5EF4-FFF2-40B4-BE49-F238E27FC236}">
                  <a16:creationId xmlns:a16="http://schemas.microsoft.com/office/drawing/2014/main" id="{B918C068-EAD4-6806-9072-432B6D0CB72C}"/>
                </a:ext>
              </a:extLst>
            </p:cNvPr>
            <p:cNvSpPr txBox="1"/>
            <p:nvPr/>
          </p:nvSpPr>
          <p:spPr>
            <a:xfrm>
              <a:off x="1277394" y="1987784"/>
              <a:ext cx="625296" cy="934525"/>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sp>
        <p:nvSpPr>
          <p:cNvPr id="18" name="Rectangle 17"/>
          <p:cNvSpPr/>
          <p:nvPr/>
        </p:nvSpPr>
        <p:spPr>
          <a:xfrm>
            <a:off x="1383935" y="4109389"/>
            <a:ext cx="9463238" cy="1169551"/>
          </a:xfrm>
          <a:prstGeom prst="rect">
            <a:avLst/>
          </a:prstGeom>
        </p:spPr>
        <p:txBody>
          <a:bodyPr wrap="square">
            <a:spAutoFit/>
          </a:bodyPr>
          <a:lstStyle/>
          <a:p>
            <a:pPr marL="285750" indent="-285750" algn="just">
              <a:buFont typeface="Arial" panose="020B0604020202020204" pitchFamily="34" charset="0"/>
              <a:buChar char="•"/>
            </a:pPr>
            <a:r>
              <a:rPr lang="fr-FR" sz="1400" dirty="0">
                <a:solidFill>
                  <a:srgbClr val="263090"/>
                </a:solidFill>
              </a:rPr>
              <a:t>Développer les postes de médiateur en  santé au CHR et en structures d’exercice coordonnée (MSP) </a:t>
            </a:r>
          </a:p>
          <a:p>
            <a:pPr marL="285750" indent="-285750" algn="just">
              <a:buFont typeface="Arial" panose="020B0604020202020204" pitchFamily="34" charset="0"/>
              <a:buChar char="•"/>
            </a:pPr>
            <a:r>
              <a:rPr lang="fr-FR" sz="1400" dirty="0">
                <a:solidFill>
                  <a:srgbClr val="263090"/>
                </a:solidFill>
              </a:rPr>
              <a:t>Développement et financements  des RCP pour sécuriser les sorties d’hospitalisation des patients complexes </a:t>
            </a:r>
          </a:p>
          <a:p>
            <a:pPr marL="285750" indent="-285750" algn="just">
              <a:buFont typeface="Arial" panose="020B0604020202020204" pitchFamily="34" charset="0"/>
              <a:buChar char="•"/>
            </a:pPr>
            <a:r>
              <a:rPr lang="en-US" sz="1400" dirty="0" err="1">
                <a:solidFill>
                  <a:srgbClr val="263090"/>
                </a:solidFill>
              </a:rPr>
              <a:t>Contractualiser</a:t>
            </a:r>
            <a:r>
              <a:rPr lang="en-US" sz="1400" dirty="0">
                <a:solidFill>
                  <a:srgbClr val="263090"/>
                </a:solidFill>
              </a:rPr>
              <a:t> des </a:t>
            </a:r>
            <a:r>
              <a:rPr lang="en-US" sz="1400" dirty="0" err="1">
                <a:solidFill>
                  <a:srgbClr val="263090"/>
                </a:solidFill>
              </a:rPr>
              <a:t>partenariats</a:t>
            </a:r>
            <a:r>
              <a:rPr lang="en-US" sz="1400" dirty="0">
                <a:solidFill>
                  <a:srgbClr val="263090"/>
                </a:solidFill>
              </a:rPr>
              <a:t> entre les CMP et les </a:t>
            </a:r>
            <a:r>
              <a:rPr lang="en-US" sz="1400" dirty="0" err="1">
                <a:solidFill>
                  <a:srgbClr val="263090"/>
                </a:solidFill>
              </a:rPr>
              <a:t>Maisons</a:t>
            </a:r>
            <a:r>
              <a:rPr lang="en-US" sz="1400" dirty="0">
                <a:solidFill>
                  <a:srgbClr val="263090"/>
                </a:solidFill>
              </a:rPr>
              <a:t> de Santé </a:t>
            </a:r>
            <a:r>
              <a:rPr lang="en-US" sz="1400" dirty="0" err="1">
                <a:solidFill>
                  <a:srgbClr val="263090"/>
                </a:solidFill>
              </a:rPr>
              <a:t>Pluridisciplinaires</a:t>
            </a:r>
            <a:r>
              <a:rPr lang="en-US" sz="1400" dirty="0">
                <a:solidFill>
                  <a:srgbClr val="263090"/>
                </a:solidFill>
              </a:rPr>
              <a:t> et </a:t>
            </a:r>
            <a:r>
              <a:rPr lang="en-US" sz="1400" dirty="0" err="1">
                <a:solidFill>
                  <a:srgbClr val="263090"/>
                </a:solidFill>
              </a:rPr>
              <a:t>Pôles</a:t>
            </a:r>
            <a:r>
              <a:rPr lang="en-US" sz="1400" dirty="0">
                <a:solidFill>
                  <a:srgbClr val="263090"/>
                </a:solidFill>
              </a:rPr>
              <a:t> de Santé </a:t>
            </a:r>
            <a:r>
              <a:rPr lang="en-US" sz="1400" dirty="0" err="1">
                <a:solidFill>
                  <a:srgbClr val="263090"/>
                </a:solidFill>
              </a:rPr>
              <a:t>Libéraux</a:t>
            </a:r>
            <a:r>
              <a:rPr lang="en-US" sz="1400" dirty="0">
                <a:solidFill>
                  <a:srgbClr val="263090"/>
                </a:solidFill>
              </a:rPr>
              <a:t> </a:t>
            </a:r>
            <a:r>
              <a:rPr lang="en-US" sz="1400" dirty="0" err="1">
                <a:solidFill>
                  <a:srgbClr val="263090"/>
                </a:solidFill>
              </a:rPr>
              <a:t>Ambulatoires</a:t>
            </a:r>
            <a:endParaRPr lang="en-US" sz="1400" dirty="0">
              <a:solidFill>
                <a:srgbClr val="263090"/>
              </a:solidFill>
            </a:endParaRPr>
          </a:p>
          <a:p>
            <a:pPr marL="285750" indent="-285750" algn="just">
              <a:buFont typeface="Arial" panose="020B0604020202020204" pitchFamily="34" charset="0"/>
              <a:buChar char="•"/>
            </a:pPr>
            <a:endParaRPr lang="fr-FR" sz="1400" dirty="0">
              <a:solidFill>
                <a:srgbClr val="263090"/>
              </a:solidFill>
            </a:endParaRPr>
          </a:p>
        </p:txBody>
      </p:sp>
      <p:sp>
        <p:nvSpPr>
          <p:cNvPr id="19" name="Rectangle 18"/>
          <p:cNvSpPr/>
          <p:nvPr/>
        </p:nvSpPr>
        <p:spPr>
          <a:xfrm>
            <a:off x="1383935" y="5195220"/>
            <a:ext cx="4423712" cy="307777"/>
          </a:xfrm>
          <a:prstGeom prst="rect">
            <a:avLst/>
          </a:prstGeom>
        </p:spPr>
        <p:txBody>
          <a:bodyPr wrap="none">
            <a:spAutoFit/>
          </a:bodyPr>
          <a:lstStyle/>
          <a:p>
            <a:pPr marL="285750" indent="-285750">
              <a:buFont typeface="Arial" panose="020B0604020202020204" pitchFamily="34" charset="0"/>
              <a:buChar char="•"/>
            </a:pPr>
            <a:r>
              <a:rPr lang="fr-FR" sz="1400" dirty="0">
                <a:solidFill>
                  <a:srgbClr val="263090"/>
                </a:solidFill>
              </a:rPr>
              <a:t>Favoriser le partenariat entre la psychiatrie et les PASS</a:t>
            </a:r>
          </a:p>
        </p:txBody>
      </p:sp>
      <p:sp>
        <p:nvSpPr>
          <p:cNvPr id="22" name="Rectangle 21"/>
          <p:cNvSpPr/>
          <p:nvPr/>
        </p:nvSpPr>
        <p:spPr>
          <a:xfrm>
            <a:off x="1379273" y="3496412"/>
            <a:ext cx="9305203" cy="307777"/>
          </a:xfrm>
          <a:prstGeom prst="rect">
            <a:avLst/>
          </a:prstGeom>
        </p:spPr>
        <p:txBody>
          <a:bodyPr wrap="square">
            <a:spAutoFit/>
          </a:bodyPr>
          <a:lstStyle/>
          <a:p>
            <a:pPr marL="285750" indent="-285750">
              <a:buFont typeface="Arial" panose="020B0604020202020204" pitchFamily="34" charset="0"/>
              <a:buChar char="•"/>
            </a:pPr>
            <a:r>
              <a:rPr lang="fr-FR" sz="1400" dirty="0">
                <a:solidFill>
                  <a:srgbClr val="263090"/>
                </a:solidFill>
              </a:rPr>
              <a:t>L’IPA comme pivot dans le lien soins psychiatriques- médecine somatique/médecine de ville </a:t>
            </a:r>
          </a:p>
        </p:txBody>
      </p:sp>
      <p:grpSp>
        <p:nvGrpSpPr>
          <p:cNvPr id="49" name="Groupe 48">
            <a:extLst>
              <a:ext uri="{FF2B5EF4-FFF2-40B4-BE49-F238E27FC236}">
                <a16:creationId xmlns:a16="http://schemas.microsoft.com/office/drawing/2014/main" id="{962707FE-D160-C355-FA4E-8BD68059ADB7}"/>
              </a:ext>
            </a:extLst>
          </p:cNvPr>
          <p:cNvGrpSpPr/>
          <p:nvPr/>
        </p:nvGrpSpPr>
        <p:grpSpPr>
          <a:xfrm>
            <a:off x="810877" y="1474223"/>
            <a:ext cx="412224" cy="523075"/>
            <a:chOff x="980088" y="1752321"/>
            <a:chExt cx="1149352" cy="1240866"/>
          </a:xfrm>
        </p:grpSpPr>
        <p:sp>
          <p:nvSpPr>
            <p:cNvPr id="50" name="Freeform 27">
              <a:extLst>
                <a:ext uri="{FF2B5EF4-FFF2-40B4-BE49-F238E27FC236}">
                  <a16:creationId xmlns:a16="http://schemas.microsoft.com/office/drawing/2014/main" id="{A5547D6D-0779-7BBC-45C6-A72F56DCA7D6}"/>
                </a:ext>
              </a:extLst>
            </p:cNvPr>
            <p:cNvSpPr/>
            <p:nvPr/>
          </p:nvSpPr>
          <p:spPr>
            <a:xfrm rot="17933768">
              <a:off x="934331" y="179807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51" name="TextBox 28">
              <a:extLst>
                <a:ext uri="{FF2B5EF4-FFF2-40B4-BE49-F238E27FC236}">
                  <a16:creationId xmlns:a16="http://schemas.microsoft.com/office/drawing/2014/main" id="{B918C068-EAD4-6806-9072-432B6D0CB72C}"/>
                </a:ext>
              </a:extLst>
            </p:cNvPr>
            <p:cNvSpPr txBox="1"/>
            <p:nvPr/>
          </p:nvSpPr>
          <p:spPr>
            <a:xfrm>
              <a:off x="1277394" y="1987784"/>
              <a:ext cx="625296" cy="934525"/>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grpSp>
        <p:nvGrpSpPr>
          <p:cNvPr id="52" name="Groupe 51">
            <a:extLst>
              <a:ext uri="{FF2B5EF4-FFF2-40B4-BE49-F238E27FC236}">
                <a16:creationId xmlns:a16="http://schemas.microsoft.com/office/drawing/2014/main" id="{962707FE-D160-C355-FA4E-8BD68059ADB7}"/>
              </a:ext>
            </a:extLst>
          </p:cNvPr>
          <p:cNvGrpSpPr/>
          <p:nvPr/>
        </p:nvGrpSpPr>
        <p:grpSpPr>
          <a:xfrm>
            <a:off x="852119" y="3371899"/>
            <a:ext cx="412224" cy="523075"/>
            <a:chOff x="980088" y="1752321"/>
            <a:chExt cx="1149352" cy="1240866"/>
          </a:xfrm>
        </p:grpSpPr>
        <p:sp>
          <p:nvSpPr>
            <p:cNvPr id="53" name="Freeform 27">
              <a:extLst>
                <a:ext uri="{FF2B5EF4-FFF2-40B4-BE49-F238E27FC236}">
                  <a16:creationId xmlns:a16="http://schemas.microsoft.com/office/drawing/2014/main" id="{A5547D6D-0779-7BBC-45C6-A72F56DCA7D6}"/>
                </a:ext>
              </a:extLst>
            </p:cNvPr>
            <p:cNvSpPr/>
            <p:nvPr/>
          </p:nvSpPr>
          <p:spPr>
            <a:xfrm rot="17933768">
              <a:off x="934331" y="179807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54" name="TextBox 28">
              <a:extLst>
                <a:ext uri="{FF2B5EF4-FFF2-40B4-BE49-F238E27FC236}">
                  <a16:creationId xmlns:a16="http://schemas.microsoft.com/office/drawing/2014/main" id="{B918C068-EAD4-6806-9072-432B6D0CB72C}"/>
                </a:ext>
              </a:extLst>
            </p:cNvPr>
            <p:cNvSpPr txBox="1"/>
            <p:nvPr/>
          </p:nvSpPr>
          <p:spPr>
            <a:xfrm>
              <a:off x="1277394" y="1987784"/>
              <a:ext cx="625296" cy="934525"/>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grpSp>
        <p:nvGrpSpPr>
          <p:cNvPr id="55" name="Groupe 54">
            <a:extLst>
              <a:ext uri="{FF2B5EF4-FFF2-40B4-BE49-F238E27FC236}">
                <a16:creationId xmlns:a16="http://schemas.microsoft.com/office/drawing/2014/main" id="{962707FE-D160-C355-FA4E-8BD68059ADB7}"/>
              </a:ext>
            </a:extLst>
          </p:cNvPr>
          <p:cNvGrpSpPr/>
          <p:nvPr/>
        </p:nvGrpSpPr>
        <p:grpSpPr>
          <a:xfrm>
            <a:off x="861149" y="4193237"/>
            <a:ext cx="412224" cy="523075"/>
            <a:chOff x="980088" y="1752321"/>
            <a:chExt cx="1149352" cy="1240866"/>
          </a:xfrm>
        </p:grpSpPr>
        <p:sp>
          <p:nvSpPr>
            <p:cNvPr id="56" name="Freeform 27">
              <a:extLst>
                <a:ext uri="{FF2B5EF4-FFF2-40B4-BE49-F238E27FC236}">
                  <a16:creationId xmlns:a16="http://schemas.microsoft.com/office/drawing/2014/main" id="{A5547D6D-0779-7BBC-45C6-A72F56DCA7D6}"/>
                </a:ext>
              </a:extLst>
            </p:cNvPr>
            <p:cNvSpPr/>
            <p:nvPr/>
          </p:nvSpPr>
          <p:spPr>
            <a:xfrm rot="17933768">
              <a:off x="934331" y="179807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57" name="TextBox 28">
              <a:extLst>
                <a:ext uri="{FF2B5EF4-FFF2-40B4-BE49-F238E27FC236}">
                  <a16:creationId xmlns:a16="http://schemas.microsoft.com/office/drawing/2014/main" id="{B918C068-EAD4-6806-9072-432B6D0CB72C}"/>
                </a:ext>
              </a:extLst>
            </p:cNvPr>
            <p:cNvSpPr txBox="1"/>
            <p:nvPr/>
          </p:nvSpPr>
          <p:spPr>
            <a:xfrm>
              <a:off x="1277394" y="1987784"/>
              <a:ext cx="625296" cy="934525"/>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grpSp>
        <p:nvGrpSpPr>
          <p:cNvPr id="58" name="Groupe 57">
            <a:extLst>
              <a:ext uri="{FF2B5EF4-FFF2-40B4-BE49-F238E27FC236}">
                <a16:creationId xmlns:a16="http://schemas.microsoft.com/office/drawing/2014/main" id="{962707FE-D160-C355-FA4E-8BD68059ADB7}"/>
              </a:ext>
            </a:extLst>
          </p:cNvPr>
          <p:cNvGrpSpPr/>
          <p:nvPr/>
        </p:nvGrpSpPr>
        <p:grpSpPr>
          <a:xfrm>
            <a:off x="863275" y="5080794"/>
            <a:ext cx="412224" cy="523075"/>
            <a:chOff x="980088" y="1752321"/>
            <a:chExt cx="1149352" cy="1240866"/>
          </a:xfrm>
        </p:grpSpPr>
        <p:sp>
          <p:nvSpPr>
            <p:cNvPr id="59" name="Freeform 27">
              <a:extLst>
                <a:ext uri="{FF2B5EF4-FFF2-40B4-BE49-F238E27FC236}">
                  <a16:creationId xmlns:a16="http://schemas.microsoft.com/office/drawing/2014/main" id="{A5547D6D-0779-7BBC-45C6-A72F56DCA7D6}"/>
                </a:ext>
              </a:extLst>
            </p:cNvPr>
            <p:cNvSpPr/>
            <p:nvPr/>
          </p:nvSpPr>
          <p:spPr>
            <a:xfrm rot="17933768">
              <a:off x="934331" y="179807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0" name="TextBox 28">
              <a:extLst>
                <a:ext uri="{FF2B5EF4-FFF2-40B4-BE49-F238E27FC236}">
                  <a16:creationId xmlns:a16="http://schemas.microsoft.com/office/drawing/2014/main" id="{B918C068-EAD4-6806-9072-432B6D0CB72C}"/>
                </a:ext>
              </a:extLst>
            </p:cNvPr>
            <p:cNvSpPr txBox="1"/>
            <p:nvPr/>
          </p:nvSpPr>
          <p:spPr>
            <a:xfrm>
              <a:off x="1277394" y="1987784"/>
              <a:ext cx="625296" cy="934525"/>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spTree>
    <p:extLst>
      <p:ext uri="{BB962C8B-B14F-4D97-AF65-F5344CB8AC3E}">
        <p14:creationId xmlns:p14="http://schemas.microsoft.com/office/powerpoint/2010/main" val="4252074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sz="1200"/>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sz="1200"/>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dirty="0"/>
            </a:p>
          </p:txBody>
        </p:sp>
      </p:grpSp>
      <p:sp>
        <p:nvSpPr>
          <p:cNvPr id="20" name="TextBox 20"/>
          <p:cNvSpPr txBox="1"/>
          <p:nvPr/>
        </p:nvSpPr>
        <p:spPr>
          <a:xfrm>
            <a:off x="3587639" y="1672446"/>
            <a:ext cx="7204996" cy="709425"/>
          </a:xfrm>
          <a:prstGeom prst="rect">
            <a:avLst/>
          </a:prstGeom>
        </p:spPr>
        <p:txBody>
          <a:bodyPr wrap="square" lIns="0" tIns="0" rIns="0" bIns="0" rtlCol="0" anchor="t">
            <a:spAutoFit/>
          </a:bodyPr>
          <a:lstStyle/>
          <a:p>
            <a:pPr>
              <a:lnSpc>
                <a:spcPts val="2800"/>
              </a:lnSpc>
              <a:spcBef>
                <a:spcPct val="0"/>
              </a:spcBef>
            </a:pPr>
            <a:r>
              <a:rPr lang="en-US" sz="2333" dirty="0">
                <a:solidFill>
                  <a:srgbClr val="263090"/>
                </a:solidFill>
                <a:latin typeface="+mj-lt"/>
              </a:rPr>
              <a:t>Intervenant: Dr SERRAND Philippe – PCME CH de l’estran, Président CTS de la Manche </a:t>
            </a:r>
          </a:p>
        </p:txBody>
      </p:sp>
      <p:sp>
        <p:nvSpPr>
          <p:cNvPr id="21" name="TextBox 21"/>
          <p:cNvSpPr txBox="1"/>
          <p:nvPr/>
        </p:nvSpPr>
        <p:spPr>
          <a:xfrm>
            <a:off x="3702353" y="156495"/>
            <a:ext cx="6276740" cy="1061573"/>
          </a:xfrm>
          <a:prstGeom prst="rect">
            <a:avLst/>
          </a:prstGeom>
        </p:spPr>
        <p:txBody>
          <a:bodyPr wrap="square" lIns="0" tIns="0" rIns="0" bIns="0" rtlCol="0" anchor="t">
            <a:spAutoFit/>
          </a:bodyPr>
          <a:lstStyle/>
          <a:p>
            <a:pPr>
              <a:lnSpc>
                <a:spcPts val="2800"/>
              </a:lnSpc>
              <a:spcBef>
                <a:spcPct val="0"/>
              </a:spcBef>
            </a:pPr>
            <a:r>
              <a:rPr lang="fr-FR" sz="2133" b="1" dirty="0">
                <a:solidFill>
                  <a:srgbClr val="263090"/>
                </a:solidFill>
                <a:latin typeface="+mj-lt"/>
              </a:rPr>
              <a:t>Contribuer et travailler en collaboration avec les CPTS et intégrer le volet santé mentale dans les projets de santé des structures de santé coordonnées (PSLA, MSP, CPTS) et structurer la collaboration</a:t>
            </a:r>
            <a:endParaRPr lang="en-US" sz="2133" b="1" dirty="0">
              <a:solidFill>
                <a:srgbClr val="263090"/>
              </a:solidFill>
              <a:latin typeface="+mj-lt"/>
            </a:endParaRPr>
          </a:p>
        </p:txBody>
      </p:sp>
      <p:sp>
        <p:nvSpPr>
          <p:cNvPr id="26" name="Freeform 26"/>
          <p:cNvSpPr/>
          <p:nvPr/>
        </p:nvSpPr>
        <p:spPr>
          <a:xfrm>
            <a:off x="10241751" y="156494"/>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sz="1200"/>
          </a:p>
        </p:txBody>
      </p:sp>
      <p:grpSp>
        <p:nvGrpSpPr>
          <p:cNvPr id="4" name="Groupe 3">
            <a:extLst>
              <a:ext uri="{FF2B5EF4-FFF2-40B4-BE49-F238E27FC236}">
                <a16:creationId xmlns:a16="http://schemas.microsoft.com/office/drawing/2014/main" id="{C00A83CC-0AE3-1112-3F29-3509D0BC946D}"/>
              </a:ext>
            </a:extLst>
          </p:cNvPr>
          <p:cNvGrpSpPr/>
          <p:nvPr/>
        </p:nvGrpSpPr>
        <p:grpSpPr>
          <a:xfrm>
            <a:off x="733876" y="228600"/>
            <a:ext cx="2726041" cy="1974914"/>
            <a:chOff x="13428913" y="323452"/>
            <a:chExt cx="4089061" cy="2962371"/>
          </a:xfrm>
          <a:scene3d>
            <a:camera prst="orthographicFront">
              <a:rot lat="0" lon="10799977" rev="0"/>
            </a:camera>
            <a:lightRig rig="threePt" dir="t"/>
          </a:scene3d>
        </p:grpSpPr>
        <p:grpSp>
          <p:nvGrpSpPr>
            <p:cNvPr id="18" name="Group 6">
              <a:extLst>
                <a:ext uri="{FF2B5EF4-FFF2-40B4-BE49-F238E27FC236}">
                  <a16:creationId xmlns:a16="http://schemas.microsoft.com/office/drawing/2014/main" id="{01FCB15C-D96B-9884-7DD0-905DBCCA0DCF}"/>
                </a:ext>
              </a:extLst>
            </p:cNvPr>
            <p:cNvGrpSpPr/>
            <p:nvPr/>
          </p:nvGrpSpPr>
          <p:grpSpPr>
            <a:xfrm>
              <a:off x="15946438" y="949226"/>
              <a:ext cx="1297674" cy="466295"/>
              <a:chOff x="0" y="0"/>
              <a:chExt cx="411417" cy="147835"/>
            </a:xfrm>
          </p:grpSpPr>
          <p:sp>
            <p:nvSpPr>
              <p:cNvPr id="28" name="Freeform 7">
                <a:extLst>
                  <a:ext uri="{FF2B5EF4-FFF2-40B4-BE49-F238E27FC236}">
                    <a16:creationId xmlns:a16="http://schemas.microsoft.com/office/drawing/2014/main" id="{69011F4D-1D98-16C0-9C26-AAC61B1335DE}"/>
                  </a:ext>
                </a:extLst>
              </p:cNvPr>
              <p:cNvSpPr/>
              <p:nvPr/>
            </p:nvSpPr>
            <p:spPr>
              <a:xfrm>
                <a:off x="0" y="0"/>
                <a:ext cx="411417" cy="147835"/>
              </a:xfrm>
              <a:custGeom>
                <a:avLst/>
                <a:gdLst/>
                <a:ahLst/>
                <a:cxnLst/>
                <a:rect l="l" t="t" r="r" b="b"/>
                <a:pathLst>
                  <a:path w="411417" h="147835">
                    <a:moveTo>
                      <a:pt x="0" y="0"/>
                    </a:moveTo>
                    <a:lnTo>
                      <a:pt x="411417" y="0"/>
                    </a:lnTo>
                    <a:lnTo>
                      <a:pt x="411417" y="147835"/>
                    </a:lnTo>
                    <a:lnTo>
                      <a:pt x="0" y="147835"/>
                    </a:lnTo>
                    <a:close/>
                  </a:path>
                </a:pathLst>
              </a:custGeom>
              <a:solidFill>
                <a:srgbClr val="263090"/>
              </a:solidFill>
              <a:sp3d/>
            </p:spPr>
            <p:txBody>
              <a:bodyPr/>
              <a:lstStyle/>
              <a:p>
                <a:endParaRPr lang="fr-FR" sz="1200"/>
              </a:p>
            </p:txBody>
          </p:sp>
          <p:sp>
            <p:nvSpPr>
              <p:cNvPr id="29" name="TextBox 8">
                <a:extLst>
                  <a:ext uri="{FF2B5EF4-FFF2-40B4-BE49-F238E27FC236}">
                    <a16:creationId xmlns:a16="http://schemas.microsoft.com/office/drawing/2014/main" id="{59F9E5DE-D99D-9C8E-C327-0AB5E93454DB}"/>
                  </a:ext>
                </a:extLst>
              </p:cNvPr>
              <p:cNvSpPr txBox="1"/>
              <p:nvPr/>
            </p:nvSpPr>
            <p:spPr>
              <a:xfrm>
                <a:off x="0" y="38100"/>
                <a:ext cx="411417" cy="109735"/>
              </a:xfrm>
              <a:prstGeom prst="rect">
                <a:avLst/>
              </a:prstGeom>
              <a:sp3d/>
            </p:spPr>
            <p:txBody>
              <a:bodyPr lIns="28134" tIns="28134" rIns="28134" bIns="28134" rtlCol="0" anchor="ctr">
                <a:flatTx/>
              </a:bodyPr>
              <a:lstStyle/>
              <a:p>
                <a:pPr algn="ctr">
                  <a:lnSpc>
                    <a:spcPts val="1466"/>
                  </a:lnSpc>
                </a:pPr>
                <a:endParaRPr sz="1200" dirty="0"/>
              </a:p>
            </p:txBody>
          </p:sp>
        </p:grpSp>
        <p:grpSp>
          <p:nvGrpSpPr>
            <p:cNvPr id="19" name="Group 2">
              <a:extLst>
                <a:ext uri="{FF2B5EF4-FFF2-40B4-BE49-F238E27FC236}">
                  <a16:creationId xmlns:a16="http://schemas.microsoft.com/office/drawing/2014/main" id="{4840C215-413C-8EBB-BB23-15AC537CA24D}"/>
                </a:ext>
              </a:extLst>
            </p:cNvPr>
            <p:cNvGrpSpPr/>
            <p:nvPr/>
          </p:nvGrpSpPr>
          <p:grpSpPr>
            <a:xfrm>
              <a:off x="13428913" y="323452"/>
              <a:ext cx="4089061" cy="2962371"/>
              <a:chOff x="0" y="0"/>
              <a:chExt cx="5452081" cy="3949828"/>
            </a:xfrm>
          </p:grpSpPr>
          <p:sp>
            <p:nvSpPr>
              <p:cNvPr id="22" name="Freeform 3">
                <a:extLst>
                  <a:ext uri="{FF2B5EF4-FFF2-40B4-BE49-F238E27FC236}">
                    <a16:creationId xmlns:a16="http://schemas.microsoft.com/office/drawing/2014/main" id="{7225D208-F46F-D5DE-46E8-1F5A0BAADECB}"/>
                  </a:ext>
                </a:extLst>
              </p:cNvPr>
              <p:cNvSpPr/>
              <p:nvPr/>
            </p:nvSpPr>
            <p:spPr>
              <a:xfrm rot="5400000">
                <a:off x="1305092" y="-197161"/>
                <a:ext cx="2841897" cy="5452081"/>
              </a:xfrm>
              <a:custGeom>
                <a:avLst/>
                <a:gdLst/>
                <a:ahLst/>
                <a:cxnLst/>
                <a:rect l="l" t="t" r="r" b="b"/>
                <a:pathLst>
                  <a:path w="2841897" h="5452081">
                    <a:moveTo>
                      <a:pt x="0" y="0"/>
                    </a:moveTo>
                    <a:lnTo>
                      <a:pt x="2841897" y="0"/>
                    </a:lnTo>
                    <a:lnTo>
                      <a:pt x="2841897" y="5452081"/>
                    </a:lnTo>
                    <a:lnTo>
                      <a:pt x="0" y="5452081"/>
                    </a:lnTo>
                    <a:lnTo>
                      <a:pt x="0" y="0"/>
                    </a:lnTo>
                    <a:close/>
                  </a:path>
                </a:pathLst>
              </a:custGeom>
              <a:blipFill>
                <a:blip r:embed="rId4">
                  <a:extLst>
                    <a:ext uri="{96DAC541-7B7A-43D3-8B79-37D633B846F1}">
                      <asvg:svgBlip xmlns:asvg="http://schemas.microsoft.com/office/drawing/2016/SVG/main" r:embed="rId5"/>
                    </a:ext>
                  </a:extLst>
                </a:blip>
                <a:stretch>
                  <a:fillRect/>
                </a:stretch>
              </a:blipFill>
              <a:sp3d/>
            </p:spPr>
            <p:txBody>
              <a:bodyPr/>
              <a:lstStyle/>
              <a:p>
                <a:endParaRPr lang="fr-FR" sz="1200"/>
              </a:p>
            </p:txBody>
          </p:sp>
          <p:sp>
            <p:nvSpPr>
              <p:cNvPr id="24" name="TextBox 4">
                <a:extLst>
                  <a:ext uri="{FF2B5EF4-FFF2-40B4-BE49-F238E27FC236}">
                    <a16:creationId xmlns:a16="http://schemas.microsoft.com/office/drawing/2014/main" id="{5CE4D2E9-A736-AEBD-C419-6695F49E4900}"/>
                  </a:ext>
                </a:extLst>
              </p:cNvPr>
              <p:cNvSpPr txBox="1"/>
              <p:nvPr/>
            </p:nvSpPr>
            <p:spPr>
              <a:xfrm>
                <a:off x="566912" y="2011718"/>
                <a:ext cx="3334163" cy="974626"/>
              </a:xfrm>
              <a:prstGeom prst="rect">
                <a:avLst/>
              </a:prstGeom>
              <a:sp3d/>
            </p:spPr>
            <p:txBody>
              <a:bodyPr lIns="0" tIns="0" rIns="0" bIns="0" rtlCol="0" anchor="t">
                <a:spAutoFit/>
                <a:flatTx/>
              </a:bodyPr>
              <a:lstStyle/>
              <a:p>
                <a:pPr>
                  <a:lnSpc>
                    <a:spcPts val="1883"/>
                  </a:lnSpc>
                  <a:spcBef>
                    <a:spcPct val="0"/>
                  </a:spcBef>
                </a:pPr>
                <a:r>
                  <a:rPr lang="en-US" sz="1883" b="1" spc="37" dirty="0">
                    <a:solidFill>
                      <a:srgbClr val="F8F1EA"/>
                    </a:solidFill>
                    <a:latin typeface="Gliker Semi-Bold"/>
                    <a:ea typeface="Gliker Semi-Bold"/>
                    <a:cs typeface="Gliker Semi-Bold"/>
                    <a:sym typeface="Gliker Semi-Bold"/>
                  </a:rPr>
                  <a:t>Retour </a:t>
                </a:r>
                <a:r>
                  <a:rPr lang="en-US" sz="1883" b="1" spc="37" dirty="0" err="1">
                    <a:solidFill>
                      <a:srgbClr val="F8F1EA"/>
                    </a:solidFill>
                    <a:latin typeface="Gliker Semi-Bold"/>
                    <a:ea typeface="Gliker Semi-Bold"/>
                    <a:cs typeface="Gliker Semi-Bold"/>
                    <a:sym typeface="Gliker Semi-Bold"/>
                  </a:rPr>
                  <a:t>d’expérience</a:t>
                </a:r>
                <a:endParaRPr lang="en-US" sz="1883" b="1" spc="37" dirty="0">
                  <a:solidFill>
                    <a:srgbClr val="F8F1EA"/>
                  </a:solidFill>
                  <a:latin typeface="Gliker Semi-Bold"/>
                  <a:ea typeface="Gliker Semi-Bold"/>
                  <a:cs typeface="Gliker Semi-Bold"/>
                  <a:sym typeface="Gliker Semi-Bold"/>
                </a:endParaRPr>
              </a:p>
            </p:txBody>
          </p:sp>
          <p:sp>
            <p:nvSpPr>
              <p:cNvPr id="25" name="Freeform 5">
                <a:extLst>
                  <a:ext uri="{FF2B5EF4-FFF2-40B4-BE49-F238E27FC236}">
                    <a16:creationId xmlns:a16="http://schemas.microsoft.com/office/drawing/2014/main" id="{84DE77DF-EFAB-75FC-B5E2-D5670629A3E7}"/>
                  </a:ext>
                </a:extLst>
              </p:cNvPr>
              <p:cNvSpPr/>
              <p:nvPr/>
            </p:nvSpPr>
            <p:spPr>
              <a:xfrm>
                <a:off x="2562656" y="0"/>
                <a:ext cx="2889425" cy="1903914"/>
              </a:xfrm>
              <a:custGeom>
                <a:avLst/>
                <a:gdLst/>
                <a:ahLst/>
                <a:cxnLst/>
                <a:rect l="l" t="t" r="r" b="b"/>
                <a:pathLst>
                  <a:path w="2889425" h="1903914">
                    <a:moveTo>
                      <a:pt x="0" y="0"/>
                    </a:moveTo>
                    <a:lnTo>
                      <a:pt x="2889425" y="0"/>
                    </a:lnTo>
                    <a:lnTo>
                      <a:pt x="2889425" y="1903914"/>
                    </a:lnTo>
                    <a:lnTo>
                      <a:pt x="0" y="1903914"/>
                    </a:lnTo>
                    <a:lnTo>
                      <a:pt x="0" y="0"/>
                    </a:lnTo>
                    <a:close/>
                  </a:path>
                </a:pathLst>
              </a:custGeom>
              <a:blipFill>
                <a:blip r:embed="rId6">
                  <a:extLst>
                    <a:ext uri="{96DAC541-7B7A-43D3-8B79-37D633B846F1}">
                      <asvg:svgBlip xmlns:asvg="http://schemas.microsoft.com/office/drawing/2016/SVG/main" r:embed="rId7"/>
                    </a:ext>
                  </a:extLst>
                </a:blip>
                <a:stretch>
                  <a:fillRect/>
                </a:stretch>
              </a:blipFill>
              <a:sp3d/>
            </p:spPr>
            <p:txBody>
              <a:bodyPr/>
              <a:lstStyle/>
              <a:p>
                <a:endParaRPr lang="fr-FR" sz="1200"/>
              </a:p>
            </p:txBody>
          </p:sp>
        </p:grpSp>
      </p:grpSp>
      <p:sp>
        <p:nvSpPr>
          <p:cNvPr id="2" name="ZoneTexte 1"/>
          <p:cNvSpPr txBox="1"/>
          <p:nvPr/>
        </p:nvSpPr>
        <p:spPr>
          <a:xfrm>
            <a:off x="794554" y="2493912"/>
            <a:ext cx="10070805" cy="4278094"/>
          </a:xfrm>
          <a:prstGeom prst="rect">
            <a:avLst/>
          </a:prstGeom>
          <a:noFill/>
        </p:spPr>
        <p:txBody>
          <a:bodyPr wrap="square" rtlCol="0">
            <a:spAutoFit/>
          </a:bodyPr>
          <a:lstStyle/>
          <a:p>
            <a:pPr marL="228611" indent="-228611" algn="just">
              <a:buFont typeface="Arial" panose="020B0604020202020204" pitchFamily="34" charset="0"/>
              <a:buChar char="•"/>
            </a:pPr>
            <a:r>
              <a:rPr lang="fr-FR" sz="1600" dirty="0"/>
              <a:t>Intégration des quatre CPTS dans les travaux du PTSM. En raison d’un niveau de maturité différent, articulation entre la FBSM et l’estran et les structures d’exercice coordonné sur des modalités différentes en exportant les dynamiques entre CPTS.</a:t>
            </a:r>
          </a:p>
          <a:p>
            <a:pPr marL="228611" indent="-228611" algn="just">
              <a:buFont typeface="Arial" panose="020B0604020202020204" pitchFamily="34" charset="0"/>
              <a:buChar char="•"/>
            </a:pPr>
            <a:r>
              <a:rPr lang="fr-FR" sz="1600" dirty="0"/>
              <a:t>CPTS Sud-Manche/DAC Sud Manche/Ch de l’estran: présence hebdomadaire du gestionnaire de parcours du DAC sur site </a:t>
            </a:r>
            <a:r>
              <a:rPr lang="fr-FR" sz="1600" dirty="0">
                <a:sym typeface="Wingdings" panose="05000000000000000000" pitchFamily="2" charset="2"/>
              </a:rPr>
              <a:t></a:t>
            </a:r>
            <a:r>
              <a:rPr lang="fr-FR" sz="1600" b="1" dirty="0"/>
              <a:t> repérage des patients avec parcours de soins complexe et/ou rupture de parcours de soins de ville </a:t>
            </a:r>
            <a:r>
              <a:rPr lang="fr-FR" sz="1600" b="1" dirty="0">
                <a:sym typeface="Wingdings" panose="05000000000000000000" pitchFamily="2" charset="2"/>
              </a:rPr>
              <a:t> </a:t>
            </a:r>
            <a:r>
              <a:rPr lang="fr-FR" sz="1600" dirty="0"/>
              <a:t> </a:t>
            </a:r>
            <a:r>
              <a:rPr lang="fr-FR" sz="1600" b="1" dirty="0"/>
              <a:t>lien avec les CPTS pour recherche de médecins traitants et appui du DAC</a:t>
            </a:r>
            <a:r>
              <a:rPr lang="fr-FR" sz="1600" dirty="0"/>
              <a:t> (équipe médicale et gestionnaire de parcours), intégration de la feuille d’orientation vers le DAC dans le DPI  de l’Estran, planification des consultations et sur les plateaux techniques. CPTS Sud-Manche: trouble du sommeil, BPCO, Insuffisance rénale, iatrogénie médicamenteuse, incontinence urinaire. Communication/DMP</a:t>
            </a:r>
          </a:p>
          <a:p>
            <a:pPr marL="228611" indent="-228611" algn="just">
              <a:buFont typeface="Arial" panose="020B0604020202020204" pitchFamily="34" charset="0"/>
              <a:buChar char="•"/>
            </a:pPr>
            <a:r>
              <a:rPr lang="fr-FR" sz="1600" dirty="0"/>
              <a:t>Intégration d’un volet santé mentale dans la CPTS Cotentin par des ateliers réunissant l’ensemble des partenaires dont coordinateur PTSM </a:t>
            </a:r>
            <a:r>
              <a:rPr lang="fr-FR" sz="1600" dirty="0">
                <a:sym typeface="Wingdings" panose="05000000000000000000" pitchFamily="2" charset="2"/>
              </a:rPr>
              <a:t></a:t>
            </a:r>
            <a:r>
              <a:rPr lang="fr-FR" sz="1600" dirty="0"/>
              <a:t> création de fiche action, également en lien avec le CLS du Cotentin puisque la thématique de la prévention sera traitée dans le CLS donc articulation PTSM / CLS / CPTS</a:t>
            </a:r>
          </a:p>
          <a:p>
            <a:pPr marL="228611" indent="-228611" algn="just">
              <a:buFont typeface="Arial" panose="020B0604020202020204" pitchFamily="34" charset="0"/>
              <a:buChar char="•"/>
            </a:pPr>
            <a:r>
              <a:rPr lang="fr-FR" sz="1600" dirty="0"/>
              <a:t>La structuration du parcours des Troubles du Comportement Alimentaire a notamment permis la création de plusieurs missions de santé publique dans certaines MSP (exemple de saint pair sur mer pour le dépistage des TCA, tout comme sur le pôle de santé de Carentan qui a rédigé un protocole TCA). </a:t>
            </a:r>
          </a:p>
          <a:p>
            <a:pPr marL="228611" indent="-228611" algn="just">
              <a:buFont typeface="Arial" panose="020B0604020202020204" pitchFamily="34" charset="0"/>
              <a:buChar char="•"/>
            </a:pPr>
            <a:r>
              <a:rPr lang="fr-FR" sz="1600" dirty="0"/>
              <a:t>La CPAM encourage également les maisons de santé sur l’axe santé mentale, 5 autres maisons de santé ont des projets en santé mentale (Suicide sur Villedieu)</a:t>
            </a:r>
          </a:p>
        </p:txBody>
      </p:sp>
    </p:spTree>
    <p:extLst>
      <p:ext uri="{BB962C8B-B14F-4D97-AF65-F5344CB8AC3E}">
        <p14:creationId xmlns:p14="http://schemas.microsoft.com/office/powerpoint/2010/main" val="704896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100313" y="2011827"/>
            <a:ext cx="1091687" cy="483684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sz="1200"/>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sz="1200"/>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p>
          </p:txBody>
        </p:sp>
      </p:grpSp>
      <p:sp>
        <p:nvSpPr>
          <p:cNvPr id="20" name="TextBox 20"/>
          <p:cNvSpPr txBox="1"/>
          <p:nvPr/>
        </p:nvSpPr>
        <p:spPr>
          <a:xfrm>
            <a:off x="3539089" y="1437311"/>
            <a:ext cx="6716879" cy="574644"/>
          </a:xfrm>
          <a:prstGeom prst="rect">
            <a:avLst/>
          </a:prstGeom>
        </p:spPr>
        <p:txBody>
          <a:bodyPr wrap="square" lIns="0" tIns="0" rIns="0" bIns="0" rtlCol="0" anchor="t">
            <a:spAutoFit/>
          </a:bodyPr>
          <a:lstStyle/>
          <a:p>
            <a:pPr>
              <a:spcBef>
                <a:spcPct val="0"/>
              </a:spcBef>
            </a:pPr>
            <a:r>
              <a:rPr lang="fr-FR" sz="1867" dirty="0">
                <a:solidFill>
                  <a:srgbClr val="263090"/>
                </a:solidFill>
                <a:latin typeface="+mj-lt"/>
              </a:rPr>
              <a:t>Pilote : Association Appui Santé, </a:t>
            </a:r>
            <a:r>
              <a:rPr lang="fr-FR" sz="1867" b="1" dirty="0">
                <a:solidFill>
                  <a:srgbClr val="263090"/>
                </a:solidFill>
                <a:latin typeface="+mj-lt"/>
              </a:rPr>
              <a:t>Directeur Général COQUAIS Julien </a:t>
            </a:r>
          </a:p>
          <a:p>
            <a:pPr>
              <a:spcBef>
                <a:spcPct val="0"/>
              </a:spcBef>
            </a:pPr>
            <a:r>
              <a:rPr lang="fr-FR" sz="1867" dirty="0">
                <a:solidFill>
                  <a:srgbClr val="263090"/>
                </a:solidFill>
                <a:latin typeface="+mj-lt"/>
              </a:rPr>
              <a:t>Contributeur : GHT Caux Maritime, </a:t>
            </a:r>
            <a:r>
              <a:rPr lang="fr-FR" sz="1867" b="1" dirty="0">
                <a:solidFill>
                  <a:srgbClr val="263090"/>
                </a:solidFill>
                <a:latin typeface="+mj-lt"/>
              </a:rPr>
              <a:t>Chef de Pole MARTINEZ Simon </a:t>
            </a:r>
          </a:p>
        </p:txBody>
      </p:sp>
      <p:sp>
        <p:nvSpPr>
          <p:cNvPr id="21" name="TextBox 21"/>
          <p:cNvSpPr txBox="1"/>
          <p:nvPr/>
        </p:nvSpPr>
        <p:spPr>
          <a:xfrm>
            <a:off x="3568184" y="522012"/>
            <a:ext cx="6608612" cy="709425"/>
          </a:xfrm>
          <a:prstGeom prst="rect">
            <a:avLst/>
          </a:prstGeom>
        </p:spPr>
        <p:txBody>
          <a:bodyPr wrap="square" lIns="0" tIns="0" rIns="0" bIns="0" rtlCol="0" anchor="t">
            <a:spAutoFit/>
          </a:bodyPr>
          <a:lstStyle/>
          <a:p>
            <a:pPr>
              <a:lnSpc>
                <a:spcPts val="2800"/>
              </a:lnSpc>
              <a:spcBef>
                <a:spcPct val="0"/>
              </a:spcBef>
            </a:pPr>
            <a:r>
              <a:rPr lang="fr-FR" sz="2333" b="1" dirty="0">
                <a:solidFill>
                  <a:srgbClr val="263090"/>
                </a:solidFill>
                <a:latin typeface="+mj-lt"/>
              </a:rPr>
              <a:t>Coordination des parcours : liens ville-acteurs du territoire à travers l’organisation de groupes qualité </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sz="1200"/>
          </a:p>
        </p:txBody>
      </p:sp>
      <p:grpSp>
        <p:nvGrpSpPr>
          <p:cNvPr id="4" name="Groupe 3">
            <a:extLst>
              <a:ext uri="{FF2B5EF4-FFF2-40B4-BE49-F238E27FC236}">
                <a16:creationId xmlns:a16="http://schemas.microsoft.com/office/drawing/2014/main" id="{C00A83CC-0AE3-1112-3F29-3509D0BC946D}"/>
              </a:ext>
            </a:extLst>
          </p:cNvPr>
          <p:cNvGrpSpPr/>
          <p:nvPr/>
        </p:nvGrpSpPr>
        <p:grpSpPr>
          <a:xfrm>
            <a:off x="733876" y="228600"/>
            <a:ext cx="2726041" cy="1974914"/>
            <a:chOff x="13428913" y="323452"/>
            <a:chExt cx="4089061" cy="2962371"/>
          </a:xfrm>
          <a:scene3d>
            <a:camera prst="orthographicFront">
              <a:rot lat="0" lon="10799977" rev="0"/>
            </a:camera>
            <a:lightRig rig="threePt" dir="t"/>
          </a:scene3d>
        </p:grpSpPr>
        <p:grpSp>
          <p:nvGrpSpPr>
            <p:cNvPr id="18" name="Group 6">
              <a:extLst>
                <a:ext uri="{FF2B5EF4-FFF2-40B4-BE49-F238E27FC236}">
                  <a16:creationId xmlns:a16="http://schemas.microsoft.com/office/drawing/2014/main" id="{01FCB15C-D96B-9884-7DD0-905DBCCA0DCF}"/>
                </a:ext>
              </a:extLst>
            </p:cNvPr>
            <p:cNvGrpSpPr/>
            <p:nvPr/>
          </p:nvGrpSpPr>
          <p:grpSpPr>
            <a:xfrm>
              <a:off x="15946438" y="949226"/>
              <a:ext cx="1297674" cy="466295"/>
              <a:chOff x="0" y="0"/>
              <a:chExt cx="411417" cy="147835"/>
            </a:xfrm>
          </p:grpSpPr>
          <p:sp>
            <p:nvSpPr>
              <p:cNvPr id="28" name="Freeform 7">
                <a:extLst>
                  <a:ext uri="{FF2B5EF4-FFF2-40B4-BE49-F238E27FC236}">
                    <a16:creationId xmlns:a16="http://schemas.microsoft.com/office/drawing/2014/main" id="{69011F4D-1D98-16C0-9C26-AAC61B1335DE}"/>
                  </a:ext>
                </a:extLst>
              </p:cNvPr>
              <p:cNvSpPr/>
              <p:nvPr/>
            </p:nvSpPr>
            <p:spPr>
              <a:xfrm>
                <a:off x="0" y="0"/>
                <a:ext cx="411417" cy="147835"/>
              </a:xfrm>
              <a:custGeom>
                <a:avLst/>
                <a:gdLst/>
                <a:ahLst/>
                <a:cxnLst/>
                <a:rect l="l" t="t" r="r" b="b"/>
                <a:pathLst>
                  <a:path w="411417" h="147835">
                    <a:moveTo>
                      <a:pt x="0" y="0"/>
                    </a:moveTo>
                    <a:lnTo>
                      <a:pt x="411417" y="0"/>
                    </a:lnTo>
                    <a:lnTo>
                      <a:pt x="411417" y="147835"/>
                    </a:lnTo>
                    <a:lnTo>
                      <a:pt x="0" y="147835"/>
                    </a:lnTo>
                    <a:close/>
                  </a:path>
                </a:pathLst>
              </a:custGeom>
              <a:solidFill>
                <a:srgbClr val="263090"/>
              </a:solidFill>
              <a:sp3d/>
            </p:spPr>
            <p:txBody>
              <a:bodyPr/>
              <a:lstStyle/>
              <a:p>
                <a:endParaRPr lang="fr-FR" sz="1200"/>
              </a:p>
            </p:txBody>
          </p:sp>
          <p:sp>
            <p:nvSpPr>
              <p:cNvPr id="29" name="TextBox 8">
                <a:extLst>
                  <a:ext uri="{FF2B5EF4-FFF2-40B4-BE49-F238E27FC236}">
                    <a16:creationId xmlns:a16="http://schemas.microsoft.com/office/drawing/2014/main" id="{59F9E5DE-D99D-9C8E-C327-0AB5E93454DB}"/>
                  </a:ext>
                </a:extLst>
              </p:cNvPr>
              <p:cNvSpPr txBox="1"/>
              <p:nvPr/>
            </p:nvSpPr>
            <p:spPr>
              <a:xfrm>
                <a:off x="0" y="38100"/>
                <a:ext cx="411417" cy="109735"/>
              </a:xfrm>
              <a:prstGeom prst="rect">
                <a:avLst/>
              </a:prstGeom>
              <a:sp3d/>
            </p:spPr>
            <p:txBody>
              <a:bodyPr lIns="28134" tIns="28134" rIns="28134" bIns="28134" rtlCol="0" anchor="ctr">
                <a:flatTx/>
              </a:bodyPr>
              <a:lstStyle/>
              <a:p>
                <a:pPr algn="ctr">
                  <a:lnSpc>
                    <a:spcPts val="1466"/>
                  </a:lnSpc>
                </a:pPr>
                <a:endParaRPr sz="1200"/>
              </a:p>
            </p:txBody>
          </p:sp>
        </p:grpSp>
        <p:grpSp>
          <p:nvGrpSpPr>
            <p:cNvPr id="19" name="Group 2">
              <a:extLst>
                <a:ext uri="{FF2B5EF4-FFF2-40B4-BE49-F238E27FC236}">
                  <a16:creationId xmlns:a16="http://schemas.microsoft.com/office/drawing/2014/main" id="{4840C215-413C-8EBB-BB23-15AC537CA24D}"/>
                </a:ext>
              </a:extLst>
            </p:cNvPr>
            <p:cNvGrpSpPr/>
            <p:nvPr/>
          </p:nvGrpSpPr>
          <p:grpSpPr>
            <a:xfrm>
              <a:off x="13428913" y="323452"/>
              <a:ext cx="4089061" cy="2962371"/>
              <a:chOff x="0" y="0"/>
              <a:chExt cx="5452081" cy="3949828"/>
            </a:xfrm>
          </p:grpSpPr>
          <p:sp>
            <p:nvSpPr>
              <p:cNvPr id="22" name="Freeform 3">
                <a:extLst>
                  <a:ext uri="{FF2B5EF4-FFF2-40B4-BE49-F238E27FC236}">
                    <a16:creationId xmlns:a16="http://schemas.microsoft.com/office/drawing/2014/main" id="{7225D208-F46F-D5DE-46E8-1F5A0BAADECB}"/>
                  </a:ext>
                </a:extLst>
              </p:cNvPr>
              <p:cNvSpPr/>
              <p:nvPr/>
            </p:nvSpPr>
            <p:spPr>
              <a:xfrm rot="5400000">
                <a:off x="1305092" y="-197161"/>
                <a:ext cx="2841897" cy="5452081"/>
              </a:xfrm>
              <a:custGeom>
                <a:avLst/>
                <a:gdLst/>
                <a:ahLst/>
                <a:cxnLst/>
                <a:rect l="l" t="t" r="r" b="b"/>
                <a:pathLst>
                  <a:path w="2841897" h="5452081">
                    <a:moveTo>
                      <a:pt x="0" y="0"/>
                    </a:moveTo>
                    <a:lnTo>
                      <a:pt x="2841897" y="0"/>
                    </a:lnTo>
                    <a:lnTo>
                      <a:pt x="2841897" y="5452081"/>
                    </a:lnTo>
                    <a:lnTo>
                      <a:pt x="0" y="5452081"/>
                    </a:lnTo>
                    <a:lnTo>
                      <a:pt x="0" y="0"/>
                    </a:lnTo>
                    <a:close/>
                  </a:path>
                </a:pathLst>
              </a:custGeom>
              <a:blipFill>
                <a:blip r:embed="rId4">
                  <a:extLst>
                    <a:ext uri="{96DAC541-7B7A-43D3-8B79-37D633B846F1}">
                      <asvg:svgBlip xmlns:asvg="http://schemas.microsoft.com/office/drawing/2016/SVG/main" r:embed="rId5"/>
                    </a:ext>
                  </a:extLst>
                </a:blip>
                <a:stretch>
                  <a:fillRect/>
                </a:stretch>
              </a:blipFill>
              <a:sp3d/>
            </p:spPr>
            <p:txBody>
              <a:bodyPr/>
              <a:lstStyle/>
              <a:p>
                <a:endParaRPr lang="fr-FR" sz="1200"/>
              </a:p>
            </p:txBody>
          </p:sp>
          <p:sp>
            <p:nvSpPr>
              <p:cNvPr id="24" name="TextBox 4">
                <a:extLst>
                  <a:ext uri="{FF2B5EF4-FFF2-40B4-BE49-F238E27FC236}">
                    <a16:creationId xmlns:a16="http://schemas.microsoft.com/office/drawing/2014/main" id="{5CE4D2E9-A736-AEBD-C419-6695F49E4900}"/>
                  </a:ext>
                </a:extLst>
              </p:cNvPr>
              <p:cNvSpPr txBox="1"/>
              <p:nvPr/>
            </p:nvSpPr>
            <p:spPr>
              <a:xfrm>
                <a:off x="566912" y="2011718"/>
                <a:ext cx="3334163" cy="974626"/>
              </a:xfrm>
              <a:prstGeom prst="rect">
                <a:avLst/>
              </a:prstGeom>
              <a:sp3d/>
            </p:spPr>
            <p:txBody>
              <a:bodyPr lIns="0" tIns="0" rIns="0" bIns="0" rtlCol="0" anchor="t">
                <a:spAutoFit/>
                <a:flatTx/>
              </a:bodyPr>
              <a:lstStyle/>
              <a:p>
                <a:pPr>
                  <a:lnSpc>
                    <a:spcPts val="1883"/>
                  </a:lnSpc>
                  <a:spcBef>
                    <a:spcPct val="0"/>
                  </a:spcBef>
                </a:pPr>
                <a:r>
                  <a:rPr lang="en-US" sz="1883" b="1" spc="37" dirty="0">
                    <a:solidFill>
                      <a:srgbClr val="F8F1EA"/>
                    </a:solidFill>
                    <a:latin typeface="Gliker Semi-Bold"/>
                    <a:ea typeface="Gliker Semi-Bold"/>
                    <a:cs typeface="Gliker Semi-Bold"/>
                    <a:sym typeface="Gliker Semi-Bold"/>
                  </a:rPr>
                  <a:t>Retour </a:t>
                </a:r>
                <a:r>
                  <a:rPr lang="en-US" sz="1883" b="1" spc="37" dirty="0" err="1">
                    <a:solidFill>
                      <a:srgbClr val="F8F1EA"/>
                    </a:solidFill>
                    <a:latin typeface="Gliker Semi-Bold"/>
                    <a:ea typeface="Gliker Semi-Bold"/>
                    <a:cs typeface="Gliker Semi-Bold"/>
                    <a:sym typeface="Gliker Semi-Bold"/>
                  </a:rPr>
                  <a:t>d’expérience</a:t>
                </a:r>
                <a:endParaRPr lang="en-US" sz="1883" b="1" spc="37" dirty="0">
                  <a:solidFill>
                    <a:srgbClr val="F8F1EA"/>
                  </a:solidFill>
                  <a:latin typeface="Gliker Semi-Bold"/>
                  <a:ea typeface="Gliker Semi-Bold"/>
                  <a:cs typeface="Gliker Semi-Bold"/>
                  <a:sym typeface="Gliker Semi-Bold"/>
                </a:endParaRPr>
              </a:p>
            </p:txBody>
          </p:sp>
          <p:sp>
            <p:nvSpPr>
              <p:cNvPr id="25" name="Freeform 5">
                <a:extLst>
                  <a:ext uri="{FF2B5EF4-FFF2-40B4-BE49-F238E27FC236}">
                    <a16:creationId xmlns:a16="http://schemas.microsoft.com/office/drawing/2014/main" id="{84DE77DF-EFAB-75FC-B5E2-D5670629A3E7}"/>
                  </a:ext>
                </a:extLst>
              </p:cNvPr>
              <p:cNvSpPr/>
              <p:nvPr/>
            </p:nvSpPr>
            <p:spPr>
              <a:xfrm>
                <a:off x="2562656" y="0"/>
                <a:ext cx="2889425" cy="1903914"/>
              </a:xfrm>
              <a:custGeom>
                <a:avLst/>
                <a:gdLst/>
                <a:ahLst/>
                <a:cxnLst/>
                <a:rect l="l" t="t" r="r" b="b"/>
                <a:pathLst>
                  <a:path w="2889425" h="1903914">
                    <a:moveTo>
                      <a:pt x="0" y="0"/>
                    </a:moveTo>
                    <a:lnTo>
                      <a:pt x="2889425" y="0"/>
                    </a:lnTo>
                    <a:lnTo>
                      <a:pt x="2889425" y="1903914"/>
                    </a:lnTo>
                    <a:lnTo>
                      <a:pt x="0" y="1903914"/>
                    </a:lnTo>
                    <a:lnTo>
                      <a:pt x="0" y="0"/>
                    </a:lnTo>
                    <a:close/>
                  </a:path>
                </a:pathLst>
              </a:custGeom>
              <a:blipFill>
                <a:blip r:embed="rId6">
                  <a:extLst>
                    <a:ext uri="{96DAC541-7B7A-43D3-8B79-37D633B846F1}">
                      <asvg:svgBlip xmlns:asvg="http://schemas.microsoft.com/office/drawing/2016/SVG/main" r:embed="rId7"/>
                    </a:ext>
                  </a:extLst>
                </a:blip>
                <a:stretch>
                  <a:fillRect/>
                </a:stretch>
              </a:blipFill>
              <a:sp3d/>
            </p:spPr>
            <p:txBody>
              <a:bodyPr/>
              <a:lstStyle/>
              <a:p>
                <a:endParaRPr lang="fr-FR" sz="1200"/>
              </a:p>
            </p:txBody>
          </p:sp>
        </p:grpSp>
      </p:grpSp>
      <p:sp>
        <p:nvSpPr>
          <p:cNvPr id="2" name="ZoneTexte 1">
            <a:extLst>
              <a:ext uri="{FF2B5EF4-FFF2-40B4-BE49-F238E27FC236}">
                <a16:creationId xmlns:a16="http://schemas.microsoft.com/office/drawing/2014/main" id="{1C048C11-1972-CB0B-670B-EB37F9ACAB29}"/>
              </a:ext>
            </a:extLst>
          </p:cNvPr>
          <p:cNvSpPr txBox="1"/>
          <p:nvPr/>
        </p:nvSpPr>
        <p:spPr>
          <a:xfrm>
            <a:off x="733876" y="2384390"/>
            <a:ext cx="9934124" cy="790088"/>
          </a:xfrm>
          <a:prstGeom prst="rect">
            <a:avLst/>
          </a:prstGeom>
          <a:noFill/>
        </p:spPr>
        <p:txBody>
          <a:bodyPr wrap="square" rtlCol="0">
            <a:spAutoFit/>
          </a:bodyPr>
          <a:lstStyle/>
          <a:p>
            <a:pPr algn="ctr"/>
            <a:r>
              <a:rPr lang="fr-FR" sz="2267" b="1" dirty="0">
                <a:solidFill>
                  <a:schemeClr val="tx2">
                    <a:lumMod val="75000"/>
                  </a:schemeClr>
                </a:solidFill>
              </a:rPr>
              <a:t>Difficultés dans la mise en place d’un outil de communication partagé dans le cadre des parcours en santé mentale  </a:t>
            </a:r>
          </a:p>
        </p:txBody>
      </p:sp>
      <p:sp>
        <p:nvSpPr>
          <p:cNvPr id="3" name="Rectangle : coins arrondis 2">
            <a:extLst>
              <a:ext uri="{FF2B5EF4-FFF2-40B4-BE49-F238E27FC236}">
                <a16:creationId xmlns:a16="http://schemas.microsoft.com/office/drawing/2014/main" id="{8BEA771A-D4BA-777E-A1D7-8034E3F8F567}"/>
              </a:ext>
            </a:extLst>
          </p:cNvPr>
          <p:cNvSpPr/>
          <p:nvPr/>
        </p:nvSpPr>
        <p:spPr>
          <a:xfrm>
            <a:off x="556982" y="3508590"/>
            <a:ext cx="2328062" cy="1230646"/>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33" dirty="0"/>
              <a:t>Atelier du 05/05/2022 : </a:t>
            </a:r>
          </a:p>
          <a:p>
            <a:pPr algn="ctr"/>
            <a:r>
              <a:rPr lang="fr-FR" sz="1333" dirty="0"/>
              <a:t>La prise en charge à domicile par le professionnel de ville </a:t>
            </a:r>
          </a:p>
          <a:p>
            <a:pPr algn="ctr"/>
            <a:r>
              <a:rPr lang="fr-FR" sz="1333" dirty="0"/>
              <a:t>de patients présentant des problématiques de santé mentale</a:t>
            </a:r>
          </a:p>
        </p:txBody>
      </p:sp>
      <p:sp>
        <p:nvSpPr>
          <p:cNvPr id="30" name="Rectangle : coins arrondis 29">
            <a:extLst>
              <a:ext uri="{FF2B5EF4-FFF2-40B4-BE49-F238E27FC236}">
                <a16:creationId xmlns:a16="http://schemas.microsoft.com/office/drawing/2014/main" id="{1E3974BA-9F69-4F64-2ED3-86B700EE4B3A}"/>
              </a:ext>
            </a:extLst>
          </p:cNvPr>
          <p:cNvSpPr/>
          <p:nvPr/>
        </p:nvSpPr>
        <p:spPr>
          <a:xfrm>
            <a:off x="3208278" y="3494488"/>
            <a:ext cx="2328062" cy="1230646"/>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33" dirty="0"/>
              <a:t>Difficultés de communication entre les pros du domicile et les pros du CH: réflexion autour d’un outil numérique sécurisé et partagé   </a:t>
            </a:r>
          </a:p>
        </p:txBody>
      </p:sp>
      <p:sp>
        <p:nvSpPr>
          <p:cNvPr id="31" name="Rectangle : coins arrondis 30">
            <a:extLst>
              <a:ext uri="{FF2B5EF4-FFF2-40B4-BE49-F238E27FC236}">
                <a16:creationId xmlns:a16="http://schemas.microsoft.com/office/drawing/2014/main" id="{318958B5-206D-A269-FA35-4590844FDA2F}"/>
              </a:ext>
            </a:extLst>
          </p:cNvPr>
          <p:cNvSpPr/>
          <p:nvPr/>
        </p:nvSpPr>
        <p:spPr>
          <a:xfrm>
            <a:off x="5878209" y="3504794"/>
            <a:ext cx="2328062" cy="1230646"/>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33" dirty="0"/>
              <a:t>Janvier 2023 : Travail autour d’un cahier des charges pour l’outil et demande au </a:t>
            </a:r>
            <a:r>
              <a:rPr lang="fr-FR" sz="1333" dirty="0" err="1"/>
              <a:t>GRADeS</a:t>
            </a:r>
            <a:r>
              <a:rPr lang="fr-FR" sz="1333" dirty="0"/>
              <a:t> pour création et déploiement </a:t>
            </a:r>
          </a:p>
        </p:txBody>
      </p:sp>
      <p:sp>
        <p:nvSpPr>
          <p:cNvPr id="32" name="Rectangle : coins arrondis 31">
            <a:extLst>
              <a:ext uri="{FF2B5EF4-FFF2-40B4-BE49-F238E27FC236}">
                <a16:creationId xmlns:a16="http://schemas.microsoft.com/office/drawing/2014/main" id="{B98F9D10-9F2F-3B67-0B20-EF121C6BABD9}"/>
              </a:ext>
            </a:extLst>
          </p:cNvPr>
          <p:cNvSpPr/>
          <p:nvPr/>
        </p:nvSpPr>
        <p:spPr>
          <a:xfrm>
            <a:off x="8509554" y="3494488"/>
            <a:ext cx="2328062" cy="1230646"/>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33" dirty="0"/>
              <a:t>Avril 2023 Difficultés pour le </a:t>
            </a:r>
            <a:r>
              <a:rPr lang="fr-FR" sz="1333" dirty="0" err="1"/>
              <a:t>GRADeS</a:t>
            </a:r>
            <a:r>
              <a:rPr lang="fr-FR" sz="1333" dirty="0"/>
              <a:t> = outils de coordination des parcours complexes encore en développement  </a:t>
            </a:r>
          </a:p>
        </p:txBody>
      </p:sp>
      <p:sp>
        <p:nvSpPr>
          <p:cNvPr id="33" name="Rectangle : coins arrondis 32">
            <a:extLst>
              <a:ext uri="{FF2B5EF4-FFF2-40B4-BE49-F238E27FC236}">
                <a16:creationId xmlns:a16="http://schemas.microsoft.com/office/drawing/2014/main" id="{79AD3069-50BB-DC06-4078-D5E13DA6C240}"/>
              </a:ext>
            </a:extLst>
          </p:cNvPr>
          <p:cNvSpPr/>
          <p:nvPr/>
        </p:nvSpPr>
        <p:spPr>
          <a:xfrm>
            <a:off x="8509554" y="5359400"/>
            <a:ext cx="2328062" cy="1230646"/>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33" dirty="0"/>
              <a:t>Octobre 2023: Acquisition par le DAC du logiciel de coordination de parcours GLOBULE , offrant la possibilité d’un parcours « santé mentale » </a:t>
            </a:r>
          </a:p>
        </p:txBody>
      </p:sp>
      <p:sp>
        <p:nvSpPr>
          <p:cNvPr id="34" name="Rectangle : coins arrondis 33">
            <a:extLst>
              <a:ext uri="{FF2B5EF4-FFF2-40B4-BE49-F238E27FC236}">
                <a16:creationId xmlns:a16="http://schemas.microsoft.com/office/drawing/2014/main" id="{085A0E13-2F5B-BD79-ECA7-9EA5F7C8C108}"/>
              </a:ext>
            </a:extLst>
          </p:cNvPr>
          <p:cNvSpPr/>
          <p:nvPr/>
        </p:nvSpPr>
        <p:spPr>
          <a:xfrm>
            <a:off x="5878209" y="5362213"/>
            <a:ext cx="2328062" cy="1230646"/>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33" dirty="0"/>
              <a:t>Juin 2024 : Rencontre avec les psychiatres du CH de Dieppe pour présentation de l’outil et perspectives de collaboration </a:t>
            </a:r>
          </a:p>
        </p:txBody>
      </p:sp>
      <p:sp>
        <p:nvSpPr>
          <p:cNvPr id="35" name="Rectangle : coins arrondis 34">
            <a:extLst>
              <a:ext uri="{FF2B5EF4-FFF2-40B4-BE49-F238E27FC236}">
                <a16:creationId xmlns:a16="http://schemas.microsoft.com/office/drawing/2014/main" id="{088183DB-2F46-FDF5-C481-12DEC4F64AD6}"/>
              </a:ext>
            </a:extLst>
          </p:cNvPr>
          <p:cNvSpPr/>
          <p:nvPr/>
        </p:nvSpPr>
        <p:spPr>
          <a:xfrm>
            <a:off x="3208278" y="5359400"/>
            <a:ext cx="2328062" cy="1230646"/>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33" dirty="0"/>
              <a:t>Freins  :</a:t>
            </a:r>
          </a:p>
          <a:p>
            <a:pPr algn="ctr"/>
            <a:r>
              <a:rPr lang="fr-FR" sz="1333" dirty="0"/>
              <a:t>Problématiques techniques Multiplicité des logiciels  Absence d’interopérabilité</a:t>
            </a:r>
          </a:p>
          <a:p>
            <a:pPr algn="ctr"/>
            <a:r>
              <a:rPr lang="fr-FR" sz="1333" dirty="0"/>
              <a:t>Taches répétitives = perte de temps </a:t>
            </a:r>
          </a:p>
        </p:txBody>
      </p:sp>
      <p:sp>
        <p:nvSpPr>
          <p:cNvPr id="36" name="Rectangle : coins arrondis 35">
            <a:extLst>
              <a:ext uri="{FF2B5EF4-FFF2-40B4-BE49-F238E27FC236}">
                <a16:creationId xmlns:a16="http://schemas.microsoft.com/office/drawing/2014/main" id="{B0A98830-6A32-C11E-BAD0-441B1262BAF8}"/>
              </a:ext>
            </a:extLst>
          </p:cNvPr>
          <p:cNvSpPr/>
          <p:nvPr/>
        </p:nvSpPr>
        <p:spPr>
          <a:xfrm>
            <a:off x="538348" y="5359400"/>
            <a:ext cx="2328062" cy="12306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33" dirty="0"/>
          </a:p>
          <a:p>
            <a:pPr algn="ctr"/>
            <a:r>
              <a:rPr lang="fr-FR" sz="1333" dirty="0"/>
              <a:t>Perspectives 2025/2026 :</a:t>
            </a:r>
          </a:p>
          <a:p>
            <a:pPr algn="ctr"/>
            <a:r>
              <a:rPr lang="fr-FR" sz="1333" dirty="0"/>
              <a:t>Maintenir et favoriser le travail partenarial amorcé </a:t>
            </a:r>
          </a:p>
          <a:p>
            <a:pPr algn="ctr"/>
            <a:r>
              <a:rPr lang="fr-FR" sz="1333" dirty="0"/>
              <a:t>Refaire un état des lieux des besoins</a:t>
            </a:r>
          </a:p>
          <a:p>
            <a:pPr algn="ctr"/>
            <a:endParaRPr lang="fr-FR" sz="1333" dirty="0"/>
          </a:p>
        </p:txBody>
      </p:sp>
      <p:sp>
        <p:nvSpPr>
          <p:cNvPr id="37" name="Flèche : courbe vers la gauche 36">
            <a:extLst>
              <a:ext uri="{FF2B5EF4-FFF2-40B4-BE49-F238E27FC236}">
                <a16:creationId xmlns:a16="http://schemas.microsoft.com/office/drawing/2014/main" id="{0390557E-7AF7-0014-5523-720EA1FD4910}"/>
              </a:ext>
            </a:extLst>
          </p:cNvPr>
          <p:cNvSpPr/>
          <p:nvPr/>
        </p:nvSpPr>
        <p:spPr>
          <a:xfrm>
            <a:off x="10837615" y="3897620"/>
            <a:ext cx="1091683" cy="2274581"/>
          </a:xfrm>
          <a:prstGeom prst="curvedLef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
        <p:nvSpPr>
          <p:cNvPr id="38" name="Flèche : droite 37">
            <a:extLst>
              <a:ext uri="{FF2B5EF4-FFF2-40B4-BE49-F238E27FC236}">
                <a16:creationId xmlns:a16="http://schemas.microsoft.com/office/drawing/2014/main" id="{360E7605-C23A-AF26-4320-CE27838304C0}"/>
              </a:ext>
            </a:extLst>
          </p:cNvPr>
          <p:cNvSpPr/>
          <p:nvPr/>
        </p:nvSpPr>
        <p:spPr>
          <a:xfrm>
            <a:off x="2885044" y="4038600"/>
            <a:ext cx="341869" cy="308803"/>
          </a:xfrm>
          <a:prstGeom prst="righ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9" name="Flèche : droite 38">
            <a:extLst>
              <a:ext uri="{FF2B5EF4-FFF2-40B4-BE49-F238E27FC236}">
                <a16:creationId xmlns:a16="http://schemas.microsoft.com/office/drawing/2014/main" id="{A7E77D2A-6CB4-47F3-7DF6-6565F5C42630}"/>
              </a:ext>
            </a:extLst>
          </p:cNvPr>
          <p:cNvSpPr/>
          <p:nvPr/>
        </p:nvSpPr>
        <p:spPr>
          <a:xfrm>
            <a:off x="5543251" y="4038600"/>
            <a:ext cx="361820" cy="308803"/>
          </a:xfrm>
          <a:prstGeom prst="righ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40" name="Flèche : droite 39">
            <a:extLst>
              <a:ext uri="{FF2B5EF4-FFF2-40B4-BE49-F238E27FC236}">
                <a16:creationId xmlns:a16="http://schemas.microsoft.com/office/drawing/2014/main" id="{1ADC6131-105F-9CDB-1775-28AF9295676F}"/>
              </a:ext>
            </a:extLst>
          </p:cNvPr>
          <p:cNvSpPr/>
          <p:nvPr/>
        </p:nvSpPr>
        <p:spPr>
          <a:xfrm>
            <a:off x="8201912" y="4018516"/>
            <a:ext cx="361820" cy="328887"/>
          </a:xfrm>
          <a:prstGeom prst="righ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41" name="Flèche : gauche 40">
            <a:extLst>
              <a:ext uri="{FF2B5EF4-FFF2-40B4-BE49-F238E27FC236}">
                <a16:creationId xmlns:a16="http://schemas.microsoft.com/office/drawing/2014/main" id="{C6EA18CC-2A38-FE82-4CDB-BA151C6A2DC6}"/>
              </a:ext>
            </a:extLst>
          </p:cNvPr>
          <p:cNvSpPr/>
          <p:nvPr/>
        </p:nvSpPr>
        <p:spPr>
          <a:xfrm>
            <a:off x="8167684" y="5816600"/>
            <a:ext cx="341869" cy="308803"/>
          </a:xfrm>
          <a:prstGeom prst="lef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42" name="Flèche : gauche 41">
            <a:extLst>
              <a:ext uri="{FF2B5EF4-FFF2-40B4-BE49-F238E27FC236}">
                <a16:creationId xmlns:a16="http://schemas.microsoft.com/office/drawing/2014/main" id="{2282B6D7-CB3D-E2BD-5F75-B7443BE99907}"/>
              </a:ext>
            </a:extLst>
          </p:cNvPr>
          <p:cNvSpPr/>
          <p:nvPr/>
        </p:nvSpPr>
        <p:spPr>
          <a:xfrm>
            <a:off x="5536340" y="5816600"/>
            <a:ext cx="341869" cy="308803"/>
          </a:xfrm>
          <a:prstGeom prst="lef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44" name="Flèche : gauche 43">
            <a:extLst>
              <a:ext uri="{FF2B5EF4-FFF2-40B4-BE49-F238E27FC236}">
                <a16:creationId xmlns:a16="http://schemas.microsoft.com/office/drawing/2014/main" id="{4BAF0F2F-B4C8-21CE-B940-879D5C244DA7}"/>
              </a:ext>
            </a:extLst>
          </p:cNvPr>
          <p:cNvSpPr/>
          <p:nvPr/>
        </p:nvSpPr>
        <p:spPr>
          <a:xfrm>
            <a:off x="2859669" y="5841112"/>
            <a:ext cx="341869" cy="290990"/>
          </a:xfrm>
          <a:prstGeom prst="lef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47" name="Flèche : bas 46">
            <a:extLst>
              <a:ext uri="{FF2B5EF4-FFF2-40B4-BE49-F238E27FC236}">
                <a16:creationId xmlns:a16="http://schemas.microsoft.com/office/drawing/2014/main" id="{CD3FB990-8B73-B2AD-CCE4-C54B4AE35B3C}"/>
              </a:ext>
            </a:extLst>
          </p:cNvPr>
          <p:cNvSpPr/>
          <p:nvPr/>
        </p:nvSpPr>
        <p:spPr>
          <a:xfrm>
            <a:off x="1572389" y="3138576"/>
            <a:ext cx="254000" cy="345705"/>
          </a:xfrm>
          <a:prstGeom prst="down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Tree>
    <p:extLst>
      <p:ext uri="{BB962C8B-B14F-4D97-AF65-F5344CB8AC3E}">
        <p14:creationId xmlns:p14="http://schemas.microsoft.com/office/powerpoint/2010/main" val="101869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14"/>
          <p:cNvGrpSpPr/>
          <p:nvPr/>
        </p:nvGrpSpPr>
        <p:grpSpPr>
          <a:xfrm>
            <a:off x="-71717" y="5669794"/>
            <a:ext cx="1392517" cy="1213605"/>
            <a:chOff x="-25723" y="-66675"/>
            <a:chExt cx="659155" cy="523551"/>
          </a:xfrm>
        </p:grpSpPr>
        <p:sp>
          <p:nvSpPr>
            <p:cNvPr id="32" name="Freeform 15"/>
            <p:cNvSpPr/>
            <p:nvPr/>
          </p:nvSpPr>
          <p:spPr>
            <a:xfrm>
              <a:off x="-25723" y="10957"/>
              <a:ext cx="627568" cy="445919"/>
            </a:xfrm>
            <a:custGeom>
              <a:avLst/>
              <a:gdLst/>
              <a:ahLst/>
              <a:cxnLst/>
              <a:rect l="l" t="t" r="r" b="b"/>
              <a:pathLst>
                <a:path w="633432" h="445919">
                  <a:moveTo>
                    <a:pt x="0" y="0"/>
                  </a:moveTo>
                  <a:lnTo>
                    <a:pt x="633432" y="0"/>
                  </a:lnTo>
                  <a:lnTo>
                    <a:pt x="633432" y="445919"/>
                  </a:lnTo>
                  <a:lnTo>
                    <a:pt x="0" y="445919"/>
                  </a:lnTo>
                  <a:close/>
                </a:path>
              </a:pathLst>
            </a:custGeom>
            <a:solidFill>
              <a:srgbClr val="8EB72F"/>
            </a:solidFill>
          </p:spPr>
          <p:txBody>
            <a:bodyPr/>
            <a:lstStyle/>
            <a:p>
              <a:endParaRPr lang="fr-FR"/>
            </a:p>
          </p:txBody>
        </p:sp>
        <p:sp>
          <p:nvSpPr>
            <p:cNvPr id="33" name="TextBox 16"/>
            <p:cNvSpPr txBox="1"/>
            <p:nvPr/>
          </p:nvSpPr>
          <p:spPr>
            <a:xfrm>
              <a:off x="0" y="-66675"/>
              <a:ext cx="633432" cy="512594"/>
            </a:xfrm>
            <a:prstGeom prst="rect">
              <a:avLst/>
            </a:prstGeom>
          </p:spPr>
          <p:txBody>
            <a:bodyPr lIns="33867" tIns="33867" rIns="33867" bIns="33867" rtlCol="0" anchor="ctr"/>
            <a:lstStyle/>
            <a:p>
              <a:pPr algn="ctr">
                <a:lnSpc>
                  <a:spcPts val="2240"/>
                </a:lnSpc>
              </a:pPr>
              <a:endParaRPr lang="fr-FR" sz="1200" dirty="0"/>
            </a:p>
          </p:txBody>
        </p:sp>
      </p:grpSp>
      <p:sp>
        <p:nvSpPr>
          <p:cNvPr id="2" name="AutoShape 2"/>
          <p:cNvSpPr/>
          <p:nvPr/>
        </p:nvSpPr>
        <p:spPr>
          <a:xfrm>
            <a:off x="0" y="5859444"/>
            <a:ext cx="12192000" cy="22225"/>
          </a:xfrm>
          <a:prstGeom prst="line">
            <a:avLst/>
          </a:prstGeom>
          <a:ln w="47625" cap="flat">
            <a:solidFill>
              <a:srgbClr val="263090"/>
            </a:solidFill>
            <a:prstDash val="solid"/>
            <a:headEnd type="none" w="sm" len="sm"/>
            <a:tailEnd type="none" w="sm" len="sm"/>
          </a:ln>
        </p:spPr>
        <p:txBody>
          <a:bodyPr/>
          <a:lstStyle/>
          <a:p>
            <a:endParaRPr lang="fr-FR"/>
          </a:p>
        </p:txBody>
      </p:sp>
      <p:sp>
        <p:nvSpPr>
          <p:cNvPr id="3" name="AutoShape 3"/>
          <p:cNvSpPr/>
          <p:nvPr/>
        </p:nvSpPr>
        <p:spPr>
          <a:xfrm flipV="1">
            <a:off x="1250950" y="1644650"/>
            <a:ext cx="0" cy="5213350"/>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4" name="Group 4"/>
          <p:cNvGrpSpPr/>
          <p:nvPr/>
        </p:nvGrpSpPr>
        <p:grpSpPr>
          <a:xfrm>
            <a:off x="685800" y="955294"/>
            <a:ext cx="1130300" cy="1130300"/>
            <a:chOff x="0" y="0"/>
            <a:chExt cx="2260600" cy="2260600"/>
          </a:xfrm>
        </p:grpSpPr>
        <p:grpSp>
          <p:nvGrpSpPr>
            <p:cNvPr id="5" name="Group 5"/>
            <p:cNvGrpSpPr/>
            <p:nvPr/>
          </p:nvGrpSpPr>
          <p:grpSpPr>
            <a:xfrm>
              <a:off x="0" y="0"/>
              <a:ext cx="2260600" cy="226060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263090"/>
              </a:solidFill>
            </p:spPr>
            <p:txBody>
              <a:bodyPr/>
              <a:lstStyle/>
              <a:p>
                <a:endParaRPr lang="fr-FR"/>
              </a:p>
            </p:txBody>
          </p:sp>
          <p:sp>
            <p:nvSpPr>
              <p:cNvPr id="7" name="TextBox 7"/>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lang="fr-FR" sz="1200" dirty="0"/>
              </a:p>
            </p:txBody>
          </p:sp>
        </p:grpSp>
        <p:grpSp>
          <p:nvGrpSpPr>
            <p:cNvPr id="8" name="Group 8"/>
            <p:cNvGrpSpPr/>
            <p:nvPr/>
          </p:nvGrpSpPr>
          <p:grpSpPr>
            <a:xfrm>
              <a:off x="342900" y="342900"/>
              <a:ext cx="1574800" cy="157480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8EB72F"/>
              </a:solidFill>
            </p:spPr>
            <p:txBody>
              <a:bodyPr/>
              <a:lstStyle/>
              <a:p>
                <a:endParaRPr lang="fr-FR"/>
              </a:p>
            </p:txBody>
          </p:sp>
          <p:sp>
            <p:nvSpPr>
              <p:cNvPr id="10" name="TextBox 10"/>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lang="fr-FR" sz="1200" dirty="0"/>
              </a:p>
            </p:txBody>
          </p:sp>
        </p:grpSp>
        <p:grpSp>
          <p:nvGrpSpPr>
            <p:cNvPr id="11" name="Group 11"/>
            <p:cNvGrpSpPr/>
            <p:nvPr/>
          </p:nvGrpSpPr>
          <p:grpSpPr>
            <a:xfrm>
              <a:off x="688741" y="688741"/>
              <a:ext cx="883117" cy="88311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txBody>
              <a:bodyPr/>
              <a:lstStyle/>
              <a:p>
                <a:endParaRPr lang="fr-FR"/>
              </a:p>
            </p:txBody>
          </p:sp>
          <p:sp>
            <p:nvSpPr>
              <p:cNvPr id="13" name="TextBox 13"/>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lang="fr-FR" sz="1200" dirty="0"/>
              </a:p>
            </p:txBody>
          </p:sp>
        </p:grpSp>
      </p:grpSp>
      <p:sp>
        <p:nvSpPr>
          <p:cNvPr id="18" name="Freeform 18"/>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2"/>
            <a:stretch>
              <a:fillRect/>
            </a:stretch>
          </a:blipFill>
        </p:spPr>
        <p:txBody>
          <a:bodyPr/>
          <a:lstStyle/>
          <a:p>
            <a:endParaRPr lang="fr-FR"/>
          </a:p>
        </p:txBody>
      </p:sp>
      <p:sp>
        <p:nvSpPr>
          <p:cNvPr id="26" name="TextBox 26"/>
          <p:cNvSpPr txBox="1"/>
          <p:nvPr/>
        </p:nvSpPr>
        <p:spPr>
          <a:xfrm>
            <a:off x="2134574" y="1225048"/>
            <a:ext cx="9701821" cy="503856"/>
          </a:xfrm>
          <a:prstGeom prst="rect">
            <a:avLst/>
          </a:prstGeom>
        </p:spPr>
        <p:txBody>
          <a:bodyPr wrap="square" lIns="0" tIns="0" rIns="0" bIns="0" rtlCol="0" anchor="t">
            <a:spAutoFit/>
          </a:bodyPr>
          <a:lstStyle/>
          <a:p>
            <a:pPr>
              <a:lnSpc>
                <a:spcPts val="4346"/>
              </a:lnSpc>
            </a:pPr>
            <a:r>
              <a:rPr lang="fr-FR" sz="2667" b="1" dirty="0">
                <a:solidFill>
                  <a:srgbClr val="263090"/>
                </a:solidFill>
                <a:latin typeface="+mj-lt"/>
              </a:rPr>
              <a:t>Priorité 4 : Prévention et prise en charge de la crise et des urgences</a:t>
            </a:r>
          </a:p>
        </p:txBody>
      </p:sp>
      <p:pic>
        <p:nvPicPr>
          <p:cNvPr id="30" name="Image 29"/>
          <p:cNvPicPr>
            <a:picLocks noChangeAspect="1"/>
          </p:cNvPicPr>
          <p:nvPr/>
        </p:nvPicPr>
        <p:blipFill rotWithShape="1">
          <a:blip r:embed="rId3" cstate="print">
            <a:extLst>
              <a:ext uri="{28A0092B-C50C-407E-A947-70E740481C1C}">
                <a14:useLocalDpi xmlns:a14="http://schemas.microsoft.com/office/drawing/2010/main" val="0"/>
              </a:ext>
            </a:extLst>
          </a:blip>
          <a:srcRect l="45267" t="13334" r="36751"/>
          <a:stretch/>
        </p:blipFill>
        <p:spPr>
          <a:xfrm>
            <a:off x="37069" y="2090199"/>
            <a:ext cx="1182131" cy="3759549"/>
          </a:xfrm>
          <a:prstGeom prst="rect">
            <a:avLst/>
          </a:prstGeom>
        </p:spPr>
      </p:pic>
      <p:sp>
        <p:nvSpPr>
          <p:cNvPr id="22" name="TextBox 25">
            <a:extLst>
              <a:ext uri="{FF2B5EF4-FFF2-40B4-BE49-F238E27FC236}">
                <a16:creationId xmlns:a16="http://schemas.microsoft.com/office/drawing/2014/main" id="{E1A29125-CDFC-4415-5A3B-1C0F584687BE}"/>
              </a:ext>
            </a:extLst>
          </p:cNvPr>
          <p:cNvSpPr txBox="1"/>
          <p:nvPr/>
        </p:nvSpPr>
        <p:spPr>
          <a:xfrm>
            <a:off x="3702989" y="6087042"/>
            <a:ext cx="7587076" cy="477503"/>
          </a:xfrm>
          <a:prstGeom prst="rect">
            <a:avLst/>
          </a:prstGeom>
        </p:spPr>
        <p:txBody>
          <a:bodyPr wrap="square" lIns="0" tIns="0" rIns="0" bIns="0" rtlCol="0" anchor="t">
            <a:spAutoFit/>
          </a:bodyPr>
          <a:lstStyle/>
          <a:p>
            <a:pPr algn="r">
              <a:lnSpc>
                <a:spcPts val="4346"/>
              </a:lnSpc>
            </a:pPr>
            <a:r>
              <a:rPr lang="fr-FR" sz="2400" dirty="0">
                <a:solidFill>
                  <a:srgbClr val="263090"/>
                </a:solidFill>
                <a:latin typeface="Impact" panose="020B0806030902050204" pitchFamily="34" charset="0"/>
              </a:rPr>
              <a:t>Etat d’avancement des PTSM</a:t>
            </a:r>
          </a:p>
        </p:txBody>
      </p:sp>
    </p:spTree>
    <p:extLst>
      <p:ext uri="{BB962C8B-B14F-4D97-AF65-F5344CB8AC3E}">
        <p14:creationId xmlns:p14="http://schemas.microsoft.com/office/powerpoint/2010/main" val="1801492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lgn="ctr"/>
            <a:fld id="{48F63A3B-78C7-47BE-AE5E-E10140E04643}" type="slidenum">
              <a:rPr lang="en-US" smtClean="0"/>
              <a:pPr algn="ctr"/>
              <a:t>36</a:t>
            </a:fld>
            <a:endParaRPr lang="en-US" dirty="0"/>
          </a:p>
        </p:txBody>
      </p:sp>
      <p:pic>
        <p:nvPicPr>
          <p:cNvPr id="5" name="Image 4">
            <a:extLst>
              <a:ext uri="{FF2B5EF4-FFF2-40B4-BE49-F238E27FC236}">
                <a16:creationId xmlns:a16="http://schemas.microsoft.com/office/drawing/2014/main" id="{FB7C8B3C-AC9F-7022-E8C3-FED7FE820AFE}"/>
              </a:ext>
            </a:extLst>
          </p:cNvPr>
          <p:cNvPicPr>
            <a:picLocks noChangeAspect="1"/>
          </p:cNvPicPr>
          <p:nvPr/>
        </p:nvPicPr>
        <p:blipFill>
          <a:blip r:embed="rId2"/>
          <a:srcRect/>
          <a:stretch/>
        </p:blipFill>
        <p:spPr>
          <a:xfrm>
            <a:off x="1054609" y="763656"/>
            <a:ext cx="9086915" cy="5844206"/>
          </a:xfrm>
          <a:prstGeom prst="rect">
            <a:avLst/>
          </a:prstGeom>
        </p:spPr>
      </p:pic>
    </p:spTree>
    <p:extLst>
      <p:ext uri="{BB962C8B-B14F-4D97-AF65-F5344CB8AC3E}">
        <p14:creationId xmlns:p14="http://schemas.microsoft.com/office/powerpoint/2010/main" val="990445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solidFill>
                  <a:prstClr val="black"/>
                </a:solidFill>
              </a:endParaRPr>
            </a:p>
          </p:txBody>
        </p:sp>
      </p:grpSp>
      <p:sp>
        <p:nvSpPr>
          <p:cNvPr id="20" name="TextBox 20"/>
          <p:cNvSpPr txBox="1"/>
          <p:nvPr/>
        </p:nvSpPr>
        <p:spPr>
          <a:xfrm>
            <a:off x="1409404" y="2616436"/>
            <a:ext cx="3931723" cy="430887"/>
          </a:xfrm>
          <a:prstGeom prst="rect">
            <a:avLst/>
          </a:prstGeom>
        </p:spPr>
        <p:txBody>
          <a:bodyPr wrap="square" lIns="0" tIns="0" rIns="0" bIns="0" rtlCol="0" anchor="t">
            <a:spAutoFit/>
          </a:bodyPr>
          <a:lstStyle/>
          <a:p>
            <a:pPr>
              <a:spcBef>
                <a:spcPct val="0"/>
              </a:spcBef>
            </a:pPr>
            <a:r>
              <a:rPr lang="fr-FR" sz="1400" dirty="0">
                <a:solidFill>
                  <a:srgbClr val="263090"/>
                </a:solidFill>
              </a:rPr>
              <a:t>Développement des formations d’évaluation de la crise suicidaire et du PSSM</a:t>
            </a:r>
            <a:endParaRPr lang="en-US" sz="1400" dirty="0">
              <a:solidFill>
                <a:srgbClr val="263090"/>
              </a:solidFill>
            </a:endParaRPr>
          </a:p>
        </p:txBody>
      </p:sp>
      <p:sp>
        <p:nvSpPr>
          <p:cNvPr id="21" name="TextBox 21"/>
          <p:cNvSpPr txBox="1"/>
          <p:nvPr/>
        </p:nvSpPr>
        <p:spPr>
          <a:xfrm>
            <a:off x="947813" y="489131"/>
            <a:ext cx="8976063" cy="359073"/>
          </a:xfrm>
          <a:prstGeom prst="rect">
            <a:avLst/>
          </a:prstGeom>
        </p:spPr>
        <p:txBody>
          <a:bodyPr wrap="square" lIns="0" tIns="0" rIns="0" bIns="0" rtlCol="0" anchor="t">
            <a:spAutoFit/>
          </a:bodyPr>
          <a:lstStyle/>
          <a:p>
            <a:pPr>
              <a:lnSpc>
                <a:spcPts val="2800"/>
              </a:lnSpc>
              <a:spcBef>
                <a:spcPct val="0"/>
              </a:spcBef>
            </a:pPr>
            <a:r>
              <a:rPr lang="fr-FR" sz="2333" b="1" dirty="0">
                <a:solidFill>
                  <a:srgbClr val="263090"/>
                </a:solidFill>
              </a:rPr>
              <a:t>Priorité </a:t>
            </a:r>
            <a:r>
              <a:rPr lang="fr-FR" sz="2333" b="1" dirty="0">
                <a:solidFill>
                  <a:schemeClr val="tx2"/>
                </a:solidFill>
              </a:rPr>
              <a:t>4</a:t>
            </a:r>
            <a:r>
              <a:rPr lang="fr-FR" sz="2333" b="1" dirty="0">
                <a:solidFill>
                  <a:srgbClr val="263090"/>
                </a:solidFill>
              </a:rPr>
              <a:t>: Synthèse des enseignements de l’évaluation</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a:p>
        </p:txBody>
      </p:sp>
      <p:grpSp>
        <p:nvGrpSpPr>
          <p:cNvPr id="19" name="Groupe 18">
            <a:extLst>
              <a:ext uri="{FF2B5EF4-FFF2-40B4-BE49-F238E27FC236}">
                <a16:creationId xmlns:a16="http://schemas.microsoft.com/office/drawing/2014/main" id="{5F6A4C04-0420-4A60-CCC4-05542F943DD4}"/>
              </a:ext>
            </a:extLst>
          </p:cNvPr>
          <p:cNvGrpSpPr/>
          <p:nvPr/>
        </p:nvGrpSpPr>
        <p:grpSpPr>
          <a:xfrm>
            <a:off x="507614" y="2439115"/>
            <a:ext cx="766235" cy="827244"/>
            <a:chOff x="980088" y="1752321"/>
            <a:chExt cx="1149352" cy="1240866"/>
          </a:xfrm>
        </p:grpSpPr>
        <p:sp>
          <p:nvSpPr>
            <p:cNvPr id="4" name="Freeform 27">
              <a:extLst>
                <a:ext uri="{FF2B5EF4-FFF2-40B4-BE49-F238E27FC236}">
                  <a16:creationId xmlns:a16="http://schemas.microsoft.com/office/drawing/2014/main" id="{A3BA6A7C-A48D-F227-0B2F-F9EB37376786}"/>
                </a:ext>
              </a:extLst>
            </p:cNvPr>
            <p:cNvSpPr/>
            <p:nvPr/>
          </p:nvSpPr>
          <p:spPr>
            <a:xfrm rot="17933768">
              <a:off x="934331" y="179807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8" name="TextBox 28">
              <a:extLst>
                <a:ext uri="{FF2B5EF4-FFF2-40B4-BE49-F238E27FC236}">
                  <a16:creationId xmlns:a16="http://schemas.microsoft.com/office/drawing/2014/main" id="{7EECFDC9-2C60-623F-9308-94498DA4C849}"/>
                </a:ext>
              </a:extLst>
            </p:cNvPr>
            <p:cNvSpPr txBox="1"/>
            <p:nvPr/>
          </p:nvSpPr>
          <p:spPr>
            <a:xfrm>
              <a:off x="1277394" y="198778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1</a:t>
              </a:r>
            </a:p>
          </p:txBody>
        </p:sp>
      </p:grpSp>
      <p:grpSp>
        <p:nvGrpSpPr>
          <p:cNvPr id="24" name="Groupe 23">
            <a:extLst>
              <a:ext uri="{FF2B5EF4-FFF2-40B4-BE49-F238E27FC236}">
                <a16:creationId xmlns:a16="http://schemas.microsoft.com/office/drawing/2014/main" id="{F4FD0A8B-A9EE-B961-3DCB-F5BC217F54ED}"/>
              </a:ext>
            </a:extLst>
          </p:cNvPr>
          <p:cNvGrpSpPr/>
          <p:nvPr/>
        </p:nvGrpSpPr>
        <p:grpSpPr>
          <a:xfrm>
            <a:off x="488797" y="3554198"/>
            <a:ext cx="766235" cy="827244"/>
            <a:chOff x="10254273" y="7138751"/>
            <a:chExt cx="1149352" cy="1240866"/>
          </a:xfrm>
        </p:grpSpPr>
        <p:sp>
          <p:nvSpPr>
            <p:cNvPr id="22" name="Freeform 31">
              <a:extLst>
                <a:ext uri="{FF2B5EF4-FFF2-40B4-BE49-F238E27FC236}">
                  <a16:creationId xmlns:a16="http://schemas.microsoft.com/office/drawing/2014/main" id="{E20E64AA-311B-4097-B13B-4360B5352E6B}"/>
                </a:ext>
              </a:extLst>
            </p:cNvPr>
            <p:cNvSpPr/>
            <p:nvPr/>
          </p:nvSpPr>
          <p:spPr>
            <a:xfrm rot="17933768">
              <a:off x="10208516" y="7184508"/>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3" name="TextBox 32">
              <a:extLst>
                <a:ext uri="{FF2B5EF4-FFF2-40B4-BE49-F238E27FC236}">
                  <a16:creationId xmlns:a16="http://schemas.microsoft.com/office/drawing/2014/main" id="{BAEE0DA0-518C-CBEA-A991-C96BFC24886D}"/>
                </a:ext>
              </a:extLst>
            </p:cNvPr>
            <p:cNvSpPr txBox="1"/>
            <p:nvPr/>
          </p:nvSpPr>
          <p:spPr>
            <a:xfrm>
              <a:off x="10551579" y="7383740"/>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2</a:t>
              </a:r>
            </a:p>
          </p:txBody>
        </p:sp>
      </p:grpSp>
      <p:grpSp>
        <p:nvGrpSpPr>
          <p:cNvPr id="30" name="Groupe 29">
            <a:extLst>
              <a:ext uri="{FF2B5EF4-FFF2-40B4-BE49-F238E27FC236}">
                <a16:creationId xmlns:a16="http://schemas.microsoft.com/office/drawing/2014/main" id="{4D86781A-D710-DAAC-0085-76C24739274C}"/>
              </a:ext>
            </a:extLst>
          </p:cNvPr>
          <p:cNvGrpSpPr/>
          <p:nvPr/>
        </p:nvGrpSpPr>
        <p:grpSpPr>
          <a:xfrm>
            <a:off x="488797" y="4768967"/>
            <a:ext cx="766235" cy="827244"/>
            <a:chOff x="15460387" y="2742731"/>
            <a:chExt cx="1149352" cy="1240866"/>
          </a:xfrm>
        </p:grpSpPr>
        <p:sp>
          <p:nvSpPr>
            <p:cNvPr id="25" name="Freeform 36">
              <a:extLst>
                <a:ext uri="{FF2B5EF4-FFF2-40B4-BE49-F238E27FC236}">
                  <a16:creationId xmlns:a16="http://schemas.microsoft.com/office/drawing/2014/main" id="{E815C80E-2C19-67E8-C1EC-FEF9728CE1D4}"/>
                </a:ext>
              </a:extLst>
            </p:cNvPr>
            <p:cNvSpPr/>
            <p:nvPr/>
          </p:nvSpPr>
          <p:spPr>
            <a:xfrm rot="17933768">
              <a:off x="15414630" y="278848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9" name="TextBox 37">
              <a:extLst>
                <a:ext uri="{FF2B5EF4-FFF2-40B4-BE49-F238E27FC236}">
                  <a16:creationId xmlns:a16="http://schemas.microsoft.com/office/drawing/2014/main" id="{6E392249-2D8C-F721-03BD-B13A0438D88D}"/>
                </a:ext>
              </a:extLst>
            </p:cNvPr>
            <p:cNvSpPr txBox="1"/>
            <p:nvPr/>
          </p:nvSpPr>
          <p:spPr>
            <a:xfrm>
              <a:off x="15757693" y="297819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3</a:t>
              </a:r>
            </a:p>
          </p:txBody>
        </p:sp>
      </p:grpSp>
      <p:grpSp>
        <p:nvGrpSpPr>
          <p:cNvPr id="49" name="Groupe 48">
            <a:extLst>
              <a:ext uri="{FF2B5EF4-FFF2-40B4-BE49-F238E27FC236}">
                <a16:creationId xmlns:a16="http://schemas.microsoft.com/office/drawing/2014/main" id="{1AB6CE65-E4A1-F7FD-7918-AA9BDC41F83E}"/>
              </a:ext>
            </a:extLst>
          </p:cNvPr>
          <p:cNvGrpSpPr/>
          <p:nvPr/>
        </p:nvGrpSpPr>
        <p:grpSpPr>
          <a:xfrm>
            <a:off x="5856381" y="2423794"/>
            <a:ext cx="766235" cy="827244"/>
            <a:chOff x="10134260" y="2573206"/>
            <a:chExt cx="1149352" cy="1240866"/>
          </a:xfrm>
        </p:grpSpPr>
        <p:sp>
          <p:nvSpPr>
            <p:cNvPr id="31" name="Freeform 43">
              <a:extLst>
                <a:ext uri="{FF2B5EF4-FFF2-40B4-BE49-F238E27FC236}">
                  <a16:creationId xmlns:a16="http://schemas.microsoft.com/office/drawing/2014/main" id="{47781027-3192-CB6A-F5AF-59331E58780A}"/>
                </a:ext>
              </a:extLst>
            </p:cNvPr>
            <p:cNvSpPr/>
            <p:nvPr/>
          </p:nvSpPr>
          <p:spPr>
            <a:xfrm rot="17933768">
              <a:off x="10088503" y="2618963"/>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32" name="TextBox 44">
              <a:extLst>
                <a:ext uri="{FF2B5EF4-FFF2-40B4-BE49-F238E27FC236}">
                  <a16:creationId xmlns:a16="http://schemas.microsoft.com/office/drawing/2014/main" id="{A59CC55D-5236-C8C7-E369-B05C9604A780}"/>
                </a:ext>
              </a:extLst>
            </p:cNvPr>
            <p:cNvSpPr txBox="1"/>
            <p:nvPr/>
          </p:nvSpPr>
          <p:spPr>
            <a:xfrm>
              <a:off x="10498242" y="2785131"/>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1 </a:t>
              </a:r>
            </a:p>
          </p:txBody>
        </p:sp>
      </p:grpSp>
      <p:grpSp>
        <p:nvGrpSpPr>
          <p:cNvPr id="37" name="Groupe 36">
            <a:extLst>
              <a:ext uri="{FF2B5EF4-FFF2-40B4-BE49-F238E27FC236}">
                <a16:creationId xmlns:a16="http://schemas.microsoft.com/office/drawing/2014/main" id="{7E69092F-98BA-BE47-439B-DFA8146793C3}"/>
              </a:ext>
            </a:extLst>
          </p:cNvPr>
          <p:cNvGrpSpPr/>
          <p:nvPr/>
        </p:nvGrpSpPr>
        <p:grpSpPr>
          <a:xfrm>
            <a:off x="5839761" y="3684051"/>
            <a:ext cx="766235" cy="827244"/>
            <a:chOff x="5940896" y="8637409"/>
            <a:chExt cx="1149352" cy="1240866"/>
          </a:xfrm>
        </p:grpSpPr>
        <p:sp>
          <p:nvSpPr>
            <p:cNvPr id="35" name="Freeform 47">
              <a:extLst>
                <a:ext uri="{FF2B5EF4-FFF2-40B4-BE49-F238E27FC236}">
                  <a16:creationId xmlns:a16="http://schemas.microsoft.com/office/drawing/2014/main" id="{93D333E7-AB76-7530-6BAF-98006016A15D}"/>
                </a:ext>
              </a:extLst>
            </p:cNvPr>
            <p:cNvSpPr/>
            <p:nvPr/>
          </p:nvSpPr>
          <p:spPr>
            <a:xfrm rot="17933768">
              <a:off x="5895139" y="8683166"/>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36" name="TextBox 48">
              <a:extLst>
                <a:ext uri="{FF2B5EF4-FFF2-40B4-BE49-F238E27FC236}">
                  <a16:creationId xmlns:a16="http://schemas.microsoft.com/office/drawing/2014/main" id="{1BF0DAA9-7AD3-A675-3BFF-1540E2D01F4A}"/>
                </a:ext>
              </a:extLst>
            </p:cNvPr>
            <p:cNvSpPr txBox="1"/>
            <p:nvPr/>
          </p:nvSpPr>
          <p:spPr>
            <a:xfrm>
              <a:off x="6247728" y="8839809"/>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2</a:t>
              </a:r>
            </a:p>
          </p:txBody>
        </p:sp>
      </p:grpSp>
      <p:grpSp>
        <p:nvGrpSpPr>
          <p:cNvPr id="53" name="Groupe 52">
            <a:extLst>
              <a:ext uri="{FF2B5EF4-FFF2-40B4-BE49-F238E27FC236}">
                <a16:creationId xmlns:a16="http://schemas.microsoft.com/office/drawing/2014/main" id="{77B87675-9B99-D62F-653E-76B1DD70747B}"/>
              </a:ext>
            </a:extLst>
          </p:cNvPr>
          <p:cNvGrpSpPr/>
          <p:nvPr/>
        </p:nvGrpSpPr>
        <p:grpSpPr>
          <a:xfrm>
            <a:off x="5847001" y="4698692"/>
            <a:ext cx="766235" cy="827244"/>
            <a:chOff x="10134260" y="7368303"/>
            <a:chExt cx="1149352" cy="1240866"/>
          </a:xfrm>
        </p:grpSpPr>
        <p:sp>
          <p:nvSpPr>
            <p:cNvPr id="38" name="Freeform 45">
              <a:extLst>
                <a:ext uri="{FF2B5EF4-FFF2-40B4-BE49-F238E27FC236}">
                  <a16:creationId xmlns:a16="http://schemas.microsoft.com/office/drawing/2014/main" id="{3CA41494-B1E4-4FD9-EC86-84F86FCCA952}"/>
                </a:ext>
              </a:extLst>
            </p:cNvPr>
            <p:cNvSpPr/>
            <p:nvPr/>
          </p:nvSpPr>
          <p:spPr>
            <a:xfrm rot="17933768">
              <a:off x="10088503" y="7414060"/>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39" name="TextBox 46">
              <a:extLst>
                <a:ext uri="{FF2B5EF4-FFF2-40B4-BE49-F238E27FC236}">
                  <a16:creationId xmlns:a16="http://schemas.microsoft.com/office/drawing/2014/main" id="{5483BB65-A225-913B-BF8F-3C913301133C}"/>
                </a:ext>
              </a:extLst>
            </p:cNvPr>
            <p:cNvSpPr txBox="1"/>
            <p:nvPr/>
          </p:nvSpPr>
          <p:spPr>
            <a:xfrm>
              <a:off x="10396287" y="7625924"/>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3</a:t>
              </a:r>
            </a:p>
          </p:txBody>
        </p:sp>
      </p:grpSp>
      <p:sp>
        <p:nvSpPr>
          <p:cNvPr id="41" name="AutoShape 2">
            <a:extLst>
              <a:ext uri="{FF2B5EF4-FFF2-40B4-BE49-F238E27FC236}">
                <a16:creationId xmlns:a16="http://schemas.microsoft.com/office/drawing/2014/main" id="{6EBC8C35-7199-E8D8-FB99-5885424BA6D6}"/>
              </a:ext>
            </a:extLst>
          </p:cNvPr>
          <p:cNvSpPr/>
          <p:nvPr/>
        </p:nvSpPr>
        <p:spPr>
          <a:xfrm>
            <a:off x="5598753" y="3665942"/>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2" name="AutoShape 3">
            <a:extLst>
              <a:ext uri="{FF2B5EF4-FFF2-40B4-BE49-F238E27FC236}">
                <a16:creationId xmlns:a16="http://schemas.microsoft.com/office/drawing/2014/main" id="{9F527141-0CD4-666D-79F5-D48FB6FE2AD8}"/>
              </a:ext>
            </a:extLst>
          </p:cNvPr>
          <p:cNvSpPr/>
          <p:nvPr/>
        </p:nvSpPr>
        <p:spPr>
          <a:xfrm>
            <a:off x="5598753" y="4902543"/>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3" name="AutoShape 5">
            <a:extLst>
              <a:ext uri="{FF2B5EF4-FFF2-40B4-BE49-F238E27FC236}">
                <a16:creationId xmlns:a16="http://schemas.microsoft.com/office/drawing/2014/main" id="{4264BA90-8402-C6B6-13EE-B53068FDDBF4}"/>
              </a:ext>
            </a:extLst>
          </p:cNvPr>
          <p:cNvSpPr/>
          <p:nvPr/>
        </p:nvSpPr>
        <p:spPr>
          <a:xfrm>
            <a:off x="5598753" y="2507243"/>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4" name="Freeform 6">
            <a:extLst>
              <a:ext uri="{FF2B5EF4-FFF2-40B4-BE49-F238E27FC236}">
                <a16:creationId xmlns:a16="http://schemas.microsoft.com/office/drawing/2014/main" id="{99B23B04-91B9-1152-8754-48F63F7218A7}"/>
              </a:ext>
            </a:extLst>
          </p:cNvPr>
          <p:cNvSpPr/>
          <p:nvPr/>
        </p:nvSpPr>
        <p:spPr>
          <a:xfrm>
            <a:off x="5383956" y="1362294"/>
            <a:ext cx="511901" cy="524742"/>
          </a:xfrm>
          <a:custGeom>
            <a:avLst/>
            <a:gdLst/>
            <a:ahLst/>
            <a:cxnLst/>
            <a:rect l="l" t="t" r="r" b="b"/>
            <a:pathLst>
              <a:path w="1137499" h="1091999">
                <a:moveTo>
                  <a:pt x="0" y="0"/>
                </a:moveTo>
                <a:lnTo>
                  <a:pt x="1137499" y="0"/>
                </a:lnTo>
                <a:lnTo>
                  <a:pt x="1137499" y="1091999"/>
                </a:lnTo>
                <a:lnTo>
                  <a:pt x="0" y="10919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45" name="Freeform 7">
            <a:extLst>
              <a:ext uri="{FF2B5EF4-FFF2-40B4-BE49-F238E27FC236}">
                <a16:creationId xmlns:a16="http://schemas.microsoft.com/office/drawing/2014/main" id="{EEB6710C-EC6F-D25E-B13E-C709B50AC61B}"/>
              </a:ext>
            </a:extLst>
          </p:cNvPr>
          <p:cNvSpPr/>
          <p:nvPr/>
        </p:nvSpPr>
        <p:spPr>
          <a:xfrm>
            <a:off x="1264105" y="1135535"/>
            <a:ext cx="619191" cy="644151"/>
          </a:xfrm>
          <a:custGeom>
            <a:avLst/>
            <a:gdLst/>
            <a:ahLst/>
            <a:cxnLst/>
            <a:rect l="l" t="t" r="r" b="b"/>
            <a:pathLst>
              <a:path w="928786" h="966227">
                <a:moveTo>
                  <a:pt x="0" y="0"/>
                </a:moveTo>
                <a:lnTo>
                  <a:pt x="928786" y="0"/>
                </a:lnTo>
                <a:lnTo>
                  <a:pt x="928786" y="966227"/>
                </a:lnTo>
                <a:lnTo>
                  <a:pt x="0" y="9662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46" name="TextBox 16">
            <a:extLst>
              <a:ext uri="{FF2B5EF4-FFF2-40B4-BE49-F238E27FC236}">
                <a16:creationId xmlns:a16="http://schemas.microsoft.com/office/drawing/2014/main" id="{1B71768E-35DD-98A2-B370-6C6788F6D0EC}"/>
              </a:ext>
            </a:extLst>
          </p:cNvPr>
          <p:cNvSpPr txBox="1"/>
          <p:nvPr/>
        </p:nvSpPr>
        <p:spPr>
          <a:xfrm>
            <a:off x="7467600" y="1500728"/>
            <a:ext cx="2336800" cy="282129"/>
          </a:xfrm>
          <a:prstGeom prst="rect">
            <a:avLst/>
          </a:prstGeom>
        </p:spPr>
        <p:txBody>
          <a:bodyPr wrap="square" lIns="0" tIns="0" rIns="0" bIns="0" rtlCol="0" anchor="t">
            <a:spAutoFit/>
          </a:bodyPr>
          <a:lstStyle/>
          <a:p>
            <a:pPr algn="ctr">
              <a:lnSpc>
                <a:spcPts val="2182"/>
              </a:lnSpc>
            </a:pPr>
            <a:r>
              <a:rPr lang="en-US" sz="1983" dirty="0">
                <a:solidFill>
                  <a:srgbClr val="F48331"/>
                </a:solidFill>
                <a:latin typeface="Lovelo"/>
                <a:ea typeface="Lovelo"/>
                <a:cs typeface="Lovelo"/>
                <a:sym typeface="Lovelo"/>
              </a:rPr>
              <a:t>Les </a:t>
            </a:r>
            <a:r>
              <a:rPr lang="en-US" sz="1983" dirty="0" err="1">
                <a:solidFill>
                  <a:srgbClr val="F48331"/>
                </a:solidFill>
                <a:latin typeface="Lovelo"/>
                <a:ea typeface="Lovelo"/>
                <a:cs typeface="Lovelo"/>
                <a:sym typeface="Lovelo"/>
              </a:rPr>
              <a:t>freins</a:t>
            </a:r>
            <a:r>
              <a:rPr lang="en-US" sz="1983" dirty="0">
                <a:solidFill>
                  <a:srgbClr val="F48331"/>
                </a:solidFill>
                <a:latin typeface="Lovelo"/>
                <a:ea typeface="Lovelo"/>
                <a:cs typeface="Lovelo"/>
                <a:sym typeface="Lovelo"/>
              </a:rPr>
              <a:t> et </a:t>
            </a:r>
            <a:r>
              <a:rPr lang="en-US" sz="1983" dirty="0" err="1">
                <a:solidFill>
                  <a:srgbClr val="F48331"/>
                </a:solidFill>
                <a:latin typeface="Lovelo"/>
                <a:ea typeface="Lovelo"/>
                <a:cs typeface="Lovelo"/>
                <a:sym typeface="Lovelo"/>
              </a:rPr>
              <a:t>limites</a:t>
            </a:r>
            <a:endParaRPr lang="en-US" sz="1983" dirty="0">
              <a:solidFill>
                <a:srgbClr val="F48331"/>
              </a:solidFill>
              <a:latin typeface="Lovelo"/>
              <a:ea typeface="Lovelo"/>
              <a:cs typeface="Lovelo"/>
              <a:sym typeface="Lovelo"/>
            </a:endParaRPr>
          </a:p>
        </p:txBody>
      </p:sp>
      <p:sp>
        <p:nvSpPr>
          <p:cNvPr id="47" name="TextBox 17">
            <a:extLst>
              <a:ext uri="{FF2B5EF4-FFF2-40B4-BE49-F238E27FC236}">
                <a16:creationId xmlns:a16="http://schemas.microsoft.com/office/drawing/2014/main" id="{DADC501A-168F-F8EB-4A1A-3E51774E3A5C}"/>
              </a:ext>
            </a:extLst>
          </p:cNvPr>
          <p:cNvSpPr txBox="1"/>
          <p:nvPr/>
        </p:nvSpPr>
        <p:spPr>
          <a:xfrm>
            <a:off x="1636661" y="1500728"/>
            <a:ext cx="3544939" cy="282129"/>
          </a:xfrm>
          <a:prstGeom prst="rect">
            <a:avLst/>
          </a:prstGeom>
        </p:spPr>
        <p:txBody>
          <a:bodyPr wrap="square" lIns="0" tIns="0" rIns="0" bIns="0" rtlCol="0" anchor="t">
            <a:spAutoFit/>
          </a:bodyPr>
          <a:lstStyle/>
          <a:p>
            <a:pPr algn="ctr">
              <a:lnSpc>
                <a:spcPts val="2182"/>
              </a:lnSpc>
            </a:pPr>
            <a:r>
              <a:rPr lang="en-US" sz="1983" dirty="0">
                <a:solidFill>
                  <a:srgbClr val="8EB72F"/>
                </a:solidFill>
                <a:latin typeface="Lovelo"/>
                <a:ea typeface="Lovelo"/>
                <a:cs typeface="Lovelo"/>
                <a:sym typeface="Lovelo"/>
              </a:rPr>
              <a:t>Les </a:t>
            </a:r>
            <a:r>
              <a:rPr lang="en-US" sz="1983" dirty="0" err="1">
                <a:solidFill>
                  <a:srgbClr val="8EB72F"/>
                </a:solidFill>
                <a:latin typeface="Lovelo"/>
                <a:ea typeface="Lovelo"/>
                <a:cs typeface="Lovelo"/>
                <a:sym typeface="Lovelo"/>
              </a:rPr>
              <a:t>avancées</a:t>
            </a:r>
            <a:r>
              <a:rPr lang="en-US" sz="1983" dirty="0">
                <a:solidFill>
                  <a:srgbClr val="8EB72F"/>
                </a:solidFill>
                <a:latin typeface="Lovelo"/>
                <a:ea typeface="Lovelo"/>
                <a:cs typeface="Lovelo"/>
                <a:sym typeface="Lovelo"/>
              </a:rPr>
              <a:t> et </a:t>
            </a:r>
            <a:r>
              <a:rPr lang="en-US" sz="1983" dirty="0" err="1">
                <a:solidFill>
                  <a:srgbClr val="8EB72F"/>
                </a:solidFill>
                <a:latin typeface="Lovelo"/>
                <a:ea typeface="Lovelo"/>
                <a:cs typeface="Lovelo"/>
                <a:sym typeface="Lovelo"/>
              </a:rPr>
              <a:t>réussites</a:t>
            </a:r>
            <a:endParaRPr lang="en-US" sz="1983" dirty="0">
              <a:solidFill>
                <a:srgbClr val="8EB72F"/>
              </a:solidFill>
              <a:latin typeface="Lovelo"/>
              <a:ea typeface="Lovelo"/>
              <a:cs typeface="Lovelo"/>
              <a:sym typeface="Lovelo"/>
            </a:endParaRPr>
          </a:p>
        </p:txBody>
      </p:sp>
      <p:sp>
        <p:nvSpPr>
          <p:cNvPr id="48" name="Freeform 18">
            <a:extLst>
              <a:ext uri="{FF2B5EF4-FFF2-40B4-BE49-F238E27FC236}">
                <a16:creationId xmlns:a16="http://schemas.microsoft.com/office/drawing/2014/main" id="{B3A54570-8794-F702-911D-61E6E238E65D}"/>
              </a:ext>
            </a:extLst>
          </p:cNvPr>
          <p:cNvSpPr/>
          <p:nvPr/>
        </p:nvSpPr>
        <p:spPr>
          <a:xfrm>
            <a:off x="6716945" y="1240877"/>
            <a:ext cx="623341" cy="564877"/>
          </a:xfrm>
          <a:custGeom>
            <a:avLst/>
            <a:gdLst/>
            <a:ahLst/>
            <a:cxnLst/>
            <a:rect l="l" t="t" r="r" b="b"/>
            <a:pathLst>
              <a:path w="935012" h="847315">
                <a:moveTo>
                  <a:pt x="0" y="0"/>
                </a:moveTo>
                <a:lnTo>
                  <a:pt x="935013" y="0"/>
                </a:lnTo>
                <a:lnTo>
                  <a:pt x="935013" y="847315"/>
                </a:lnTo>
                <a:lnTo>
                  <a:pt x="0" y="847315"/>
                </a:lnTo>
                <a:lnTo>
                  <a:pt x="0" y="0"/>
                </a:lnTo>
                <a:close/>
              </a:path>
            </a:pathLst>
          </a:custGeom>
          <a:blipFill>
            <a:blip r:embed="rId12"/>
            <a:stretch>
              <a:fillRect/>
            </a:stretch>
          </a:blipFill>
        </p:spPr>
        <p:txBody>
          <a:bodyPr/>
          <a:lstStyle/>
          <a:p>
            <a:endParaRPr lang="fr-FR"/>
          </a:p>
        </p:txBody>
      </p:sp>
      <p:sp>
        <p:nvSpPr>
          <p:cNvPr id="3" name="TextBox 20">
            <a:extLst>
              <a:ext uri="{FF2B5EF4-FFF2-40B4-BE49-F238E27FC236}">
                <a16:creationId xmlns:a16="http://schemas.microsoft.com/office/drawing/2014/main" id="{9878CB3F-54B2-832A-0B44-3DE5589FA2F9}"/>
              </a:ext>
            </a:extLst>
          </p:cNvPr>
          <p:cNvSpPr txBox="1"/>
          <p:nvPr/>
        </p:nvSpPr>
        <p:spPr>
          <a:xfrm>
            <a:off x="1363689" y="3755356"/>
            <a:ext cx="3931723" cy="430887"/>
          </a:xfrm>
          <a:prstGeom prst="rect">
            <a:avLst/>
          </a:prstGeom>
        </p:spPr>
        <p:txBody>
          <a:bodyPr wrap="square" lIns="0" tIns="0" rIns="0" bIns="0" rtlCol="0" anchor="t">
            <a:spAutoFit/>
          </a:bodyPr>
          <a:lstStyle/>
          <a:p>
            <a:pPr>
              <a:spcBef>
                <a:spcPct val="0"/>
              </a:spcBef>
            </a:pPr>
            <a:r>
              <a:rPr lang="fr-FR" sz="1400" dirty="0">
                <a:solidFill>
                  <a:srgbClr val="263090"/>
                </a:solidFill>
              </a:rPr>
              <a:t>Développement de diverses équipes mobiles  d’appui aux ESMS/ d’anticipation de la crise / de crise. </a:t>
            </a:r>
            <a:endParaRPr lang="en-US" sz="1400" dirty="0">
              <a:solidFill>
                <a:srgbClr val="263090"/>
              </a:solidFill>
            </a:endParaRPr>
          </a:p>
        </p:txBody>
      </p:sp>
      <p:sp>
        <p:nvSpPr>
          <p:cNvPr id="28" name="TextBox 20">
            <a:extLst>
              <a:ext uri="{FF2B5EF4-FFF2-40B4-BE49-F238E27FC236}">
                <a16:creationId xmlns:a16="http://schemas.microsoft.com/office/drawing/2014/main" id="{EEB56C33-E136-EBB7-B1D7-FBB59F3EA465}"/>
              </a:ext>
            </a:extLst>
          </p:cNvPr>
          <p:cNvSpPr txBox="1"/>
          <p:nvPr/>
        </p:nvSpPr>
        <p:spPr>
          <a:xfrm>
            <a:off x="1409403" y="4870439"/>
            <a:ext cx="3931723" cy="646331"/>
          </a:xfrm>
          <a:prstGeom prst="rect">
            <a:avLst/>
          </a:prstGeom>
        </p:spPr>
        <p:txBody>
          <a:bodyPr wrap="square" lIns="0" tIns="0" rIns="0" bIns="0" rtlCol="0" anchor="t">
            <a:spAutoFit/>
          </a:bodyPr>
          <a:lstStyle/>
          <a:p>
            <a:pPr>
              <a:spcBef>
                <a:spcPct val="0"/>
              </a:spcBef>
            </a:pPr>
            <a:r>
              <a:rPr lang="fr-FR" sz="1400" dirty="0">
                <a:solidFill>
                  <a:srgbClr val="263090"/>
                </a:solidFill>
              </a:rPr>
              <a:t>Développement d’unités spécifiques de psychiatrie pour enfants et adolescents, déploiement de MDA et/ou antennes MDA sur plusieurs territoires</a:t>
            </a:r>
            <a:endParaRPr lang="en-US" sz="1400" dirty="0">
              <a:solidFill>
                <a:srgbClr val="263090"/>
              </a:solidFill>
            </a:endParaRPr>
          </a:p>
        </p:txBody>
      </p:sp>
      <p:sp>
        <p:nvSpPr>
          <p:cNvPr id="33" name="TextBox 20">
            <a:extLst>
              <a:ext uri="{FF2B5EF4-FFF2-40B4-BE49-F238E27FC236}">
                <a16:creationId xmlns:a16="http://schemas.microsoft.com/office/drawing/2014/main" id="{15D366A8-62C6-DE0F-E99F-6B01AFFC0899}"/>
              </a:ext>
            </a:extLst>
          </p:cNvPr>
          <p:cNvSpPr txBox="1"/>
          <p:nvPr/>
        </p:nvSpPr>
        <p:spPr>
          <a:xfrm>
            <a:off x="6780768" y="2487611"/>
            <a:ext cx="3931723" cy="1292662"/>
          </a:xfrm>
          <a:prstGeom prst="rect">
            <a:avLst/>
          </a:prstGeom>
        </p:spPr>
        <p:txBody>
          <a:bodyPr wrap="square" lIns="0" tIns="0" rIns="0" bIns="0" rtlCol="0" anchor="t">
            <a:spAutoFit/>
          </a:bodyPr>
          <a:lstStyle/>
          <a:p>
            <a:pPr>
              <a:spcBef>
                <a:spcPct val="0"/>
              </a:spcBef>
            </a:pPr>
            <a:r>
              <a:rPr lang="fr-FR" sz="1400" dirty="0">
                <a:solidFill>
                  <a:srgbClr val="263090"/>
                </a:solidFill>
              </a:rPr>
              <a:t>Augmentation des demandes de prise en soins en psychiatrie notamment chez les jeunes depuis la crise de la Covid 19 entrainant des délais d’accès aux soins spécialisés toujours trop long des personnes quel que soit leur âge</a:t>
            </a:r>
          </a:p>
          <a:p>
            <a:pPr>
              <a:spcBef>
                <a:spcPct val="0"/>
              </a:spcBef>
            </a:pPr>
            <a:endParaRPr lang="en-US" sz="1400" dirty="0">
              <a:solidFill>
                <a:srgbClr val="263090"/>
              </a:solidFill>
            </a:endParaRPr>
          </a:p>
        </p:txBody>
      </p:sp>
      <p:sp>
        <p:nvSpPr>
          <p:cNvPr id="34" name="TextBox 20">
            <a:extLst>
              <a:ext uri="{FF2B5EF4-FFF2-40B4-BE49-F238E27FC236}">
                <a16:creationId xmlns:a16="http://schemas.microsoft.com/office/drawing/2014/main" id="{74026236-EC82-EE01-A3BF-DA77539852BF}"/>
              </a:ext>
            </a:extLst>
          </p:cNvPr>
          <p:cNvSpPr txBox="1"/>
          <p:nvPr/>
        </p:nvSpPr>
        <p:spPr>
          <a:xfrm>
            <a:off x="6758169" y="3773331"/>
            <a:ext cx="3931723" cy="861774"/>
          </a:xfrm>
          <a:prstGeom prst="rect">
            <a:avLst/>
          </a:prstGeom>
        </p:spPr>
        <p:txBody>
          <a:bodyPr wrap="square" lIns="0" tIns="0" rIns="0" bIns="0" rtlCol="0" anchor="t">
            <a:spAutoFit/>
          </a:bodyPr>
          <a:lstStyle/>
          <a:p>
            <a:pPr>
              <a:spcBef>
                <a:spcPct val="0"/>
              </a:spcBef>
            </a:pPr>
            <a:r>
              <a:rPr lang="fr-FR" sz="1400" dirty="0">
                <a:solidFill>
                  <a:srgbClr val="263090"/>
                </a:solidFill>
              </a:rPr>
              <a:t>Manque de SAS Psy sur les territoires face à un manque de ressources humaines et matérielles et des organisations des urgences variables d’un territoire à un autre;</a:t>
            </a:r>
            <a:endParaRPr lang="en-US" sz="1400" dirty="0">
              <a:solidFill>
                <a:srgbClr val="263090"/>
              </a:solidFill>
            </a:endParaRPr>
          </a:p>
        </p:txBody>
      </p:sp>
      <p:sp>
        <p:nvSpPr>
          <p:cNvPr id="40" name="TextBox 20">
            <a:extLst>
              <a:ext uri="{FF2B5EF4-FFF2-40B4-BE49-F238E27FC236}">
                <a16:creationId xmlns:a16="http://schemas.microsoft.com/office/drawing/2014/main" id="{04312849-49CF-7059-8779-C7BD5BEC0A08}"/>
              </a:ext>
            </a:extLst>
          </p:cNvPr>
          <p:cNvSpPr txBox="1"/>
          <p:nvPr/>
        </p:nvSpPr>
        <p:spPr>
          <a:xfrm>
            <a:off x="6758170" y="4826629"/>
            <a:ext cx="3931723" cy="861774"/>
          </a:xfrm>
          <a:prstGeom prst="rect">
            <a:avLst/>
          </a:prstGeom>
        </p:spPr>
        <p:txBody>
          <a:bodyPr wrap="square" lIns="0" tIns="0" rIns="0" bIns="0" rtlCol="0" anchor="t">
            <a:spAutoFit/>
          </a:bodyPr>
          <a:lstStyle/>
          <a:p>
            <a:pPr>
              <a:spcBef>
                <a:spcPct val="0"/>
              </a:spcBef>
            </a:pPr>
            <a:r>
              <a:rPr lang="fr-FR" sz="1400" dirty="0">
                <a:solidFill>
                  <a:srgbClr val="263090"/>
                </a:solidFill>
              </a:rPr>
              <a:t>La notion de crise / d’urgences n’est pas communément définie par l’ensemble des acteurs ce qui peut conduire à des orientations vers les structures inadéquates; </a:t>
            </a:r>
            <a:endParaRPr lang="en-US" sz="1400" dirty="0">
              <a:solidFill>
                <a:srgbClr val="263090"/>
              </a:solidFill>
            </a:endParaRPr>
          </a:p>
        </p:txBody>
      </p:sp>
    </p:spTree>
    <p:extLst>
      <p:ext uri="{BB962C8B-B14F-4D97-AF65-F5344CB8AC3E}">
        <p14:creationId xmlns:p14="http://schemas.microsoft.com/office/powerpoint/2010/main" val="3257899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solidFill>
                  <a:prstClr val="black"/>
                </a:solidFill>
              </a:endParaRPr>
            </a:p>
          </p:txBody>
        </p:sp>
      </p:grpSp>
      <p:sp>
        <p:nvSpPr>
          <p:cNvPr id="21" name="TextBox 21"/>
          <p:cNvSpPr txBox="1"/>
          <p:nvPr/>
        </p:nvSpPr>
        <p:spPr>
          <a:xfrm>
            <a:off x="947813" y="489131"/>
            <a:ext cx="8976063" cy="359073"/>
          </a:xfrm>
          <a:prstGeom prst="rect">
            <a:avLst/>
          </a:prstGeom>
        </p:spPr>
        <p:txBody>
          <a:bodyPr wrap="square" lIns="0" tIns="0" rIns="0" bIns="0" rtlCol="0" anchor="t">
            <a:spAutoFit/>
          </a:bodyPr>
          <a:lstStyle/>
          <a:p>
            <a:pPr>
              <a:lnSpc>
                <a:spcPts val="2800"/>
              </a:lnSpc>
              <a:spcBef>
                <a:spcPct val="0"/>
              </a:spcBef>
            </a:pPr>
            <a:r>
              <a:rPr lang="en-US" sz="2333" b="1" dirty="0" err="1">
                <a:solidFill>
                  <a:srgbClr val="263090"/>
                </a:solidFill>
              </a:rPr>
              <a:t>Priorité</a:t>
            </a:r>
            <a:r>
              <a:rPr lang="en-US" sz="2333" b="1" dirty="0">
                <a:solidFill>
                  <a:srgbClr val="263090"/>
                </a:solidFill>
              </a:rPr>
              <a:t> 4 : Quelques </a:t>
            </a:r>
            <a:r>
              <a:rPr lang="en-US" sz="2333" b="1" dirty="0" err="1">
                <a:solidFill>
                  <a:srgbClr val="263090"/>
                </a:solidFill>
              </a:rPr>
              <a:t>spécificités</a:t>
            </a:r>
            <a:r>
              <a:rPr lang="en-US" sz="2333" b="1" dirty="0">
                <a:solidFill>
                  <a:srgbClr val="263090"/>
                </a:solidFill>
              </a:rPr>
              <a:t> de territoire</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a:p>
        </p:txBody>
      </p:sp>
      <p:grpSp>
        <p:nvGrpSpPr>
          <p:cNvPr id="19" name="Groupe 18">
            <a:extLst>
              <a:ext uri="{FF2B5EF4-FFF2-40B4-BE49-F238E27FC236}">
                <a16:creationId xmlns:a16="http://schemas.microsoft.com/office/drawing/2014/main" id="{5F6A4C04-0420-4A60-CCC4-05542F943DD4}"/>
              </a:ext>
            </a:extLst>
          </p:cNvPr>
          <p:cNvGrpSpPr/>
          <p:nvPr/>
        </p:nvGrpSpPr>
        <p:grpSpPr>
          <a:xfrm>
            <a:off x="473366" y="4510899"/>
            <a:ext cx="881356" cy="825099"/>
            <a:chOff x="14056" y="6780159"/>
            <a:chExt cx="1149352" cy="1240866"/>
          </a:xfrm>
        </p:grpSpPr>
        <p:sp>
          <p:nvSpPr>
            <p:cNvPr id="4" name="Freeform 27">
              <a:extLst>
                <a:ext uri="{FF2B5EF4-FFF2-40B4-BE49-F238E27FC236}">
                  <a16:creationId xmlns:a16="http://schemas.microsoft.com/office/drawing/2014/main" id="{A3BA6A7C-A48D-F227-0B2F-F9EB37376786}"/>
                </a:ext>
              </a:extLst>
            </p:cNvPr>
            <p:cNvSpPr/>
            <p:nvPr/>
          </p:nvSpPr>
          <p:spPr>
            <a:xfrm rot="17933768">
              <a:off x="-31701" y="6825916"/>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8" name="TextBox 28">
              <a:extLst>
                <a:ext uri="{FF2B5EF4-FFF2-40B4-BE49-F238E27FC236}">
                  <a16:creationId xmlns:a16="http://schemas.microsoft.com/office/drawing/2014/main" id="{7EECFDC9-2C60-623F-9308-94498DA4C849}"/>
                </a:ext>
              </a:extLst>
            </p:cNvPr>
            <p:cNvSpPr txBox="1"/>
            <p:nvPr/>
          </p:nvSpPr>
          <p:spPr>
            <a:xfrm>
              <a:off x="276083" y="6906074"/>
              <a:ext cx="625296" cy="824251"/>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sp>
        <p:nvSpPr>
          <p:cNvPr id="41" name="AutoShape 2">
            <a:extLst>
              <a:ext uri="{FF2B5EF4-FFF2-40B4-BE49-F238E27FC236}">
                <a16:creationId xmlns:a16="http://schemas.microsoft.com/office/drawing/2014/main" id="{6EBC8C35-7199-E8D8-FB99-5885424BA6D6}"/>
              </a:ext>
            </a:extLst>
          </p:cNvPr>
          <p:cNvSpPr/>
          <p:nvPr/>
        </p:nvSpPr>
        <p:spPr>
          <a:xfrm>
            <a:off x="5598753" y="3499694"/>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2" name="AutoShape 3">
            <a:extLst>
              <a:ext uri="{FF2B5EF4-FFF2-40B4-BE49-F238E27FC236}">
                <a16:creationId xmlns:a16="http://schemas.microsoft.com/office/drawing/2014/main" id="{9F527141-0CD4-666D-79F5-D48FB6FE2AD8}"/>
              </a:ext>
            </a:extLst>
          </p:cNvPr>
          <p:cNvSpPr/>
          <p:nvPr/>
        </p:nvSpPr>
        <p:spPr>
          <a:xfrm>
            <a:off x="5581797" y="4593810"/>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3" name="AutoShape 5">
            <a:extLst>
              <a:ext uri="{FF2B5EF4-FFF2-40B4-BE49-F238E27FC236}">
                <a16:creationId xmlns:a16="http://schemas.microsoft.com/office/drawing/2014/main" id="{4264BA90-8402-C6B6-13EE-B53068FDDBF4}"/>
              </a:ext>
            </a:extLst>
          </p:cNvPr>
          <p:cNvSpPr/>
          <p:nvPr/>
        </p:nvSpPr>
        <p:spPr>
          <a:xfrm>
            <a:off x="5598753" y="2507243"/>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4" name="Freeform 6">
            <a:extLst>
              <a:ext uri="{FF2B5EF4-FFF2-40B4-BE49-F238E27FC236}">
                <a16:creationId xmlns:a16="http://schemas.microsoft.com/office/drawing/2014/main" id="{99B23B04-91B9-1152-8754-48F63F7218A7}"/>
              </a:ext>
            </a:extLst>
          </p:cNvPr>
          <p:cNvSpPr/>
          <p:nvPr/>
        </p:nvSpPr>
        <p:spPr>
          <a:xfrm>
            <a:off x="5383956" y="1362294"/>
            <a:ext cx="511901" cy="524742"/>
          </a:xfrm>
          <a:custGeom>
            <a:avLst/>
            <a:gdLst/>
            <a:ahLst/>
            <a:cxnLst/>
            <a:rect l="l" t="t" r="r" b="b"/>
            <a:pathLst>
              <a:path w="1137499" h="1091999">
                <a:moveTo>
                  <a:pt x="0" y="0"/>
                </a:moveTo>
                <a:lnTo>
                  <a:pt x="1137499" y="0"/>
                </a:lnTo>
                <a:lnTo>
                  <a:pt x="1137499" y="1091999"/>
                </a:lnTo>
                <a:lnTo>
                  <a:pt x="0" y="10919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45" name="Freeform 7">
            <a:extLst>
              <a:ext uri="{FF2B5EF4-FFF2-40B4-BE49-F238E27FC236}">
                <a16:creationId xmlns:a16="http://schemas.microsoft.com/office/drawing/2014/main" id="{EEB6710C-EC6F-D25E-B13E-C709B50AC61B}"/>
              </a:ext>
            </a:extLst>
          </p:cNvPr>
          <p:cNvSpPr/>
          <p:nvPr/>
        </p:nvSpPr>
        <p:spPr>
          <a:xfrm>
            <a:off x="1264105" y="1135535"/>
            <a:ext cx="619191" cy="644151"/>
          </a:xfrm>
          <a:custGeom>
            <a:avLst/>
            <a:gdLst/>
            <a:ahLst/>
            <a:cxnLst/>
            <a:rect l="l" t="t" r="r" b="b"/>
            <a:pathLst>
              <a:path w="928786" h="966227">
                <a:moveTo>
                  <a:pt x="0" y="0"/>
                </a:moveTo>
                <a:lnTo>
                  <a:pt x="928786" y="0"/>
                </a:lnTo>
                <a:lnTo>
                  <a:pt x="928786" y="966227"/>
                </a:lnTo>
                <a:lnTo>
                  <a:pt x="0" y="9662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46" name="TextBox 16">
            <a:extLst>
              <a:ext uri="{FF2B5EF4-FFF2-40B4-BE49-F238E27FC236}">
                <a16:creationId xmlns:a16="http://schemas.microsoft.com/office/drawing/2014/main" id="{1B71768E-35DD-98A2-B370-6C6788F6D0EC}"/>
              </a:ext>
            </a:extLst>
          </p:cNvPr>
          <p:cNvSpPr txBox="1"/>
          <p:nvPr/>
        </p:nvSpPr>
        <p:spPr>
          <a:xfrm>
            <a:off x="7467600" y="1500728"/>
            <a:ext cx="2336800" cy="282129"/>
          </a:xfrm>
          <a:prstGeom prst="rect">
            <a:avLst/>
          </a:prstGeom>
        </p:spPr>
        <p:txBody>
          <a:bodyPr wrap="square" lIns="0" tIns="0" rIns="0" bIns="0" rtlCol="0" anchor="t">
            <a:spAutoFit/>
          </a:bodyPr>
          <a:lstStyle/>
          <a:p>
            <a:pPr algn="ctr">
              <a:lnSpc>
                <a:spcPts val="2182"/>
              </a:lnSpc>
            </a:pPr>
            <a:r>
              <a:rPr lang="en-US" sz="1983" dirty="0">
                <a:solidFill>
                  <a:srgbClr val="F48331"/>
                </a:solidFill>
                <a:latin typeface="Lovelo"/>
                <a:ea typeface="Lovelo"/>
                <a:cs typeface="Lovelo"/>
                <a:sym typeface="Lovelo"/>
              </a:rPr>
              <a:t>Les </a:t>
            </a:r>
            <a:r>
              <a:rPr lang="en-US" sz="1983" dirty="0" err="1">
                <a:solidFill>
                  <a:srgbClr val="F48331"/>
                </a:solidFill>
                <a:latin typeface="Lovelo"/>
                <a:ea typeface="Lovelo"/>
                <a:cs typeface="Lovelo"/>
                <a:sym typeface="Lovelo"/>
              </a:rPr>
              <a:t>freins</a:t>
            </a:r>
            <a:r>
              <a:rPr lang="en-US" sz="1983" dirty="0">
                <a:solidFill>
                  <a:srgbClr val="F48331"/>
                </a:solidFill>
                <a:latin typeface="Lovelo"/>
                <a:ea typeface="Lovelo"/>
                <a:cs typeface="Lovelo"/>
                <a:sym typeface="Lovelo"/>
              </a:rPr>
              <a:t> et </a:t>
            </a:r>
            <a:r>
              <a:rPr lang="en-US" sz="1983" dirty="0" err="1">
                <a:solidFill>
                  <a:srgbClr val="F48331"/>
                </a:solidFill>
                <a:latin typeface="Lovelo"/>
                <a:ea typeface="Lovelo"/>
                <a:cs typeface="Lovelo"/>
                <a:sym typeface="Lovelo"/>
              </a:rPr>
              <a:t>limites</a:t>
            </a:r>
            <a:endParaRPr lang="en-US" sz="1983" dirty="0">
              <a:solidFill>
                <a:srgbClr val="F48331"/>
              </a:solidFill>
              <a:latin typeface="Lovelo"/>
              <a:ea typeface="Lovelo"/>
              <a:cs typeface="Lovelo"/>
              <a:sym typeface="Lovelo"/>
            </a:endParaRPr>
          </a:p>
        </p:txBody>
      </p:sp>
      <p:sp>
        <p:nvSpPr>
          <p:cNvPr id="47" name="TextBox 17">
            <a:extLst>
              <a:ext uri="{FF2B5EF4-FFF2-40B4-BE49-F238E27FC236}">
                <a16:creationId xmlns:a16="http://schemas.microsoft.com/office/drawing/2014/main" id="{DADC501A-168F-F8EB-4A1A-3E51774E3A5C}"/>
              </a:ext>
            </a:extLst>
          </p:cNvPr>
          <p:cNvSpPr txBox="1"/>
          <p:nvPr/>
        </p:nvSpPr>
        <p:spPr>
          <a:xfrm>
            <a:off x="1636661" y="1500728"/>
            <a:ext cx="3544939" cy="282129"/>
          </a:xfrm>
          <a:prstGeom prst="rect">
            <a:avLst/>
          </a:prstGeom>
        </p:spPr>
        <p:txBody>
          <a:bodyPr wrap="square" lIns="0" tIns="0" rIns="0" bIns="0" rtlCol="0" anchor="t">
            <a:spAutoFit/>
          </a:bodyPr>
          <a:lstStyle/>
          <a:p>
            <a:pPr algn="ctr">
              <a:lnSpc>
                <a:spcPts val="2182"/>
              </a:lnSpc>
            </a:pPr>
            <a:r>
              <a:rPr lang="en-US" sz="1983" dirty="0">
                <a:solidFill>
                  <a:srgbClr val="8EB72F"/>
                </a:solidFill>
                <a:latin typeface="Lovelo"/>
                <a:ea typeface="Lovelo"/>
                <a:cs typeface="Lovelo"/>
                <a:sym typeface="Lovelo"/>
              </a:rPr>
              <a:t>Les </a:t>
            </a:r>
            <a:r>
              <a:rPr lang="en-US" sz="1983" dirty="0" err="1">
                <a:solidFill>
                  <a:srgbClr val="8EB72F"/>
                </a:solidFill>
                <a:latin typeface="Lovelo"/>
                <a:ea typeface="Lovelo"/>
                <a:cs typeface="Lovelo"/>
                <a:sym typeface="Lovelo"/>
              </a:rPr>
              <a:t>avancées</a:t>
            </a:r>
            <a:r>
              <a:rPr lang="en-US" sz="1983" dirty="0">
                <a:solidFill>
                  <a:srgbClr val="8EB72F"/>
                </a:solidFill>
                <a:latin typeface="Lovelo"/>
                <a:ea typeface="Lovelo"/>
                <a:cs typeface="Lovelo"/>
                <a:sym typeface="Lovelo"/>
              </a:rPr>
              <a:t> et </a:t>
            </a:r>
            <a:r>
              <a:rPr lang="en-US" sz="1983" dirty="0" err="1">
                <a:solidFill>
                  <a:srgbClr val="8EB72F"/>
                </a:solidFill>
                <a:latin typeface="Lovelo"/>
                <a:ea typeface="Lovelo"/>
                <a:cs typeface="Lovelo"/>
                <a:sym typeface="Lovelo"/>
              </a:rPr>
              <a:t>réussites</a:t>
            </a:r>
            <a:endParaRPr lang="en-US" sz="1983" dirty="0">
              <a:solidFill>
                <a:srgbClr val="8EB72F"/>
              </a:solidFill>
              <a:latin typeface="Lovelo"/>
              <a:ea typeface="Lovelo"/>
              <a:cs typeface="Lovelo"/>
              <a:sym typeface="Lovelo"/>
            </a:endParaRPr>
          </a:p>
        </p:txBody>
      </p:sp>
      <p:sp>
        <p:nvSpPr>
          <p:cNvPr id="48" name="Freeform 18">
            <a:extLst>
              <a:ext uri="{FF2B5EF4-FFF2-40B4-BE49-F238E27FC236}">
                <a16:creationId xmlns:a16="http://schemas.microsoft.com/office/drawing/2014/main" id="{B3A54570-8794-F702-911D-61E6E238E65D}"/>
              </a:ext>
            </a:extLst>
          </p:cNvPr>
          <p:cNvSpPr/>
          <p:nvPr/>
        </p:nvSpPr>
        <p:spPr>
          <a:xfrm>
            <a:off x="6726198" y="1231868"/>
            <a:ext cx="623341" cy="564877"/>
          </a:xfrm>
          <a:custGeom>
            <a:avLst/>
            <a:gdLst/>
            <a:ahLst/>
            <a:cxnLst/>
            <a:rect l="l" t="t" r="r" b="b"/>
            <a:pathLst>
              <a:path w="935012" h="847315">
                <a:moveTo>
                  <a:pt x="0" y="0"/>
                </a:moveTo>
                <a:lnTo>
                  <a:pt x="935013" y="0"/>
                </a:lnTo>
                <a:lnTo>
                  <a:pt x="935013" y="847315"/>
                </a:lnTo>
                <a:lnTo>
                  <a:pt x="0" y="847315"/>
                </a:lnTo>
                <a:lnTo>
                  <a:pt x="0" y="0"/>
                </a:lnTo>
                <a:close/>
              </a:path>
            </a:pathLst>
          </a:custGeom>
          <a:blipFill>
            <a:blip r:embed="rId10"/>
            <a:stretch>
              <a:fillRect/>
            </a:stretch>
          </a:blipFill>
        </p:spPr>
        <p:txBody>
          <a:bodyPr/>
          <a:lstStyle/>
          <a:p>
            <a:endParaRPr lang="fr-FR"/>
          </a:p>
        </p:txBody>
      </p:sp>
      <p:sp>
        <p:nvSpPr>
          <p:cNvPr id="2" name="TextBox 20">
            <a:extLst>
              <a:ext uri="{FF2B5EF4-FFF2-40B4-BE49-F238E27FC236}">
                <a16:creationId xmlns:a16="http://schemas.microsoft.com/office/drawing/2014/main" id="{A38648B7-C319-50A9-1528-1221F5304018}"/>
              </a:ext>
            </a:extLst>
          </p:cNvPr>
          <p:cNvSpPr txBox="1"/>
          <p:nvPr/>
        </p:nvSpPr>
        <p:spPr>
          <a:xfrm>
            <a:off x="1404778" y="3500674"/>
            <a:ext cx="4008704" cy="646331"/>
          </a:xfrm>
          <a:prstGeom prst="rect">
            <a:avLst/>
          </a:prstGeom>
        </p:spPr>
        <p:txBody>
          <a:bodyPr wrap="square" lIns="0" tIns="0" rIns="0" bIns="0" rtlCol="0" anchor="t">
            <a:spAutoFit/>
          </a:bodyPr>
          <a:lstStyle/>
          <a:p>
            <a:pPr>
              <a:spcBef>
                <a:spcPct val="0"/>
              </a:spcBef>
            </a:pPr>
            <a:r>
              <a:rPr lang="fr-FR" sz="1400" dirty="0">
                <a:solidFill>
                  <a:srgbClr val="263090"/>
                </a:solidFill>
              </a:rPr>
              <a:t>Renforcements</a:t>
            </a:r>
            <a:r>
              <a:rPr lang="fr-FR" sz="1200" dirty="0">
                <a:solidFill>
                  <a:srgbClr val="263090"/>
                </a:solidFill>
              </a:rPr>
              <a:t> </a:t>
            </a:r>
            <a:r>
              <a:rPr lang="fr-FR" sz="1400" dirty="0">
                <a:solidFill>
                  <a:srgbClr val="263090"/>
                </a:solidFill>
              </a:rPr>
              <a:t>et</a:t>
            </a:r>
            <a:r>
              <a:rPr lang="fr-FR" sz="1200" dirty="0">
                <a:solidFill>
                  <a:srgbClr val="263090"/>
                </a:solidFill>
              </a:rPr>
              <a:t>/</a:t>
            </a:r>
            <a:r>
              <a:rPr lang="fr-FR" sz="1400" dirty="0">
                <a:solidFill>
                  <a:srgbClr val="263090"/>
                </a:solidFill>
              </a:rPr>
              <a:t>ou créations d’équipes spécifiques favorisant la prévention  ou la gestion des situations</a:t>
            </a:r>
            <a:r>
              <a:rPr lang="fr-FR" sz="1200" dirty="0">
                <a:solidFill>
                  <a:srgbClr val="263090"/>
                </a:solidFill>
              </a:rPr>
              <a:t> </a:t>
            </a:r>
            <a:r>
              <a:rPr lang="fr-FR" sz="1400" dirty="0">
                <a:solidFill>
                  <a:srgbClr val="263090"/>
                </a:solidFill>
              </a:rPr>
              <a:t>de</a:t>
            </a:r>
            <a:r>
              <a:rPr lang="fr-FR" sz="1200" dirty="0">
                <a:solidFill>
                  <a:srgbClr val="263090"/>
                </a:solidFill>
              </a:rPr>
              <a:t> </a:t>
            </a:r>
            <a:r>
              <a:rPr lang="fr-FR" sz="1400" dirty="0">
                <a:solidFill>
                  <a:srgbClr val="263090"/>
                </a:solidFill>
              </a:rPr>
              <a:t>crises</a:t>
            </a:r>
            <a:r>
              <a:rPr lang="fr-FR" sz="1200" dirty="0">
                <a:solidFill>
                  <a:srgbClr val="263090"/>
                </a:solidFill>
              </a:rPr>
              <a:t> </a:t>
            </a:r>
            <a:r>
              <a:rPr lang="fr-FR" sz="1400" dirty="0">
                <a:solidFill>
                  <a:srgbClr val="263090"/>
                </a:solidFill>
              </a:rPr>
              <a:t>et</a:t>
            </a:r>
            <a:r>
              <a:rPr lang="fr-FR" sz="1200" dirty="0">
                <a:solidFill>
                  <a:srgbClr val="263090"/>
                </a:solidFill>
              </a:rPr>
              <a:t> </a:t>
            </a:r>
            <a:r>
              <a:rPr lang="fr-FR" sz="1400" dirty="0">
                <a:solidFill>
                  <a:srgbClr val="263090"/>
                </a:solidFill>
              </a:rPr>
              <a:t>d’urgences</a:t>
            </a:r>
            <a:endParaRPr lang="en-US" sz="1400" dirty="0">
              <a:solidFill>
                <a:srgbClr val="263090"/>
              </a:solidFill>
            </a:endParaRPr>
          </a:p>
        </p:txBody>
      </p:sp>
      <p:sp>
        <p:nvSpPr>
          <p:cNvPr id="3" name="TextBox 20">
            <a:extLst>
              <a:ext uri="{FF2B5EF4-FFF2-40B4-BE49-F238E27FC236}">
                <a16:creationId xmlns:a16="http://schemas.microsoft.com/office/drawing/2014/main" id="{823F7751-3FAE-62D7-8706-CB7FB04343D0}"/>
              </a:ext>
            </a:extLst>
          </p:cNvPr>
          <p:cNvSpPr txBox="1"/>
          <p:nvPr/>
        </p:nvSpPr>
        <p:spPr>
          <a:xfrm>
            <a:off x="1397838" y="4706465"/>
            <a:ext cx="3931723" cy="646331"/>
          </a:xfrm>
          <a:prstGeom prst="rect">
            <a:avLst/>
          </a:prstGeom>
        </p:spPr>
        <p:txBody>
          <a:bodyPr wrap="square" lIns="0" tIns="0" rIns="0" bIns="0" rtlCol="0" anchor="t">
            <a:spAutoFit/>
          </a:bodyPr>
          <a:lstStyle/>
          <a:p>
            <a:pPr>
              <a:spcBef>
                <a:spcPct val="0"/>
              </a:spcBef>
            </a:pPr>
            <a:r>
              <a:rPr lang="fr-FR" sz="1400" dirty="0">
                <a:solidFill>
                  <a:srgbClr val="263090"/>
                </a:solidFill>
              </a:rPr>
              <a:t>Dispositif d’Accueil et d’Orientation (DAO) rattaché à un Centre d’Accueil et de Crise (CAC) permettant un accueil téléphonique par un binôme soignant </a:t>
            </a:r>
            <a:endParaRPr lang="en-US" sz="1400" dirty="0">
              <a:solidFill>
                <a:srgbClr val="263090"/>
              </a:solidFill>
            </a:endParaRPr>
          </a:p>
        </p:txBody>
      </p:sp>
      <p:sp>
        <p:nvSpPr>
          <p:cNvPr id="20" name="TextBox 20">
            <a:extLst>
              <a:ext uri="{FF2B5EF4-FFF2-40B4-BE49-F238E27FC236}">
                <a16:creationId xmlns:a16="http://schemas.microsoft.com/office/drawing/2014/main" id="{6ACF2826-834A-AE09-8218-EE0C8442FA11}"/>
              </a:ext>
            </a:extLst>
          </p:cNvPr>
          <p:cNvSpPr txBox="1"/>
          <p:nvPr/>
        </p:nvSpPr>
        <p:spPr>
          <a:xfrm>
            <a:off x="6860149" y="2450302"/>
            <a:ext cx="3931723" cy="646331"/>
          </a:xfrm>
          <a:prstGeom prst="rect">
            <a:avLst/>
          </a:prstGeom>
        </p:spPr>
        <p:txBody>
          <a:bodyPr wrap="square" lIns="0" tIns="0" rIns="0" bIns="0" rtlCol="0" anchor="t">
            <a:spAutoFit/>
          </a:bodyPr>
          <a:lstStyle/>
          <a:p>
            <a:pPr>
              <a:spcBef>
                <a:spcPct val="0"/>
              </a:spcBef>
            </a:pPr>
            <a:r>
              <a:rPr lang="fr-FR" sz="1400" dirty="0">
                <a:solidFill>
                  <a:srgbClr val="263090"/>
                </a:solidFill>
              </a:rPr>
              <a:t>Augmentation des demandes de prises en charges depuis la crise de la Covid 19, notamment chez les jeunes</a:t>
            </a:r>
            <a:endParaRPr lang="en-US" sz="1400" dirty="0">
              <a:solidFill>
                <a:srgbClr val="263090"/>
              </a:solidFill>
            </a:endParaRPr>
          </a:p>
        </p:txBody>
      </p:sp>
      <p:sp>
        <p:nvSpPr>
          <p:cNvPr id="25" name="TextBox 20">
            <a:extLst>
              <a:ext uri="{FF2B5EF4-FFF2-40B4-BE49-F238E27FC236}">
                <a16:creationId xmlns:a16="http://schemas.microsoft.com/office/drawing/2014/main" id="{920A1852-FE56-D4C9-FC75-D9967EB2A80C}"/>
              </a:ext>
            </a:extLst>
          </p:cNvPr>
          <p:cNvSpPr txBox="1"/>
          <p:nvPr/>
        </p:nvSpPr>
        <p:spPr>
          <a:xfrm>
            <a:off x="6860149" y="3650461"/>
            <a:ext cx="3931723" cy="430887"/>
          </a:xfrm>
          <a:prstGeom prst="rect">
            <a:avLst/>
          </a:prstGeom>
        </p:spPr>
        <p:txBody>
          <a:bodyPr wrap="square" lIns="0" tIns="0" rIns="0" bIns="0" rtlCol="0" anchor="t">
            <a:spAutoFit/>
          </a:bodyPr>
          <a:lstStyle/>
          <a:p>
            <a:pPr>
              <a:spcBef>
                <a:spcPct val="0"/>
              </a:spcBef>
            </a:pPr>
            <a:r>
              <a:rPr lang="fr-FR" sz="1400" dirty="0">
                <a:solidFill>
                  <a:srgbClr val="263090"/>
                </a:solidFill>
              </a:rPr>
              <a:t>Situation détériorée aux urgences : nécessité de créer un SAS Psy</a:t>
            </a:r>
            <a:endParaRPr lang="en-US" sz="1400" dirty="0">
              <a:solidFill>
                <a:srgbClr val="263090"/>
              </a:solidFill>
            </a:endParaRPr>
          </a:p>
        </p:txBody>
      </p:sp>
      <p:sp>
        <p:nvSpPr>
          <p:cNvPr id="28" name="TextBox 20">
            <a:extLst>
              <a:ext uri="{FF2B5EF4-FFF2-40B4-BE49-F238E27FC236}">
                <a16:creationId xmlns:a16="http://schemas.microsoft.com/office/drawing/2014/main" id="{270EAF5C-70C1-8CA7-CD4A-0E0B861302A6}"/>
              </a:ext>
            </a:extLst>
          </p:cNvPr>
          <p:cNvSpPr txBox="1"/>
          <p:nvPr/>
        </p:nvSpPr>
        <p:spPr>
          <a:xfrm>
            <a:off x="6898750" y="5786587"/>
            <a:ext cx="3931723" cy="430887"/>
          </a:xfrm>
          <a:prstGeom prst="rect">
            <a:avLst/>
          </a:prstGeom>
        </p:spPr>
        <p:txBody>
          <a:bodyPr wrap="square" lIns="0" tIns="0" rIns="0" bIns="0" rtlCol="0" anchor="t">
            <a:spAutoFit/>
          </a:bodyPr>
          <a:lstStyle/>
          <a:p>
            <a:pPr>
              <a:spcBef>
                <a:spcPct val="0"/>
              </a:spcBef>
            </a:pPr>
            <a:r>
              <a:rPr lang="en-US" sz="1400" dirty="0">
                <a:solidFill>
                  <a:srgbClr val="263090"/>
                </a:solidFill>
              </a:rPr>
              <a:t>Difficultés pour la prise en charge des situations de crise à domicile</a:t>
            </a:r>
          </a:p>
        </p:txBody>
      </p:sp>
      <p:grpSp>
        <p:nvGrpSpPr>
          <p:cNvPr id="29" name="Groupe 28">
            <a:extLst>
              <a:ext uri="{FF2B5EF4-FFF2-40B4-BE49-F238E27FC236}">
                <a16:creationId xmlns:a16="http://schemas.microsoft.com/office/drawing/2014/main" id="{617DF299-1376-6F18-D099-9978C54632C1}"/>
              </a:ext>
            </a:extLst>
          </p:cNvPr>
          <p:cNvGrpSpPr/>
          <p:nvPr/>
        </p:nvGrpSpPr>
        <p:grpSpPr>
          <a:xfrm>
            <a:off x="497518" y="5656866"/>
            <a:ext cx="743155" cy="665769"/>
            <a:chOff x="980088" y="1752321"/>
            <a:chExt cx="1149352" cy="1240866"/>
          </a:xfrm>
        </p:grpSpPr>
        <p:sp>
          <p:nvSpPr>
            <p:cNvPr id="30" name="Freeform 27">
              <a:extLst>
                <a:ext uri="{FF2B5EF4-FFF2-40B4-BE49-F238E27FC236}">
                  <a16:creationId xmlns:a16="http://schemas.microsoft.com/office/drawing/2014/main" id="{F1A451DB-32EF-C1C4-02F1-384C490ED886}"/>
                </a:ext>
              </a:extLst>
            </p:cNvPr>
            <p:cNvSpPr/>
            <p:nvPr/>
          </p:nvSpPr>
          <p:spPr>
            <a:xfrm rot="17933768">
              <a:off x="934331" y="179807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3" name="TextBox 28">
              <a:extLst>
                <a:ext uri="{FF2B5EF4-FFF2-40B4-BE49-F238E27FC236}">
                  <a16:creationId xmlns:a16="http://schemas.microsoft.com/office/drawing/2014/main" id="{1D8A227D-DE30-D5C4-83D7-52E9B7F71F13}"/>
                </a:ext>
              </a:extLst>
            </p:cNvPr>
            <p:cNvSpPr txBox="1"/>
            <p:nvPr/>
          </p:nvSpPr>
          <p:spPr>
            <a:xfrm>
              <a:off x="1277394" y="1987785"/>
              <a:ext cx="625296" cy="843247"/>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grpSp>
        <p:nvGrpSpPr>
          <p:cNvPr id="131" name="Groupe 130">
            <a:extLst>
              <a:ext uri="{FF2B5EF4-FFF2-40B4-BE49-F238E27FC236}">
                <a16:creationId xmlns:a16="http://schemas.microsoft.com/office/drawing/2014/main" id="{EDE531BB-3B35-CF3E-54AA-4A3A08557FDD}"/>
              </a:ext>
            </a:extLst>
          </p:cNvPr>
          <p:cNvGrpSpPr/>
          <p:nvPr/>
        </p:nvGrpSpPr>
        <p:grpSpPr>
          <a:xfrm>
            <a:off x="452978" y="3425825"/>
            <a:ext cx="817117" cy="704838"/>
            <a:chOff x="433709" y="3931059"/>
            <a:chExt cx="860438" cy="760376"/>
          </a:xfrm>
        </p:grpSpPr>
        <p:grpSp>
          <p:nvGrpSpPr>
            <p:cNvPr id="34" name="Groupe 33">
              <a:extLst>
                <a:ext uri="{FF2B5EF4-FFF2-40B4-BE49-F238E27FC236}">
                  <a16:creationId xmlns:a16="http://schemas.microsoft.com/office/drawing/2014/main" id="{7594F846-7358-B435-CD88-CA9AC9E8CA37}"/>
                </a:ext>
              </a:extLst>
            </p:cNvPr>
            <p:cNvGrpSpPr/>
            <p:nvPr/>
          </p:nvGrpSpPr>
          <p:grpSpPr>
            <a:xfrm>
              <a:off x="433709" y="3931059"/>
              <a:ext cx="860438" cy="760376"/>
              <a:chOff x="10254273" y="7138751"/>
              <a:chExt cx="1149352" cy="1240866"/>
            </a:xfrm>
          </p:grpSpPr>
          <p:sp>
            <p:nvSpPr>
              <p:cNvPr id="40" name="Freeform 31">
                <a:extLst>
                  <a:ext uri="{FF2B5EF4-FFF2-40B4-BE49-F238E27FC236}">
                    <a16:creationId xmlns:a16="http://schemas.microsoft.com/office/drawing/2014/main" id="{E94FC117-04C2-82AE-25FE-93CD00512B86}"/>
                  </a:ext>
                </a:extLst>
              </p:cNvPr>
              <p:cNvSpPr/>
              <p:nvPr/>
            </p:nvSpPr>
            <p:spPr>
              <a:xfrm rot="17933768">
                <a:off x="10208516" y="7184508"/>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50" name="TextBox 32">
                <a:extLst>
                  <a:ext uri="{FF2B5EF4-FFF2-40B4-BE49-F238E27FC236}">
                    <a16:creationId xmlns:a16="http://schemas.microsoft.com/office/drawing/2014/main" id="{5AA32F5E-5AC5-1F27-1E00-B7D034159416}"/>
                  </a:ext>
                </a:extLst>
              </p:cNvPr>
              <p:cNvSpPr txBox="1"/>
              <p:nvPr/>
            </p:nvSpPr>
            <p:spPr>
              <a:xfrm>
                <a:off x="10522049" y="7267512"/>
                <a:ext cx="625296" cy="796506"/>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sp>
          <p:nvSpPr>
            <p:cNvPr id="66" name="TextBox 32">
              <a:extLst>
                <a:ext uri="{FF2B5EF4-FFF2-40B4-BE49-F238E27FC236}">
                  <a16:creationId xmlns:a16="http://schemas.microsoft.com/office/drawing/2014/main" id="{8530B69F-90ED-CC09-2A58-EF019E0C5A4D}"/>
                </a:ext>
              </a:extLst>
            </p:cNvPr>
            <p:cNvSpPr txBox="1"/>
            <p:nvPr/>
          </p:nvSpPr>
          <p:spPr>
            <a:xfrm>
              <a:off x="622406" y="4157309"/>
              <a:ext cx="602110" cy="444295"/>
            </a:xfrm>
            <a:prstGeom prst="rect">
              <a:avLst/>
            </a:prstGeom>
          </p:spPr>
          <p:txBody>
            <a:bodyPr wrap="square" lIns="0" tIns="0" rIns="0" bIns="0" rtlCol="0" anchor="t">
              <a:spAutoFit/>
            </a:bodyPr>
            <a:lstStyle/>
            <a:p>
              <a:pPr algn="ctr">
                <a:lnSpc>
                  <a:spcPts val="4033"/>
                </a:lnSpc>
                <a:spcBef>
                  <a:spcPct val="0"/>
                </a:spcBef>
              </a:pPr>
              <a:endParaRPr lang="en-US" sz="800" b="1" spc="73" dirty="0">
                <a:solidFill>
                  <a:srgbClr val="F8F1EA"/>
                </a:solidFill>
                <a:latin typeface="Gliker Bold"/>
                <a:ea typeface="Gliker Bold"/>
                <a:cs typeface="Gliker Bold"/>
                <a:sym typeface="Gliker Bold"/>
              </a:endParaRPr>
            </a:p>
          </p:txBody>
        </p:sp>
      </p:grpSp>
      <p:grpSp>
        <p:nvGrpSpPr>
          <p:cNvPr id="78" name="Groupe 77">
            <a:extLst>
              <a:ext uri="{FF2B5EF4-FFF2-40B4-BE49-F238E27FC236}">
                <a16:creationId xmlns:a16="http://schemas.microsoft.com/office/drawing/2014/main" id="{2513E881-9158-7ADD-5C3A-8E2E42BA790C}"/>
              </a:ext>
            </a:extLst>
          </p:cNvPr>
          <p:cNvGrpSpPr/>
          <p:nvPr/>
        </p:nvGrpSpPr>
        <p:grpSpPr>
          <a:xfrm>
            <a:off x="506702" y="2189367"/>
            <a:ext cx="782212" cy="804617"/>
            <a:chOff x="503244" y="3216478"/>
            <a:chExt cx="787225" cy="781625"/>
          </a:xfrm>
        </p:grpSpPr>
        <p:grpSp>
          <p:nvGrpSpPr>
            <p:cNvPr id="69" name="Groupe 68">
              <a:extLst>
                <a:ext uri="{FF2B5EF4-FFF2-40B4-BE49-F238E27FC236}">
                  <a16:creationId xmlns:a16="http://schemas.microsoft.com/office/drawing/2014/main" id="{5EA3BC42-4B22-6896-12A2-D615AA04CE03}"/>
                </a:ext>
              </a:extLst>
            </p:cNvPr>
            <p:cNvGrpSpPr/>
            <p:nvPr/>
          </p:nvGrpSpPr>
          <p:grpSpPr>
            <a:xfrm>
              <a:off x="503244" y="3216478"/>
              <a:ext cx="787225" cy="781625"/>
              <a:chOff x="10254273" y="7138751"/>
              <a:chExt cx="1149352" cy="1240866"/>
            </a:xfrm>
          </p:grpSpPr>
          <p:sp>
            <p:nvSpPr>
              <p:cNvPr id="70" name="Freeform 31">
                <a:extLst>
                  <a:ext uri="{FF2B5EF4-FFF2-40B4-BE49-F238E27FC236}">
                    <a16:creationId xmlns:a16="http://schemas.microsoft.com/office/drawing/2014/main" id="{FF324CD6-9C46-331A-5392-42876486FE73}"/>
                  </a:ext>
                </a:extLst>
              </p:cNvPr>
              <p:cNvSpPr/>
              <p:nvPr/>
            </p:nvSpPr>
            <p:spPr>
              <a:xfrm rot="17933768">
                <a:off x="10208516" y="7184508"/>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71" name="TextBox 32">
                <a:extLst>
                  <a:ext uri="{FF2B5EF4-FFF2-40B4-BE49-F238E27FC236}">
                    <a16:creationId xmlns:a16="http://schemas.microsoft.com/office/drawing/2014/main" id="{88B7D0D6-6414-0119-BA0F-2C9464DAE82F}"/>
                  </a:ext>
                </a:extLst>
              </p:cNvPr>
              <p:cNvSpPr txBox="1"/>
              <p:nvPr/>
            </p:nvSpPr>
            <p:spPr>
              <a:xfrm>
                <a:off x="10522049" y="7267512"/>
                <a:ext cx="625295" cy="697733"/>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sp>
          <p:nvSpPr>
            <p:cNvPr id="72" name="TextBox 32">
              <a:extLst>
                <a:ext uri="{FF2B5EF4-FFF2-40B4-BE49-F238E27FC236}">
                  <a16:creationId xmlns:a16="http://schemas.microsoft.com/office/drawing/2014/main" id="{DEEA298B-8C9F-C462-4A1A-2B540F3D13CE}"/>
                </a:ext>
              </a:extLst>
            </p:cNvPr>
            <p:cNvSpPr txBox="1"/>
            <p:nvPr/>
          </p:nvSpPr>
          <p:spPr>
            <a:xfrm>
              <a:off x="626558" y="3472572"/>
              <a:ext cx="602110" cy="408060"/>
            </a:xfrm>
            <a:prstGeom prst="rect">
              <a:avLst/>
            </a:prstGeom>
          </p:spPr>
          <p:txBody>
            <a:bodyPr wrap="square" lIns="0" tIns="0" rIns="0" bIns="0" rtlCol="0" anchor="t">
              <a:spAutoFit/>
            </a:bodyPr>
            <a:lstStyle/>
            <a:p>
              <a:pPr algn="ctr">
                <a:lnSpc>
                  <a:spcPts val="4033"/>
                </a:lnSpc>
                <a:spcBef>
                  <a:spcPct val="0"/>
                </a:spcBef>
              </a:pPr>
              <a:endParaRPr lang="en-US" sz="800" b="1" spc="73" dirty="0">
                <a:solidFill>
                  <a:srgbClr val="F8F1EA"/>
                </a:solidFill>
                <a:latin typeface="Gliker Bold"/>
                <a:ea typeface="Gliker Bold"/>
                <a:cs typeface="Gliker Bold"/>
                <a:sym typeface="Gliker Bold"/>
              </a:endParaRPr>
            </a:p>
          </p:txBody>
        </p:sp>
      </p:grpSp>
      <p:grpSp>
        <p:nvGrpSpPr>
          <p:cNvPr id="103" name="Groupe 102">
            <a:extLst>
              <a:ext uri="{FF2B5EF4-FFF2-40B4-BE49-F238E27FC236}">
                <a16:creationId xmlns:a16="http://schemas.microsoft.com/office/drawing/2014/main" id="{3F09020F-6A56-2E08-0EA9-F00DBB4BE179}"/>
              </a:ext>
            </a:extLst>
          </p:cNvPr>
          <p:cNvGrpSpPr/>
          <p:nvPr/>
        </p:nvGrpSpPr>
        <p:grpSpPr>
          <a:xfrm>
            <a:off x="5943299" y="4594130"/>
            <a:ext cx="774502" cy="663279"/>
            <a:chOff x="10124386" y="7318799"/>
            <a:chExt cx="1149352" cy="1240866"/>
          </a:xfrm>
        </p:grpSpPr>
        <p:sp>
          <p:nvSpPr>
            <p:cNvPr id="104" name="Freeform 45">
              <a:extLst>
                <a:ext uri="{FF2B5EF4-FFF2-40B4-BE49-F238E27FC236}">
                  <a16:creationId xmlns:a16="http://schemas.microsoft.com/office/drawing/2014/main" id="{EEAC075F-2DFC-7356-32DA-4A4A45D467B0}"/>
                </a:ext>
              </a:extLst>
            </p:cNvPr>
            <p:cNvSpPr/>
            <p:nvPr/>
          </p:nvSpPr>
          <p:spPr>
            <a:xfrm rot="17933768">
              <a:off x="10078629" y="7364556"/>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FR"/>
            </a:p>
          </p:txBody>
        </p:sp>
        <p:sp>
          <p:nvSpPr>
            <p:cNvPr id="105" name="TextBox 46">
              <a:extLst>
                <a:ext uri="{FF2B5EF4-FFF2-40B4-BE49-F238E27FC236}">
                  <a16:creationId xmlns:a16="http://schemas.microsoft.com/office/drawing/2014/main" id="{EC376EF6-B417-5903-CD25-E9F094FFF9AC}"/>
                </a:ext>
              </a:extLst>
            </p:cNvPr>
            <p:cNvSpPr txBox="1"/>
            <p:nvPr/>
          </p:nvSpPr>
          <p:spPr>
            <a:xfrm>
              <a:off x="10457966" y="7478341"/>
              <a:ext cx="625296" cy="833696"/>
            </a:xfrm>
            <a:prstGeom prst="rect">
              <a:avLst/>
            </a:prstGeom>
          </p:spPr>
          <p:txBody>
            <a:bodyPr lIns="0" tIns="0" rIns="0" bIns="0" rtlCol="0" anchor="t">
              <a:spAutoFit/>
            </a:bodyPr>
            <a:lstStyle/>
            <a:p>
              <a:pPr algn="ctr">
                <a:lnSpc>
                  <a:spcPts val="4033"/>
                </a:lnSpc>
                <a:spcBef>
                  <a:spcPct val="0"/>
                </a:spcBef>
              </a:pPr>
              <a:endParaRPr lang="en-US" b="1" spc="73" dirty="0">
                <a:solidFill>
                  <a:srgbClr val="F8F1EA"/>
                </a:solidFill>
                <a:latin typeface="Gliker Bold"/>
                <a:ea typeface="Gliker Bold"/>
                <a:cs typeface="Gliker Bold"/>
                <a:sym typeface="Gliker Bold"/>
              </a:endParaRPr>
            </a:p>
          </p:txBody>
        </p:sp>
      </p:grpSp>
      <p:grpSp>
        <p:nvGrpSpPr>
          <p:cNvPr id="115" name="Groupe 114">
            <a:extLst>
              <a:ext uri="{FF2B5EF4-FFF2-40B4-BE49-F238E27FC236}">
                <a16:creationId xmlns:a16="http://schemas.microsoft.com/office/drawing/2014/main" id="{28220279-DD84-6E1A-63B9-EB562F04CA88}"/>
              </a:ext>
            </a:extLst>
          </p:cNvPr>
          <p:cNvGrpSpPr/>
          <p:nvPr/>
        </p:nvGrpSpPr>
        <p:grpSpPr>
          <a:xfrm>
            <a:off x="5895857" y="3426448"/>
            <a:ext cx="769865" cy="703592"/>
            <a:chOff x="10110386" y="8231741"/>
            <a:chExt cx="1149352" cy="1240866"/>
          </a:xfrm>
        </p:grpSpPr>
        <p:sp>
          <p:nvSpPr>
            <p:cNvPr id="116" name="Freeform 45">
              <a:extLst>
                <a:ext uri="{FF2B5EF4-FFF2-40B4-BE49-F238E27FC236}">
                  <a16:creationId xmlns:a16="http://schemas.microsoft.com/office/drawing/2014/main" id="{F01BE697-17C5-B0E6-B38A-7D6615589F8C}"/>
                </a:ext>
              </a:extLst>
            </p:cNvPr>
            <p:cNvSpPr/>
            <p:nvPr/>
          </p:nvSpPr>
          <p:spPr>
            <a:xfrm rot="17933768">
              <a:off x="10064629" y="827749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FR"/>
            </a:p>
          </p:txBody>
        </p:sp>
        <p:sp>
          <p:nvSpPr>
            <p:cNvPr id="117" name="TextBox 46">
              <a:extLst>
                <a:ext uri="{FF2B5EF4-FFF2-40B4-BE49-F238E27FC236}">
                  <a16:creationId xmlns:a16="http://schemas.microsoft.com/office/drawing/2014/main" id="{0B314FBF-ABAA-003B-EB06-E9F3713EE620}"/>
                </a:ext>
              </a:extLst>
            </p:cNvPr>
            <p:cNvSpPr txBox="1"/>
            <p:nvPr/>
          </p:nvSpPr>
          <p:spPr>
            <a:xfrm>
              <a:off x="10413656" y="8306688"/>
              <a:ext cx="625297" cy="785929"/>
            </a:xfrm>
            <a:prstGeom prst="rect">
              <a:avLst/>
            </a:prstGeom>
          </p:spPr>
          <p:txBody>
            <a:bodyPr lIns="0" tIns="0" rIns="0" bIns="0" rtlCol="0" anchor="t">
              <a:spAutoFit/>
            </a:bodyPr>
            <a:lstStyle/>
            <a:p>
              <a:pPr algn="ctr">
                <a:lnSpc>
                  <a:spcPts val="4033"/>
                </a:lnSpc>
                <a:spcBef>
                  <a:spcPct val="0"/>
                </a:spcBef>
              </a:pPr>
              <a:endParaRPr lang="en-US" b="1" spc="73" dirty="0">
                <a:solidFill>
                  <a:srgbClr val="F8F1EA"/>
                </a:solidFill>
                <a:latin typeface="Gliker Bold"/>
                <a:ea typeface="Gliker Bold"/>
                <a:cs typeface="Gliker Bold"/>
                <a:sym typeface="Gliker Bold"/>
              </a:endParaRPr>
            </a:p>
          </p:txBody>
        </p:sp>
      </p:grpSp>
      <p:grpSp>
        <p:nvGrpSpPr>
          <p:cNvPr id="125" name="Groupe 124">
            <a:extLst>
              <a:ext uri="{FF2B5EF4-FFF2-40B4-BE49-F238E27FC236}">
                <a16:creationId xmlns:a16="http://schemas.microsoft.com/office/drawing/2014/main" id="{0EA4A736-FE0E-0116-FED7-273074326502}"/>
              </a:ext>
            </a:extLst>
          </p:cNvPr>
          <p:cNvGrpSpPr/>
          <p:nvPr/>
        </p:nvGrpSpPr>
        <p:grpSpPr>
          <a:xfrm>
            <a:off x="5927386" y="5639598"/>
            <a:ext cx="749910" cy="739637"/>
            <a:chOff x="5692601" y="3074943"/>
            <a:chExt cx="749910" cy="739637"/>
          </a:xfrm>
        </p:grpSpPr>
        <p:grpSp>
          <p:nvGrpSpPr>
            <p:cNvPr id="106" name="Groupe 105">
              <a:extLst>
                <a:ext uri="{FF2B5EF4-FFF2-40B4-BE49-F238E27FC236}">
                  <a16:creationId xmlns:a16="http://schemas.microsoft.com/office/drawing/2014/main" id="{BEBCE1C4-2FB8-E1C5-D92B-FE7484778D22}"/>
                </a:ext>
              </a:extLst>
            </p:cNvPr>
            <p:cNvGrpSpPr/>
            <p:nvPr/>
          </p:nvGrpSpPr>
          <p:grpSpPr>
            <a:xfrm>
              <a:off x="5692601" y="3074943"/>
              <a:ext cx="749910" cy="739637"/>
              <a:chOff x="9984322" y="7650760"/>
              <a:chExt cx="1149352" cy="1240866"/>
            </a:xfrm>
          </p:grpSpPr>
          <p:sp>
            <p:nvSpPr>
              <p:cNvPr id="107" name="Freeform 45">
                <a:extLst>
                  <a:ext uri="{FF2B5EF4-FFF2-40B4-BE49-F238E27FC236}">
                    <a16:creationId xmlns:a16="http://schemas.microsoft.com/office/drawing/2014/main" id="{3E65DA26-4880-1C95-AF30-2C5FC15BCF1E}"/>
                  </a:ext>
                </a:extLst>
              </p:cNvPr>
              <p:cNvSpPr/>
              <p:nvPr/>
            </p:nvSpPr>
            <p:spPr>
              <a:xfrm rot="17933768">
                <a:off x="9938565" y="7696517"/>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FR"/>
              </a:p>
            </p:txBody>
          </p:sp>
          <p:sp>
            <p:nvSpPr>
              <p:cNvPr id="108" name="TextBox 46">
                <a:extLst>
                  <a:ext uri="{FF2B5EF4-FFF2-40B4-BE49-F238E27FC236}">
                    <a16:creationId xmlns:a16="http://schemas.microsoft.com/office/drawing/2014/main" id="{202EBB3B-F3C3-E07B-66BE-755E58162E18}"/>
                  </a:ext>
                </a:extLst>
              </p:cNvPr>
              <p:cNvSpPr txBox="1"/>
              <p:nvPr/>
            </p:nvSpPr>
            <p:spPr>
              <a:xfrm>
                <a:off x="10291745" y="7707876"/>
                <a:ext cx="625296" cy="747628"/>
              </a:xfrm>
              <a:prstGeom prst="rect">
                <a:avLst/>
              </a:prstGeom>
            </p:spPr>
            <p:txBody>
              <a:bodyPr lIns="0" tIns="0" rIns="0" bIns="0" rtlCol="0" anchor="t">
                <a:spAutoFit/>
              </a:bodyPr>
              <a:lstStyle/>
              <a:p>
                <a:pPr algn="ctr">
                  <a:lnSpc>
                    <a:spcPts val="4033"/>
                  </a:lnSpc>
                  <a:spcBef>
                    <a:spcPct val="0"/>
                  </a:spcBef>
                </a:pPr>
                <a:endParaRPr lang="en-US" b="1" spc="73" dirty="0">
                  <a:solidFill>
                    <a:srgbClr val="F8F1EA"/>
                  </a:solidFill>
                  <a:latin typeface="Gliker Bold"/>
                  <a:ea typeface="Gliker Bold"/>
                  <a:cs typeface="Gliker Bold"/>
                  <a:sym typeface="Gliker Bold"/>
                </a:endParaRPr>
              </a:p>
            </p:txBody>
          </p:sp>
        </p:grpSp>
        <p:sp>
          <p:nvSpPr>
            <p:cNvPr id="121" name="TextBox 32">
              <a:extLst>
                <a:ext uri="{FF2B5EF4-FFF2-40B4-BE49-F238E27FC236}">
                  <a16:creationId xmlns:a16="http://schemas.microsoft.com/office/drawing/2014/main" id="{5E113467-FF7A-CD4B-1671-00BBAD58BE2F}"/>
                </a:ext>
              </a:extLst>
            </p:cNvPr>
            <p:cNvSpPr txBox="1"/>
            <p:nvPr/>
          </p:nvSpPr>
          <p:spPr>
            <a:xfrm>
              <a:off x="5796862" y="3297954"/>
              <a:ext cx="598276" cy="420063"/>
            </a:xfrm>
            <a:prstGeom prst="rect">
              <a:avLst/>
            </a:prstGeom>
          </p:spPr>
          <p:txBody>
            <a:bodyPr wrap="square" lIns="0" tIns="0" rIns="0" bIns="0" rtlCol="0" anchor="t">
              <a:spAutoFit/>
            </a:bodyPr>
            <a:lstStyle/>
            <a:p>
              <a:pPr algn="ctr">
                <a:lnSpc>
                  <a:spcPts val="4033"/>
                </a:lnSpc>
                <a:spcBef>
                  <a:spcPct val="0"/>
                </a:spcBef>
              </a:pPr>
              <a:endParaRPr lang="en-US" sz="800" b="1" spc="73" dirty="0">
                <a:solidFill>
                  <a:srgbClr val="F8F1EA"/>
                </a:solidFill>
                <a:latin typeface="Gliker Bold"/>
                <a:ea typeface="Gliker Bold"/>
                <a:cs typeface="Gliker Bold"/>
                <a:sym typeface="Gliker Bold"/>
              </a:endParaRPr>
            </a:p>
          </p:txBody>
        </p:sp>
      </p:grpSp>
      <p:grpSp>
        <p:nvGrpSpPr>
          <p:cNvPr id="130" name="Groupe 129">
            <a:extLst>
              <a:ext uri="{FF2B5EF4-FFF2-40B4-BE49-F238E27FC236}">
                <a16:creationId xmlns:a16="http://schemas.microsoft.com/office/drawing/2014/main" id="{016CA788-9439-5411-ABE2-F776971F4E0C}"/>
              </a:ext>
            </a:extLst>
          </p:cNvPr>
          <p:cNvGrpSpPr/>
          <p:nvPr/>
        </p:nvGrpSpPr>
        <p:grpSpPr>
          <a:xfrm>
            <a:off x="5826049" y="2296643"/>
            <a:ext cx="775461" cy="743379"/>
            <a:chOff x="5639906" y="4666499"/>
            <a:chExt cx="775461" cy="743379"/>
          </a:xfrm>
        </p:grpSpPr>
        <p:grpSp>
          <p:nvGrpSpPr>
            <p:cNvPr id="112" name="Groupe 111">
              <a:extLst>
                <a:ext uri="{FF2B5EF4-FFF2-40B4-BE49-F238E27FC236}">
                  <a16:creationId xmlns:a16="http://schemas.microsoft.com/office/drawing/2014/main" id="{CF462594-1945-E1C7-3190-EC259CC056AF}"/>
                </a:ext>
              </a:extLst>
            </p:cNvPr>
            <p:cNvGrpSpPr/>
            <p:nvPr/>
          </p:nvGrpSpPr>
          <p:grpSpPr>
            <a:xfrm>
              <a:off x="5639906" y="4666499"/>
              <a:ext cx="775461" cy="743379"/>
              <a:chOff x="10134260" y="7368303"/>
              <a:chExt cx="1149352" cy="1240866"/>
            </a:xfrm>
          </p:grpSpPr>
          <p:sp>
            <p:nvSpPr>
              <p:cNvPr id="113" name="Freeform 45">
                <a:extLst>
                  <a:ext uri="{FF2B5EF4-FFF2-40B4-BE49-F238E27FC236}">
                    <a16:creationId xmlns:a16="http://schemas.microsoft.com/office/drawing/2014/main" id="{7CAAF4E0-5430-B30C-3CAD-F30121BC1FF1}"/>
                  </a:ext>
                </a:extLst>
              </p:cNvPr>
              <p:cNvSpPr/>
              <p:nvPr/>
            </p:nvSpPr>
            <p:spPr>
              <a:xfrm rot="17933768">
                <a:off x="10088503" y="7414060"/>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FR"/>
              </a:p>
            </p:txBody>
          </p:sp>
          <p:sp>
            <p:nvSpPr>
              <p:cNvPr id="114" name="TextBox 46">
                <a:extLst>
                  <a:ext uri="{FF2B5EF4-FFF2-40B4-BE49-F238E27FC236}">
                    <a16:creationId xmlns:a16="http://schemas.microsoft.com/office/drawing/2014/main" id="{5A431DFD-0268-0AA9-58D7-20D5CF35F233}"/>
                  </a:ext>
                </a:extLst>
              </p:cNvPr>
              <p:cNvSpPr txBox="1"/>
              <p:nvPr/>
            </p:nvSpPr>
            <p:spPr>
              <a:xfrm>
                <a:off x="10431364" y="7412063"/>
                <a:ext cx="625297" cy="743865"/>
              </a:xfrm>
              <a:prstGeom prst="rect">
                <a:avLst/>
              </a:prstGeom>
            </p:spPr>
            <p:txBody>
              <a:bodyPr lIns="0" tIns="0" rIns="0" bIns="0" rtlCol="0" anchor="t">
                <a:spAutoFit/>
              </a:bodyPr>
              <a:lstStyle/>
              <a:p>
                <a:pPr algn="ctr">
                  <a:lnSpc>
                    <a:spcPts val="4033"/>
                  </a:lnSpc>
                  <a:spcBef>
                    <a:spcPct val="0"/>
                  </a:spcBef>
                </a:pPr>
                <a:endParaRPr lang="en-US" b="1" spc="73" dirty="0">
                  <a:solidFill>
                    <a:srgbClr val="F8F1EA"/>
                  </a:solidFill>
                  <a:latin typeface="Gliker Bold"/>
                  <a:ea typeface="Gliker Bold"/>
                  <a:cs typeface="Gliker Bold"/>
                  <a:sym typeface="Gliker Bold"/>
                </a:endParaRPr>
              </a:p>
            </p:txBody>
          </p:sp>
        </p:grpSp>
        <p:sp>
          <p:nvSpPr>
            <p:cNvPr id="123" name="TextBox 32">
              <a:extLst>
                <a:ext uri="{FF2B5EF4-FFF2-40B4-BE49-F238E27FC236}">
                  <a16:creationId xmlns:a16="http://schemas.microsoft.com/office/drawing/2014/main" id="{9D6E89CF-0012-F1C4-DA17-D8375FA37D97}"/>
                </a:ext>
              </a:extLst>
            </p:cNvPr>
            <p:cNvSpPr txBox="1"/>
            <p:nvPr/>
          </p:nvSpPr>
          <p:spPr>
            <a:xfrm>
              <a:off x="5803349" y="4836236"/>
              <a:ext cx="482204" cy="415178"/>
            </a:xfrm>
            <a:prstGeom prst="rect">
              <a:avLst/>
            </a:prstGeom>
          </p:spPr>
          <p:txBody>
            <a:bodyPr wrap="square" lIns="0" tIns="0" rIns="0" bIns="0" rtlCol="0" anchor="t">
              <a:spAutoFit/>
            </a:bodyPr>
            <a:lstStyle/>
            <a:p>
              <a:pPr algn="ctr">
                <a:lnSpc>
                  <a:spcPts val="4033"/>
                </a:lnSpc>
                <a:spcBef>
                  <a:spcPct val="0"/>
                </a:spcBef>
              </a:pPr>
              <a:endParaRPr lang="en-US" sz="900" b="1" spc="73" dirty="0">
                <a:solidFill>
                  <a:srgbClr val="F8F1EA"/>
                </a:solidFill>
                <a:latin typeface="Gliker Bold"/>
                <a:ea typeface="Gliker Bold"/>
                <a:cs typeface="Gliker Bold"/>
                <a:sym typeface="Gliker Bold"/>
              </a:endParaRPr>
            </a:p>
          </p:txBody>
        </p:sp>
      </p:grpSp>
      <p:sp>
        <p:nvSpPr>
          <p:cNvPr id="126" name="TextBox 20">
            <a:extLst>
              <a:ext uri="{FF2B5EF4-FFF2-40B4-BE49-F238E27FC236}">
                <a16:creationId xmlns:a16="http://schemas.microsoft.com/office/drawing/2014/main" id="{DF8FD75E-71E1-8D01-CCB6-B0495763FAEA}"/>
              </a:ext>
            </a:extLst>
          </p:cNvPr>
          <p:cNvSpPr txBox="1"/>
          <p:nvPr/>
        </p:nvSpPr>
        <p:spPr>
          <a:xfrm>
            <a:off x="1405096" y="2432210"/>
            <a:ext cx="3931723" cy="430887"/>
          </a:xfrm>
          <a:prstGeom prst="rect">
            <a:avLst/>
          </a:prstGeom>
        </p:spPr>
        <p:txBody>
          <a:bodyPr wrap="square" lIns="0" tIns="0" rIns="0" bIns="0" rtlCol="0" anchor="t">
            <a:spAutoFit/>
          </a:bodyPr>
          <a:lstStyle/>
          <a:p>
            <a:pPr>
              <a:spcBef>
                <a:spcPct val="0"/>
              </a:spcBef>
            </a:pPr>
            <a:r>
              <a:rPr lang="fr-FR" sz="1400" dirty="0">
                <a:solidFill>
                  <a:srgbClr val="263090"/>
                </a:solidFill>
              </a:rPr>
              <a:t>Equipe mobile de psychiatrie de Dieppe intervenant dans les structures médico-sociale</a:t>
            </a:r>
            <a:endParaRPr lang="en-US" sz="1400" dirty="0">
              <a:solidFill>
                <a:srgbClr val="263090"/>
              </a:solidFill>
            </a:endParaRPr>
          </a:p>
        </p:txBody>
      </p:sp>
      <p:sp>
        <p:nvSpPr>
          <p:cNvPr id="127" name="TextBox 20">
            <a:extLst>
              <a:ext uri="{FF2B5EF4-FFF2-40B4-BE49-F238E27FC236}">
                <a16:creationId xmlns:a16="http://schemas.microsoft.com/office/drawing/2014/main" id="{0FC17B1E-ABD6-B669-C810-095B6CB96D28}"/>
              </a:ext>
            </a:extLst>
          </p:cNvPr>
          <p:cNvSpPr txBox="1"/>
          <p:nvPr/>
        </p:nvSpPr>
        <p:spPr>
          <a:xfrm>
            <a:off x="1355269" y="5832275"/>
            <a:ext cx="3931723" cy="430887"/>
          </a:xfrm>
          <a:prstGeom prst="rect">
            <a:avLst/>
          </a:prstGeom>
        </p:spPr>
        <p:txBody>
          <a:bodyPr wrap="square" lIns="0" tIns="0" rIns="0" bIns="0" rtlCol="0" anchor="t">
            <a:spAutoFit/>
          </a:bodyPr>
          <a:lstStyle/>
          <a:p>
            <a:pPr lvl="0"/>
            <a:r>
              <a:rPr lang="fr-FR" sz="1400" dirty="0">
                <a:solidFill>
                  <a:schemeClr val="tx2"/>
                </a:solidFill>
              </a:rPr>
              <a:t>Di</a:t>
            </a:r>
            <a:r>
              <a:rPr lang="fr-FR" sz="1400" dirty="0">
                <a:solidFill>
                  <a:srgbClr val="263090"/>
                </a:solidFill>
              </a:rPr>
              <a:t>spositif créé pour répondre à la demande de soins urgents: accueil de courte durée en psychiatrie.</a:t>
            </a:r>
          </a:p>
        </p:txBody>
      </p:sp>
      <p:sp>
        <p:nvSpPr>
          <p:cNvPr id="128" name="TextBox 20">
            <a:extLst>
              <a:ext uri="{FF2B5EF4-FFF2-40B4-BE49-F238E27FC236}">
                <a16:creationId xmlns:a16="http://schemas.microsoft.com/office/drawing/2014/main" id="{948379BD-90C2-771C-B85D-D3C8B63740A8}"/>
              </a:ext>
            </a:extLst>
          </p:cNvPr>
          <p:cNvSpPr txBox="1"/>
          <p:nvPr/>
        </p:nvSpPr>
        <p:spPr>
          <a:xfrm>
            <a:off x="6872960" y="4708098"/>
            <a:ext cx="3931723" cy="430887"/>
          </a:xfrm>
          <a:prstGeom prst="rect">
            <a:avLst/>
          </a:prstGeom>
        </p:spPr>
        <p:txBody>
          <a:bodyPr wrap="square" lIns="0" tIns="0" rIns="0" bIns="0" rtlCol="0" anchor="t">
            <a:spAutoFit/>
          </a:bodyPr>
          <a:lstStyle/>
          <a:p>
            <a:pPr>
              <a:spcBef>
                <a:spcPct val="0"/>
              </a:spcBef>
            </a:pPr>
            <a:r>
              <a:rPr lang="fr-FR" sz="1400" dirty="0">
                <a:solidFill>
                  <a:srgbClr val="263090"/>
                </a:solidFill>
              </a:rPr>
              <a:t>Le transport et le cheminement des patients en crise restent un point critique</a:t>
            </a:r>
            <a:endParaRPr lang="en-US" sz="1400" dirty="0">
              <a:solidFill>
                <a:srgbClr val="263090"/>
              </a:solidFill>
            </a:endParaRPr>
          </a:p>
        </p:txBody>
      </p:sp>
      <p:sp>
        <p:nvSpPr>
          <p:cNvPr id="129" name="AutoShape 3">
            <a:extLst>
              <a:ext uri="{FF2B5EF4-FFF2-40B4-BE49-F238E27FC236}">
                <a16:creationId xmlns:a16="http://schemas.microsoft.com/office/drawing/2014/main" id="{A6A360DD-1351-6619-5549-CEB5C2938A2E}"/>
              </a:ext>
            </a:extLst>
          </p:cNvPr>
          <p:cNvSpPr/>
          <p:nvPr/>
        </p:nvSpPr>
        <p:spPr>
          <a:xfrm>
            <a:off x="5559307" y="5674448"/>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67" name="TextBox 28">
            <a:extLst>
              <a:ext uri="{FF2B5EF4-FFF2-40B4-BE49-F238E27FC236}">
                <a16:creationId xmlns:a16="http://schemas.microsoft.com/office/drawing/2014/main" id="{7EECFDC9-2C60-623F-9308-94498DA4C849}"/>
              </a:ext>
            </a:extLst>
          </p:cNvPr>
          <p:cNvSpPr txBox="1"/>
          <p:nvPr/>
        </p:nvSpPr>
        <p:spPr>
          <a:xfrm>
            <a:off x="688942" y="2360208"/>
            <a:ext cx="416864" cy="512961"/>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1</a:t>
            </a:r>
          </a:p>
        </p:txBody>
      </p:sp>
      <p:sp>
        <p:nvSpPr>
          <p:cNvPr id="68" name="TextBox 28">
            <a:extLst>
              <a:ext uri="{FF2B5EF4-FFF2-40B4-BE49-F238E27FC236}">
                <a16:creationId xmlns:a16="http://schemas.microsoft.com/office/drawing/2014/main" id="{7EECFDC9-2C60-623F-9308-94498DA4C849}"/>
              </a:ext>
            </a:extLst>
          </p:cNvPr>
          <p:cNvSpPr txBox="1"/>
          <p:nvPr/>
        </p:nvSpPr>
        <p:spPr>
          <a:xfrm>
            <a:off x="650733" y="3524847"/>
            <a:ext cx="416864" cy="512961"/>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2</a:t>
            </a:r>
          </a:p>
        </p:txBody>
      </p:sp>
      <p:sp>
        <p:nvSpPr>
          <p:cNvPr id="73" name="TextBox 28">
            <a:extLst>
              <a:ext uri="{FF2B5EF4-FFF2-40B4-BE49-F238E27FC236}">
                <a16:creationId xmlns:a16="http://schemas.microsoft.com/office/drawing/2014/main" id="{7EECFDC9-2C60-623F-9308-94498DA4C849}"/>
              </a:ext>
            </a:extLst>
          </p:cNvPr>
          <p:cNvSpPr txBox="1"/>
          <p:nvPr/>
        </p:nvSpPr>
        <p:spPr>
          <a:xfrm>
            <a:off x="726579" y="4706465"/>
            <a:ext cx="416864" cy="512961"/>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3</a:t>
            </a:r>
          </a:p>
        </p:txBody>
      </p:sp>
      <p:sp>
        <p:nvSpPr>
          <p:cNvPr id="74" name="TextBox 28">
            <a:extLst>
              <a:ext uri="{FF2B5EF4-FFF2-40B4-BE49-F238E27FC236}">
                <a16:creationId xmlns:a16="http://schemas.microsoft.com/office/drawing/2014/main" id="{7EECFDC9-2C60-623F-9308-94498DA4C849}"/>
              </a:ext>
            </a:extLst>
          </p:cNvPr>
          <p:cNvSpPr txBox="1"/>
          <p:nvPr/>
        </p:nvSpPr>
        <p:spPr>
          <a:xfrm>
            <a:off x="6212432" y="5769711"/>
            <a:ext cx="416864" cy="512961"/>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4</a:t>
            </a:r>
          </a:p>
        </p:txBody>
      </p:sp>
      <p:sp>
        <p:nvSpPr>
          <p:cNvPr id="75" name="TextBox 28">
            <a:extLst>
              <a:ext uri="{FF2B5EF4-FFF2-40B4-BE49-F238E27FC236}">
                <a16:creationId xmlns:a16="http://schemas.microsoft.com/office/drawing/2014/main" id="{7EECFDC9-2C60-623F-9308-94498DA4C849}"/>
              </a:ext>
            </a:extLst>
          </p:cNvPr>
          <p:cNvSpPr txBox="1"/>
          <p:nvPr/>
        </p:nvSpPr>
        <p:spPr>
          <a:xfrm>
            <a:off x="677196" y="5733269"/>
            <a:ext cx="416864" cy="512961"/>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4</a:t>
            </a:r>
          </a:p>
        </p:txBody>
      </p:sp>
      <p:sp>
        <p:nvSpPr>
          <p:cNvPr id="76" name="TextBox 28">
            <a:extLst>
              <a:ext uri="{FF2B5EF4-FFF2-40B4-BE49-F238E27FC236}">
                <a16:creationId xmlns:a16="http://schemas.microsoft.com/office/drawing/2014/main" id="{7EECFDC9-2C60-623F-9308-94498DA4C849}"/>
              </a:ext>
            </a:extLst>
          </p:cNvPr>
          <p:cNvSpPr txBox="1"/>
          <p:nvPr/>
        </p:nvSpPr>
        <p:spPr>
          <a:xfrm>
            <a:off x="6100971" y="4684410"/>
            <a:ext cx="416864" cy="512961"/>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3</a:t>
            </a:r>
          </a:p>
        </p:txBody>
      </p:sp>
      <p:sp>
        <p:nvSpPr>
          <p:cNvPr id="77" name="TextBox 28">
            <a:extLst>
              <a:ext uri="{FF2B5EF4-FFF2-40B4-BE49-F238E27FC236}">
                <a16:creationId xmlns:a16="http://schemas.microsoft.com/office/drawing/2014/main" id="{7EECFDC9-2C60-623F-9308-94498DA4C849}"/>
              </a:ext>
            </a:extLst>
          </p:cNvPr>
          <p:cNvSpPr txBox="1"/>
          <p:nvPr/>
        </p:nvSpPr>
        <p:spPr>
          <a:xfrm>
            <a:off x="6093909" y="3563290"/>
            <a:ext cx="416864" cy="512961"/>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2</a:t>
            </a:r>
          </a:p>
        </p:txBody>
      </p:sp>
      <p:sp>
        <p:nvSpPr>
          <p:cNvPr id="79" name="TextBox 28">
            <a:extLst>
              <a:ext uri="{FF2B5EF4-FFF2-40B4-BE49-F238E27FC236}">
                <a16:creationId xmlns:a16="http://schemas.microsoft.com/office/drawing/2014/main" id="{7EECFDC9-2C60-623F-9308-94498DA4C849}"/>
              </a:ext>
            </a:extLst>
          </p:cNvPr>
          <p:cNvSpPr txBox="1"/>
          <p:nvPr/>
        </p:nvSpPr>
        <p:spPr>
          <a:xfrm>
            <a:off x="6054832" y="2413176"/>
            <a:ext cx="416864" cy="512961"/>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1</a:t>
            </a:r>
          </a:p>
        </p:txBody>
      </p:sp>
    </p:spTree>
    <p:extLst>
      <p:ext uri="{BB962C8B-B14F-4D97-AF65-F5344CB8AC3E}">
        <p14:creationId xmlns:p14="http://schemas.microsoft.com/office/powerpoint/2010/main" val="2588054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solidFill>
                  <a:prstClr val="black"/>
                </a:solidFill>
              </a:endParaRPr>
            </a:p>
          </p:txBody>
        </p:sp>
      </p:grpSp>
      <p:sp>
        <p:nvSpPr>
          <p:cNvPr id="20" name="TextBox 20"/>
          <p:cNvSpPr txBox="1"/>
          <p:nvPr/>
        </p:nvSpPr>
        <p:spPr>
          <a:xfrm>
            <a:off x="1481946" y="1805388"/>
            <a:ext cx="9315941" cy="492443"/>
          </a:xfrm>
          <a:prstGeom prst="rect">
            <a:avLst/>
          </a:prstGeom>
        </p:spPr>
        <p:txBody>
          <a:bodyPr wrap="square" lIns="0" tIns="0" rIns="0" bIns="0" rtlCol="0" anchor="t">
            <a:spAutoFit/>
          </a:bodyPr>
          <a:lstStyle/>
          <a:p>
            <a:pPr>
              <a:spcBef>
                <a:spcPct val="0"/>
              </a:spcBef>
            </a:pPr>
            <a:r>
              <a:rPr lang="fr-FR" sz="1600" dirty="0">
                <a:solidFill>
                  <a:srgbClr val="263090"/>
                </a:solidFill>
              </a:rPr>
              <a:t>Déployer des SAS Psy aux urgences et retravailler les coordinations/régulations des urgences avec des unités de soins non programmés ;</a:t>
            </a:r>
            <a:endParaRPr lang="en-US" sz="1600" dirty="0">
              <a:solidFill>
                <a:srgbClr val="263090"/>
              </a:solidFill>
            </a:endParaRPr>
          </a:p>
        </p:txBody>
      </p:sp>
      <p:sp>
        <p:nvSpPr>
          <p:cNvPr id="21" name="TextBox 21"/>
          <p:cNvSpPr txBox="1"/>
          <p:nvPr/>
        </p:nvSpPr>
        <p:spPr>
          <a:xfrm>
            <a:off x="951345" y="631427"/>
            <a:ext cx="8972531" cy="377667"/>
          </a:xfrm>
          <a:prstGeom prst="rect">
            <a:avLst/>
          </a:prstGeom>
        </p:spPr>
        <p:txBody>
          <a:bodyPr wrap="square" lIns="0" tIns="0" rIns="0" bIns="0" rtlCol="0" anchor="t">
            <a:spAutoFit/>
          </a:bodyPr>
          <a:lstStyle/>
          <a:p>
            <a:pPr>
              <a:lnSpc>
                <a:spcPts val="2800"/>
              </a:lnSpc>
              <a:spcBef>
                <a:spcPct val="0"/>
              </a:spcBef>
            </a:pPr>
            <a:r>
              <a:rPr lang="en-US" sz="3200" b="1" dirty="0">
                <a:solidFill>
                  <a:srgbClr val="263090"/>
                </a:solidFill>
              </a:rPr>
              <a:t>Les perspectives PTSM.2</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a:p>
        </p:txBody>
      </p:sp>
      <p:grpSp>
        <p:nvGrpSpPr>
          <p:cNvPr id="19" name="Groupe 18">
            <a:extLst>
              <a:ext uri="{FF2B5EF4-FFF2-40B4-BE49-F238E27FC236}">
                <a16:creationId xmlns:a16="http://schemas.microsoft.com/office/drawing/2014/main" id="{5F6A4C04-0420-4A60-CCC4-05542F943DD4}"/>
              </a:ext>
            </a:extLst>
          </p:cNvPr>
          <p:cNvGrpSpPr/>
          <p:nvPr/>
        </p:nvGrpSpPr>
        <p:grpSpPr>
          <a:xfrm>
            <a:off x="472912" y="1573089"/>
            <a:ext cx="766235" cy="827244"/>
            <a:chOff x="980088" y="1752321"/>
            <a:chExt cx="1149352" cy="1240866"/>
          </a:xfrm>
        </p:grpSpPr>
        <p:sp>
          <p:nvSpPr>
            <p:cNvPr id="4" name="Freeform 27">
              <a:extLst>
                <a:ext uri="{FF2B5EF4-FFF2-40B4-BE49-F238E27FC236}">
                  <a16:creationId xmlns:a16="http://schemas.microsoft.com/office/drawing/2014/main" id="{A3BA6A7C-A48D-F227-0B2F-F9EB37376786}"/>
                </a:ext>
              </a:extLst>
            </p:cNvPr>
            <p:cNvSpPr/>
            <p:nvPr/>
          </p:nvSpPr>
          <p:spPr>
            <a:xfrm rot="17933768">
              <a:off x="934331" y="179807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8" name="TextBox 28">
              <a:extLst>
                <a:ext uri="{FF2B5EF4-FFF2-40B4-BE49-F238E27FC236}">
                  <a16:creationId xmlns:a16="http://schemas.microsoft.com/office/drawing/2014/main" id="{7EECFDC9-2C60-623F-9308-94498DA4C849}"/>
                </a:ext>
              </a:extLst>
            </p:cNvPr>
            <p:cNvSpPr txBox="1"/>
            <p:nvPr/>
          </p:nvSpPr>
          <p:spPr>
            <a:xfrm>
              <a:off x="1277394" y="198778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1</a:t>
              </a:r>
            </a:p>
          </p:txBody>
        </p:sp>
      </p:grpSp>
      <p:grpSp>
        <p:nvGrpSpPr>
          <p:cNvPr id="24" name="Groupe 23">
            <a:extLst>
              <a:ext uri="{FF2B5EF4-FFF2-40B4-BE49-F238E27FC236}">
                <a16:creationId xmlns:a16="http://schemas.microsoft.com/office/drawing/2014/main" id="{F4FD0A8B-A9EE-B961-3DCB-F5BC217F54ED}"/>
              </a:ext>
            </a:extLst>
          </p:cNvPr>
          <p:cNvGrpSpPr/>
          <p:nvPr/>
        </p:nvGrpSpPr>
        <p:grpSpPr>
          <a:xfrm>
            <a:off x="520097" y="2699233"/>
            <a:ext cx="766235" cy="827244"/>
            <a:chOff x="10254273" y="7138751"/>
            <a:chExt cx="1149352" cy="1240866"/>
          </a:xfrm>
        </p:grpSpPr>
        <p:sp>
          <p:nvSpPr>
            <p:cNvPr id="22" name="Freeform 31">
              <a:extLst>
                <a:ext uri="{FF2B5EF4-FFF2-40B4-BE49-F238E27FC236}">
                  <a16:creationId xmlns:a16="http://schemas.microsoft.com/office/drawing/2014/main" id="{E20E64AA-311B-4097-B13B-4360B5352E6B}"/>
                </a:ext>
              </a:extLst>
            </p:cNvPr>
            <p:cNvSpPr/>
            <p:nvPr/>
          </p:nvSpPr>
          <p:spPr>
            <a:xfrm rot="17933768">
              <a:off x="10208516" y="7184508"/>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3" name="TextBox 32">
              <a:extLst>
                <a:ext uri="{FF2B5EF4-FFF2-40B4-BE49-F238E27FC236}">
                  <a16:creationId xmlns:a16="http://schemas.microsoft.com/office/drawing/2014/main" id="{BAEE0DA0-518C-CBEA-A991-C96BFC24886D}"/>
                </a:ext>
              </a:extLst>
            </p:cNvPr>
            <p:cNvSpPr txBox="1"/>
            <p:nvPr/>
          </p:nvSpPr>
          <p:spPr>
            <a:xfrm>
              <a:off x="10551579" y="7383740"/>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2</a:t>
              </a:r>
            </a:p>
          </p:txBody>
        </p:sp>
      </p:grpSp>
      <p:grpSp>
        <p:nvGrpSpPr>
          <p:cNvPr id="30" name="Groupe 29">
            <a:extLst>
              <a:ext uri="{FF2B5EF4-FFF2-40B4-BE49-F238E27FC236}">
                <a16:creationId xmlns:a16="http://schemas.microsoft.com/office/drawing/2014/main" id="{4D86781A-D710-DAAC-0085-76C24739274C}"/>
              </a:ext>
            </a:extLst>
          </p:cNvPr>
          <p:cNvGrpSpPr/>
          <p:nvPr/>
        </p:nvGrpSpPr>
        <p:grpSpPr>
          <a:xfrm>
            <a:off x="498870" y="3805416"/>
            <a:ext cx="766235" cy="827244"/>
            <a:chOff x="15460387" y="2742731"/>
            <a:chExt cx="1149352" cy="1240866"/>
          </a:xfrm>
        </p:grpSpPr>
        <p:sp>
          <p:nvSpPr>
            <p:cNvPr id="25" name="Freeform 36">
              <a:extLst>
                <a:ext uri="{FF2B5EF4-FFF2-40B4-BE49-F238E27FC236}">
                  <a16:creationId xmlns:a16="http://schemas.microsoft.com/office/drawing/2014/main" id="{E815C80E-2C19-67E8-C1EC-FEF9728CE1D4}"/>
                </a:ext>
              </a:extLst>
            </p:cNvPr>
            <p:cNvSpPr/>
            <p:nvPr/>
          </p:nvSpPr>
          <p:spPr>
            <a:xfrm rot="17933768">
              <a:off x="15414630" y="278848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9" name="TextBox 37">
              <a:extLst>
                <a:ext uri="{FF2B5EF4-FFF2-40B4-BE49-F238E27FC236}">
                  <a16:creationId xmlns:a16="http://schemas.microsoft.com/office/drawing/2014/main" id="{6E392249-2D8C-F721-03BD-B13A0438D88D}"/>
                </a:ext>
              </a:extLst>
            </p:cNvPr>
            <p:cNvSpPr txBox="1"/>
            <p:nvPr/>
          </p:nvSpPr>
          <p:spPr>
            <a:xfrm>
              <a:off x="15757693" y="297819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3</a:t>
              </a:r>
            </a:p>
          </p:txBody>
        </p:sp>
      </p:grpSp>
      <p:sp>
        <p:nvSpPr>
          <p:cNvPr id="2" name="TextBox 20">
            <a:extLst>
              <a:ext uri="{FF2B5EF4-FFF2-40B4-BE49-F238E27FC236}">
                <a16:creationId xmlns:a16="http://schemas.microsoft.com/office/drawing/2014/main" id="{0A27F2E8-4C40-4F26-8F88-228661DA4F62}"/>
              </a:ext>
            </a:extLst>
          </p:cNvPr>
          <p:cNvSpPr txBox="1"/>
          <p:nvPr/>
        </p:nvSpPr>
        <p:spPr>
          <a:xfrm>
            <a:off x="1426526" y="4022266"/>
            <a:ext cx="9315941" cy="492443"/>
          </a:xfrm>
          <a:prstGeom prst="rect">
            <a:avLst/>
          </a:prstGeom>
        </p:spPr>
        <p:txBody>
          <a:bodyPr wrap="square" lIns="0" tIns="0" rIns="0" bIns="0" rtlCol="0" anchor="t">
            <a:spAutoFit/>
          </a:bodyPr>
          <a:lstStyle/>
          <a:p>
            <a:pPr>
              <a:spcBef>
                <a:spcPct val="0"/>
              </a:spcBef>
            </a:pPr>
            <a:r>
              <a:rPr lang="fr-FR" sz="1600" dirty="0">
                <a:solidFill>
                  <a:srgbClr val="263090"/>
                </a:solidFill>
              </a:rPr>
              <a:t>Associer les SDIS, forces de l’ordre, préfecture, les élus, les collectivités, l’éducation nationale aux réflexions et aux  instances (CSSM élargie et groupe de travail urgence);</a:t>
            </a:r>
            <a:endParaRPr lang="en-US" sz="1600" dirty="0">
              <a:solidFill>
                <a:srgbClr val="263090"/>
              </a:solidFill>
            </a:endParaRPr>
          </a:p>
        </p:txBody>
      </p:sp>
      <p:sp>
        <p:nvSpPr>
          <p:cNvPr id="50" name="TextBox 20">
            <a:extLst>
              <a:ext uri="{FF2B5EF4-FFF2-40B4-BE49-F238E27FC236}">
                <a16:creationId xmlns:a16="http://schemas.microsoft.com/office/drawing/2014/main" id="{4F337978-E635-5B00-6364-35E9A9F7D190}"/>
              </a:ext>
            </a:extLst>
          </p:cNvPr>
          <p:cNvSpPr txBox="1"/>
          <p:nvPr/>
        </p:nvSpPr>
        <p:spPr>
          <a:xfrm>
            <a:off x="1438029" y="5179342"/>
            <a:ext cx="9315941" cy="492443"/>
          </a:xfrm>
          <a:prstGeom prst="rect">
            <a:avLst/>
          </a:prstGeom>
        </p:spPr>
        <p:txBody>
          <a:bodyPr wrap="square" lIns="0" tIns="0" rIns="0" bIns="0" rtlCol="0" anchor="t">
            <a:spAutoFit/>
          </a:bodyPr>
          <a:lstStyle/>
          <a:p>
            <a:pPr>
              <a:spcBef>
                <a:spcPct val="0"/>
              </a:spcBef>
            </a:pPr>
            <a:r>
              <a:rPr lang="fr-FR" sz="1600" dirty="0">
                <a:solidFill>
                  <a:srgbClr val="263090"/>
                </a:solidFill>
              </a:rPr>
              <a:t>Optimiser l’aval à l’hospitalisation par le développement des CMP, des équipes mobiles, par la réorganisation des soins non programmés en service public et en libéral;</a:t>
            </a:r>
            <a:endParaRPr lang="en-US" sz="1600" dirty="0">
              <a:solidFill>
                <a:srgbClr val="263090"/>
              </a:solidFill>
            </a:endParaRPr>
          </a:p>
        </p:txBody>
      </p:sp>
      <p:grpSp>
        <p:nvGrpSpPr>
          <p:cNvPr id="51" name="Groupe 50">
            <a:extLst>
              <a:ext uri="{FF2B5EF4-FFF2-40B4-BE49-F238E27FC236}">
                <a16:creationId xmlns:a16="http://schemas.microsoft.com/office/drawing/2014/main" id="{6C17D6FE-8DCB-BB7F-037D-C805313109B7}"/>
              </a:ext>
            </a:extLst>
          </p:cNvPr>
          <p:cNvGrpSpPr/>
          <p:nvPr/>
        </p:nvGrpSpPr>
        <p:grpSpPr>
          <a:xfrm>
            <a:off x="523672" y="5011941"/>
            <a:ext cx="766235" cy="827244"/>
            <a:chOff x="15460387" y="2742731"/>
            <a:chExt cx="1149352" cy="1240866"/>
          </a:xfrm>
        </p:grpSpPr>
        <p:sp>
          <p:nvSpPr>
            <p:cNvPr id="52" name="Freeform 36">
              <a:extLst>
                <a:ext uri="{FF2B5EF4-FFF2-40B4-BE49-F238E27FC236}">
                  <a16:creationId xmlns:a16="http://schemas.microsoft.com/office/drawing/2014/main" id="{197A3415-E9E6-6E7E-AB13-15287366FE22}"/>
                </a:ext>
              </a:extLst>
            </p:cNvPr>
            <p:cNvSpPr/>
            <p:nvPr/>
          </p:nvSpPr>
          <p:spPr>
            <a:xfrm rot="17933768">
              <a:off x="15414630" y="278848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54" name="TextBox 37">
              <a:extLst>
                <a:ext uri="{FF2B5EF4-FFF2-40B4-BE49-F238E27FC236}">
                  <a16:creationId xmlns:a16="http://schemas.microsoft.com/office/drawing/2014/main" id="{7B675B65-B778-0FF8-4E3C-1272057E2841}"/>
                </a:ext>
              </a:extLst>
            </p:cNvPr>
            <p:cNvSpPr txBox="1"/>
            <p:nvPr/>
          </p:nvSpPr>
          <p:spPr>
            <a:xfrm>
              <a:off x="15757693" y="297819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4</a:t>
              </a:r>
            </a:p>
          </p:txBody>
        </p:sp>
      </p:grpSp>
      <p:sp>
        <p:nvSpPr>
          <p:cNvPr id="55" name="TextBox 20">
            <a:extLst>
              <a:ext uri="{FF2B5EF4-FFF2-40B4-BE49-F238E27FC236}">
                <a16:creationId xmlns:a16="http://schemas.microsoft.com/office/drawing/2014/main" id="{88F1AAEF-5AE5-3928-309E-DA2300990A4D}"/>
              </a:ext>
            </a:extLst>
          </p:cNvPr>
          <p:cNvSpPr txBox="1"/>
          <p:nvPr/>
        </p:nvSpPr>
        <p:spPr>
          <a:xfrm>
            <a:off x="1407206" y="2903144"/>
            <a:ext cx="9315941" cy="492443"/>
          </a:xfrm>
          <a:prstGeom prst="rect">
            <a:avLst/>
          </a:prstGeom>
        </p:spPr>
        <p:txBody>
          <a:bodyPr wrap="square" lIns="0" tIns="0" rIns="0" bIns="0" rtlCol="0" anchor="t">
            <a:spAutoFit/>
          </a:bodyPr>
          <a:lstStyle/>
          <a:p>
            <a:pPr>
              <a:spcBef>
                <a:spcPct val="0"/>
              </a:spcBef>
            </a:pPr>
            <a:r>
              <a:rPr lang="fr-FR" sz="1600" dirty="0">
                <a:solidFill>
                  <a:srgbClr val="263090"/>
                </a:solidFill>
              </a:rPr>
              <a:t>Renforcer la prévention sur les 3 niveaux  et notamment la formation/information des acteurs du 1</a:t>
            </a:r>
            <a:r>
              <a:rPr lang="fr-FR" sz="1600" baseline="30000" dirty="0">
                <a:solidFill>
                  <a:srgbClr val="263090"/>
                </a:solidFill>
              </a:rPr>
              <a:t>er</a:t>
            </a:r>
            <a:r>
              <a:rPr lang="fr-FR" sz="1600" dirty="0">
                <a:solidFill>
                  <a:srgbClr val="263090"/>
                </a:solidFill>
              </a:rPr>
              <a:t> recours au repérage et à la gestion de la crise ;</a:t>
            </a:r>
            <a:endParaRPr lang="en-US" sz="1600" dirty="0">
              <a:solidFill>
                <a:srgbClr val="263090"/>
              </a:solidFill>
            </a:endParaRPr>
          </a:p>
        </p:txBody>
      </p:sp>
    </p:spTree>
    <p:extLst>
      <p:ext uri="{BB962C8B-B14F-4D97-AF65-F5344CB8AC3E}">
        <p14:creationId xmlns:p14="http://schemas.microsoft.com/office/powerpoint/2010/main" val="383001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ctr"/>
            <a:fld id="{48F63A3B-78C7-47BE-AE5E-E10140E04643}" type="slidenum">
              <a:rPr lang="en-US" smtClean="0"/>
              <a:pPr algn="ctr"/>
              <a:t>4</a:t>
            </a:fld>
            <a:endParaRPr lang="en-US" dirty="0"/>
          </a:p>
        </p:txBody>
      </p:sp>
      <p:pic>
        <p:nvPicPr>
          <p:cNvPr id="4" name="Image 3">
            <a:extLst>
              <a:ext uri="{FF2B5EF4-FFF2-40B4-BE49-F238E27FC236}">
                <a16:creationId xmlns:a16="http://schemas.microsoft.com/office/drawing/2014/main" id="{6C18A4DE-BEA0-ECAA-DBDD-C04F547EC628}"/>
              </a:ext>
            </a:extLst>
          </p:cNvPr>
          <p:cNvPicPr>
            <a:picLocks noChangeAspect="1"/>
          </p:cNvPicPr>
          <p:nvPr/>
        </p:nvPicPr>
        <p:blipFill>
          <a:blip r:embed="rId2"/>
          <a:srcRect/>
          <a:stretch/>
        </p:blipFill>
        <p:spPr>
          <a:xfrm>
            <a:off x="1054607" y="763656"/>
            <a:ext cx="9086919" cy="5844207"/>
          </a:xfrm>
          <a:prstGeom prst="rect">
            <a:avLst/>
          </a:prstGeom>
        </p:spPr>
      </p:pic>
    </p:spTree>
    <p:extLst>
      <p:ext uri="{BB962C8B-B14F-4D97-AF65-F5344CB8AC3E}">
        <p14:creationId xmlns:p14="http://schemas.microsoft.com/office/powerpoint/2010/main" val="26822028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solidFill>
                  <a:prstClr val="black"/>
                </a:solidFill>
              </a:endParaRPr>
            </a:p>
          </p:txBody>
        </p:sp>
      </p:grpSp>
      <p:sp>
        <p:nvSpPr>
          <p:cNvPr id="20" name="TextBox 20"/>
          <p:cNvSpPr txBox="1"/>
          <p:nvPr/>
        </p:nvSpPr>
        <p:spPr>
          <a:xfrm>
            <a:off x="1687678" y="1448672"/>
            <a:ext cx="9315941" cy="861774"/>
          </a:xfrm>
          <a:prstGeom prst="rect">
            <a:avLst/>
          </a:prstGeom>
        </p:spPr>
        <p:txBody>
          <a:bodyPr wrap="square" lIns="0" tIns="0" rIns="0" bIns="0" rtlCol="0" anchor="t">
            <a:spAutoFit/>
          </a:bodyPr>
          <a:lstStyle/>
          <a:p>
            <a:pPr algn="just">
              <a:spcBef>
                <a:spcPct val="0"/>
              </a:spcBef>
            </a:pPr>
            <a:endParaRPr lang="fr-FR" sz="1200" dirty="0">
              <a:solidFill>
                <a:srgbClr val="263090"/>
              </a:solidFill>
            </a:endParaRPr>
          </a:p>
          <a:p>
            <a:pPr algn="just">
              <a:spcBef>
                <a:spcPct val="0"/>
              </a:spcBef>
            </a:pPr>
            <a:r>
              <a:rPr lang="fr-FR" sz="1600" dirty="0">
                <a:solidFill>
                  <a:srgbClr val="263090"/>
                </a:solidFill>
              </a:rPr>
              <a:t>Individualiser des dispositifs de crise pour enfants et/ou adolescents :  équipe mixte PEA/ASE pour des prises en charges intensive de crise , lits de crise et place d’ HJ/CATTP de crise pour enfant et adolescent;</a:t>
            </a:r>
          </a:p>
          <a:p>
            <a:pPr algn="just">
              <a:spcBef>
                <a:spcPct val="0"/>
              </a:spcBef>
            </a:pPr>
            <a:endParaRPr lang="en-US" sz="1200" dirty="0">
              <a:solidFill>
                <a:srgbClr val="263090"/>
              </a:solidFill>
            </a:endParaRPr>
          </a:p>
        </p:txBody>
      </p:sp>
      <p:sp>
        <p:nvSpPr>
          <p:cNvPr id="21" name="TextBox 21"/>
          <p:cNvSpPr txBox="1"/>
          <p:nvPr/>
        </p:nvSpPr>
        <p:spPr>
          <a:xfrm>
            <a:off x="951345" y="489131"/>
            <a:ext cx="8972531" cy="364074"/>
          </a:xfrm>
          <a:prstGeom prst="rect">
            <a:avLst/>
          </a:prstGeom>
        </p:spPr>
        <p:txBody>
          <a:bodyPr wrap="square" lIns="0" tIns="0" rIns="0" bIns="0" rtlCol="0" anchor="t">
            <a:spAutoFit/>
          </a:bodyPr>
          <a:lstStyle/>
          <a:p>
            <a:pPr>
              <a:lnSpc>
                <a:spcPts val="2800"/>
              </a:lnSpc>
              <a:spcBef>
                <a:spcPct val="0"/>
              </a:spcBef>
            </a:pPr>
            <a:r>
              <a:rPr lang="en-US" sz="2800" b="1" dirty="0">
                <a:solidFill>
                  <a:srgbClr val="263090"/>
                </a:solidFill>
              </a:rPr>
              <a:t>Les perspectives PTSM.2</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a:p>
        </p:txBody>
      </p:sp>
      <p:grpSp>
        <p:nvGrpSpPr>
          <p:cNvPr id="35" name="Groupe 34">
            <a:extLst>
              <a:ext uri="{FF2B5EF4-FFF2-40B4-BE49-F238E27FC236}">
                <a16:creationId xmlns:a16="http://schemas.microsoft.com/office/drawing/2014/main" id="{E78AC42E-3C95-7D72-C5BD-BB0E1F7EAC81}"/>
              </a:ext>
            </a:extLst>
          </p:cNvPr>
          <p:cNvGrpSpPr/>
          <p:nvPr/>
        </p:nvGrpSpPr>
        <p:grpSpPr>
          <a:xfrm>
            <a:off x="612121" y="3565765"/>
            <a:ext cx="814259" cy="698515"/>
            <a:chOff x="10254273" y="7138751"/>
            <a:chExt cx="1149352" cy="1240866"/>
          </a:xfrm>
        </p:grpSpPr>
        <p:sp>
          <p:nvSpPr>
            <p:cNvPr id="36" name="Freeform 31">
              <a:extLst>
                <a:ext uri="{FF2B5EF4-FFF2-40B4-BE49-F238E27FC236}">
                  <a16:creationId xmlns:a16="http://schemas.microsoft.com/office/drawing/2014/main" id="{6BFEBA76-5F57-9FED-AA71-47BCE8A11DF4}"/>
                </a:ext>
              </a:extLst>
            </p:cNvPr>
            <p:cNvSpPr/>
            <p:nvPr/>
          </p:nvSpPr>
          <p:spPr>
            <a:xfrm rot="17933768">
              <a:off x="10208516" y="7184508"/>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7" name="TextBox 32">
              <a:extLst>
                <a:ext uri="{FF2B5EF4-FFF2-40B4-BE49-F238E27FC236}">
                  <a16:creationId xmlns:a16="http://schemas.microsoft.com/office/drawing/2014/main" id="{CE07B2BB-422D-AB1B-8B40-396BEE45C362}"/>
                </a:ext>
              </a:extLst>
            </p:cNvPr>
            <p:cNvSpPr txBox="1"/>
            <p:nvPr/>
          </p:nvSpPr>
          <p:spPr>
            <a:xfrm>
              <a:off x="10553087" y="7206295"/>
              <a:ext cx="625296" cy="787200"/>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grpSp>
        <p:nvGrpSpPr>
          <p:cNvPr id="38" name="Groupe 37">
            <a:extLst>
              <a:ext uri="{FF2B5EF4-FFF2-40B4-BE49-F238E27FC236}">
                <a16:creationId xmlns:a16="http://schemas.microsoft.com/office/drawing/2014/main" id="{96FBF0A6-F8FC-338D-E709-2643EE10C07C}"/>
              </a:ext>
            </a:extLst>
          </p:cNvPr>
          <p:cNvGrpSpPr/>
          <p:nvPr/>
        </p:nvGrpSpPr>
        <p:grpSpPr>
          <a:xfrm>
            <a:off x="607132" y="4544936"/>
            <a:ext cx="802178" cy="735120"/>
            <a:chOff x="433718" y="3931059"/>
            <a:chExt cx="860439" cy="760376"/>
          </a:xfrm>
        </p:grpSpPr>
        <p:grpSp>
          <p:nvGrpSpPr>
            <p:cNvPr id="39" name="Groupe 38">
              <a:extLst>
                <a:ext uri="{FF2B5EF4-FFF2-40B4-BE49-F238E27FC236}">
                  <a16:creationId xmlns:a16="http://schemas.microsoft.com/office/drawing/2014/main" id="{D084D50D-0262-272A-CC02-BAC975C764C3}"/>
                </a:ext>
              </a:extLst>
            </p:cNvPr>
            <p:cNvGrpSpPr/>
            <p:nvPr/>
          </p:nvGrpSpPr>
          <p:grpSpPr>
            <a:xfrm>
              <a:off x="433718" y="3931059"/>
              <a:ext cx="860439" cy="760376"/>
              <a:chOff x="10254273" y="7138751"/>
              <a:chExt cx="1149352" cy="1240866"/>
            </a:xfrm>
          </p:grpSpPr>
          <p:sp>
            <p:nvSpPr>
              <p:cNvPr id="41" name="Freeform 31">
                <a:extLst>
                  <a:ext uri="{FF2B5EF4-FFF2-40B4-BE49-F238E27FC236}">
                    <a16:creationId xmlns:a16="http://schemas.microsoft.com/office/drawing/2014/main" id="{09AF6A76-FAFE-1AC5-0DF7-CF919739E756}"/>
                  </a:ext>
                </a:extLst>
              </p:cNvPr>
              <p:cNvSpPr/>
              <p:nvPr/>
            </p:nvSpPr>
            <p:spPr>
              <a:xfrm rot="17933768">
                <a:off x="10208516" y="7184508"/>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2" name="TextBox 32">
                <a:extLst>
                  <a:ext uri="{FF2B5EF4-FFF2-40B4-BE49-F238E27FC236}">
                    <a16:creationId xmlns:a16="http://schemas.microsoft.com/office/drawing/2014/main" id="{0F320E3B-B585-9535-29CC-3553BF28BEA8}"/>
                  </a:ext>
                </a:extLst>
              </p:cNvPr>
              <p:cNvSpPr txBox="1"/>
              <p:nvPr/>
            </p:nvSpPr>
            <p:spPr>
              <a:xfrm>
                <a:off x="10522048" y="7267512"/>
                <a:ext cx="625296" cy="748002"/>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sp>
          <p:nvSpPr>
            <p:cNvPr id="40" name="TextBox 32">
              <a:extLst>
                <a:ext uri="{FF2B5EF4-FFF2-40B4-BE49-F238E27FC236}">
                  <a16:creationId xmlns:a16="http://schemas.microsoft.com/office/drawing/2014/main" id="{40CE564A-9275-7584-5CF4-C3BAB4064A18}"/>
                </a:ext>
              </a:extLst>
            </p:cNvPr>
            <p:cNvSpPr txBox="1"/>
            <p:nvPr/>
          </p:nvSpPr>
          <p:spPr>
            <a:xfrm>
              <a:off x="622406" y="4157309"/>
              <a:ext cx="602110" cy="422080"/>
            </a:xfrm>
            <a:prstGeom prst="rect">
              <a:avLst/>
            </a:prstGeom>
          </p:spPr>
          <p:txBody>
            <a:bodyPr wrap="square" lIns="0" tIns="0" rIns="0" bIns="0" rtlCol="0" anchor="t">
              <a:spAutoFit/>
            </a:bodyPr>
            <a:lstStyle/>
            <a:p>
              <a:pPr algn="ctr">
                <a:lnSpc>
                  <a:spcPts val="4033"/>
                </a:lnSpc>
                <a:spcBef>
                  <a:spcPct val="0"/>
                </a:spcBef>
              </a:pPr>
              <a:endParaRPr lang="en-US" sz="800" b="1" spc="73" dirty="0">
                <a:solidFill>
                  <a:srgbClr val="F8F1EA"/>
                </a:solidFill>
                <a:latin typeface="Gliker Bold"/>
                <a:ea typeface="Gliker Bold"/>
                <a:cs typeface="Gliker Bold"/>
                <a:sym typeface="Gliker Bold"/>
              </a:endParaRPr>
            </a:p>
          </p:txBody>
        </p:sp>
      </p:grpSp>
      <p:grpSp>
        <p:nvGrpSpPr>
          <p:cNvPr id="44" name="Groupe 43">
            <a:extLst>
              <a:ext uri="{FF2B5EF4-FFF2-40B4-BE49-F238E27FC236}">
                <a16:creationId xmlns:a16="http://schemas.microsoft.com/office/drawing/2014/main" id="{217AB641-14F9-952B-935F-9B8BC5DFCCE1}"/>
              </a:ext>
            </a:extLst>
          </p:cNvPr>
          <p:cNvGrpSpPr/>
          <p:nvPr/>
        </p:nvGrpSpPr>
        <p:grpSpPr>
          <a:xfrm>
            <a:off x="588613" y="1400066"/>
            <a:ext cx="834165" cy="856981"/>
            <a:chOff x="10294569" y="7226569"/>
            <a:chExt cx="1149352" cy="1240866"/>
          </a:xfrm>
        </p:grpSpPr>
        <p:sp>
          <p:nvSpPr>
            <p:cNvPr id="46" name="Freeform 31">
              <a:extLst>
                <a:ext uri="{FF2B5EF4-FFF2-40B4-BE49-F238E27FC236}">
                  <a16:creationId xmlns:a16="http://schemas.microsoft.com/office/drawing/2014/main" id="{472350A2-8B1B-DD51-C155-9BC560A346C3}"/>
                </a:ext>
              </a:extLst>
            </p:cNvPr>
            <p:cNvSpPr/>
            <p:nvPr/>
          </p:nvSpPr>
          <p:spPr>
            <a:xfrm rot="17933768">
              <a:off x="10248812" y="7272326"/>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7" name="TextBox 32">
              <a:extLst>
                <a:ext uri="{FF2B5EF4-FFF2-40B4-BE49-F238E27FC236}">
                  <a16:creationId xmlns:a16="http://schemas.microsoft.com/office/drawing/2014/main" id="{B60505D9-3F97-9C6B-0C4A-634B9E8063D5}"/>
                </a:ext>
              </a:extLst>
            </p:cNvPr>
            <p:cNvSpPr txBox="1"/>
            <p:nvPr/>
          </p:nvSpPr>
          <p:spPr>
            <a:xfrm>
              <a:off x="10551577" y="7296913"/>
              <a:ext cx="625296" cy="641638"/>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grpSp>
        <p:nvGrpSpPr>
          <p:cNvPr id="48" name="Groupe 47">
            <a:extLst>
              <a:ext uri="{FF2B5EF4-FFF2-40B4-BE49-F238E27FC236}">
                <a16:creationId xmlns:a16="http://schemas.microsoft.com/office/drawing/2014/main" id="{7A5DB17E-F244-1008-ADB2-AE66369292E7}"/>
              </a:ext>
            </a:extLst>
          </p:cNvPr>
          <p:cNvGrpSpPr/>
          <p:nvPr/>
        </p:nvGrpSpPr>
        <p:grpSpPr>
          <a:xfrm>
            <a:off x="604990" y="2450963"/>
            <a:ext cx="782212" cy="804617"/>
            <a:chOff x="503244" y="3216478"/>
            <a:chExt cx="787225" cy="781625"/>
          </a:xfrm>
        </p:grpSpPr>
        <p:grpSp>
          <p:nvGrpSpPr>
            <p:cNvPr id="49" name="Groupe 48">
              <a:extLst>
                <a:ext uri="{FF2B5EF4-FFF2-40B4-BE49-F238E27FC236}">
                  <a16:creationId xmlns:a16="http://schemas.microsoft.com/office/drawing/2014/main" id="{347C66F1-B661-B879-0282-FC4374C8AB05}"/>
                </a:ext>
              </a:extLst>
            </p:cNvPr>
            <p:cNvGrpSpPr/>
            <p:nvPr/>
          </p:nvGrpSpPr>
          <p:grpSpPr>
            <a:xfrm>
              <a:off x="503244" y="3216478"/>
              <a:ext cx="787225" cy="781625"/>
              <a:chOff x="10254273" y="7138751"/>
              <a:chExt cx="1149352" cy="1240866"/>
            </a:xfrm>
          </p:grpSpPr>
          <p:sp>
            <p:nvSpPr>
              <p:cNvPr id="56" name="Freeform 31">
                <a:extLst>
                  <a:ext uri="{FF2B5EF4-FFF2-40B4-BE49-F238E27FC236}">
                    <a16:creationId xmlns:a16="http://schemas.microsoft.com/office/drawing/2014/main" id="{D71B8190-FFF4-9033-0224-C5E5A2B3314F}"/>
                  </a:ext>
                </a:extLst>
              </p:cNvPr>
              <p:cNvSpPr/>
              <p:nvPr/>
            </p:nvSpPr>
            <p:spPr>
              <a:xfrm rot="17933768">
                <a:off x="10208516" y="7184508"/>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57" name="TextBox 32">
                <a:extLst>
                  <a:ext uri="{FF2B5EF4-FFF2-40B4-BE49-F238E27FC236}">
                    <a16:creationId xmlns:a16="http://schemas.microsoft.com/office/drawing/2014/main" id="{CDB756D6-8253-B237-FEEE-F32D9C524AED}"/>
                  </a:ext>
                </a:extLst>
              </p:cNvPr>
              <p:cNvSpPr txBox="1"/>
              <p:nvPr/>
            </p:nvSpPr>
            <p:spPr>
              <a:xfrm>
                <a:off x="10522049" y="7267512"/>
                <a:ext cx="625295" cy="683395"/>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sp>
          <p:nvSpPr>
            <p:cNvPr id="53" name="TextBox 32">
              <a:extLst>
                <a:ext uri="{FF2B5EF4-FFF2-40B4-BE49-F238E27FC236}">
                  <a16:creationId xmlns:a16="http://schemas.microsoft.com/office/drawing/2014/main" id="{C6468DD0-4A3E-575F-2499-E6FCA3C42314}"/>
                </a:ext>
              </a:extLst>
            </p:cNvPr>
            <p:cNvSpPr txBox="1"/>
            <p:nvPr/>
          </p:nvSpPr>
          <p:spPr>
            <a:xfrm>
              <a:off x="626558" y="3472572"/>
              <a:ext cx="602110" cy="408060"/>
            </a:xfrm>
            <a:prstGeom prst="rect">
              <a:avLst/>
            </a:prstGeom>
          </p:spPr>
          <p:txBody>
            <a:bodyPr wrap="square" lIns="0" tIns="0" rIns="0" bIns="0" rtlCol="0" anchor="t">
              <a:spAutoFit/>
            </a:bodyPr>
            <a:lstStyle/>
            <a:p>
              <a:pPr algn="ctr">
                <a:lnSpc>
                  <a:spcPts val="4033"/>
                </a:lnSpc>
                <a:spcBef>
                  <a:spcPct val="0"/>
                </a:spcBef>
              </a:pPr>
              <a:endParaRPr lang="en-US" sz="800" b="1" spc="73" dirty="0">
                <a:solidFill>
                  <a:srgbClr val="F8F1EA"/>
                </a:solidFill>
                <a:latin typeface="Gliker Bold"/>
                <a:ea typeface="Gliker Bold"/>
                <a:cs typeface="Gliker Bold"/>
                <a:sym typeface="Gliker Bold"/>
              </a:endParaRPr>
            </a:p>
          </p:txBody>
        </p:sp>
      </p:grpSp>
      <p:sp>
        <p:nvSpPr>
          <p:cNvPr id="4" name="Rectangle 3"/>
          <p:cNvSpPr/>
          <p:nvPr/>
        </p:nvSpPr>
        <p:spPr>
          <a:xfrm>
            <a:off x="1561334" y="3646642"/>
            <a:ext cx="8853192" cy="584775"/>
          </a:xfrm>
          <a:prstGeom prst="rect">
            <a:avLst/>
          </a:prstGeom>
        </p:spPr>
        <p:txBody>
          <a:bodyPr wrap="square">
            <a:spAutoFit/>
          </a:bodyPr>
          <a:lstStyle/>
          <a:p>
            <a:pPr algn="just">
              <a:spcBef>
                <a:spcPct val="0"/>
              </a:spcBef>
            </a:pPr>
            <a:r>
              <a:rPr lang="fr-FR" sz="1600" dirty="0">
                <a:solidFill>
                  <a:srgbClr val="263090"/>
                </a:solidFill>
              </a:rPr>
              <a:t>Acculturation des personnels des structures d’urgences à la santé mentale et à la psychiatrie, notamment les structures d’urgences sans compétences psychiatriques 24/24 ; </a:t>
            </a:r>
          </a:p>
        </p:txBody>
      </p:sp>
      <p:sp>
        <p:nvSpPr>
          <p:cNvPr id="18" name="Rectangle 17"/>
          <p:cNvSpPr/>
          <p:nvPr/>
        </p:nvSpPr>
        <p:spPr>
          <a:xfrm>
            <a:off x="1561450" y="5722901"/>
            <a:ext cx="9369247" cy="553998"/>
          </a:xfrm>
          <a:prstGeom prst="rect">
            <a:avLst/>
          </a:prstGeom>
        </p:spPr>
        <p:txBody>
          <a:bodyPr wrap="square">
            <a:spAutoFit/>
          </a:bodyPr>
          <a:lstStyle/>
          <a:p>
            <a:pPr>
              <a:spcBef>
                <a:spcPct val="0"/>
              </a:spcBef>
            </a:pPr>
            <a:r>
              <a:rPr lang="fr-FR" sz="1600" dirty="0">
                <a:solidFill>
                  <a:srgbClr val="263090"/>
                </a:solidFill>
              </a:rPr>
              <a:t>Développer des formations gestion de la crise psychique pour les professionnels des SDIS et ambulanciers; </a:t>
            </a:r>
          </a:p>
          <a:p>
            <a:pPr>
              <a:spcBef>
                <a:spcPct val="0"/>
              </a:spcBef>
            </a:pPr>
            <a:endParaRPr lang="en-US" sz="1400" dirty="0">
              <a:solidFill>
                <a:srgbClr val="263090"/>
              </a:solidFill>
            </a:endParaRPr>
          </a:p>
        </p:txBody>
      </p:sp>
      <p:sp>
        <p:nvSpPr>
          <p:cNvPr id="19" name="ZoneTexte 18"/>
          <p:cNvSpPr txBox="1"/>
          <p:nvPr/>
        </p:nvSpPr>
        <p:spPr>
          <a:xfrm>
            <a:off x="1593050" y="2502266"/>
            <a:ext cx="9169903" cy="830997"/>
          </a:xfrm>
          <a:prstGeom prst="rect">
            <a:avLst/>
          </a:prstGeom>
          <a:noFill/>
        </p:spPr>
        <p:txBody>
          <a:bodyPr wrap="square" rtlCol="0">
            <a:spAutoFit/>
          </a:bodyPr>
          <a:lstStyle/>
          <a:p>
            <a:pPr algn="just">
              <a:spcBef>
                <a:spcPct val="0"/>
              </a:spcBef>
            </a:pPr>
            <a:r>
              <a:rPr lang="fr-FR" sz="1600" dirty="0">
                <a:solidFill>
                  <a:srgbClr val="263090"/>
                </a:solidFill>
              </a:rPr>
              <a:t>Améliorer la prévention des situations de crises : Travailler sur les directives anticipées; consultations avancées en MSP d’IPA, antennes MDA en QPV et déploiement de </a:t>
            </a:r>
            <a:r>
              <a:rPr lang="fr-FR" sz="1600" dirty="0" err="1">
                <a:solidFill>
                  <a:srgbClr val="263090"/>
                </a:solidFill>
              </a:rPr>
              <a:t>Vigiteen’s</a:t>
            </a:r>
            <a:r>
              <a:rPr lang="fr-FR" sz="1600" dirty="0">
                <a:solidFill>
                  <a:srgbClr val="263090"/>
                </a:solidFill>
              </a:rPr>
              <a:t>, télé expertise auprès des professionnels des CPTS et des ESMS… </a:t>
            </a:r>
          </a:p>
        </p:txBody>
      </p:sp>
      <p:sp>
        <p:nvSpPr>
          <p:cNvPr id="51" name="TextBox 28">
            <a:extLst>
              <a:ext uri="{FF2B5EF4-FFF2-40B4-BE49-F238E27FC236}">
                <a16:creationId xmlns:a16="http://schemas.microsoft.com/office/drawing/2014/main" id="{7EECFDC9-2C60-623F-9308-94498DA4C849}"/>
              </a:ext>
            </a:extLst>
          </p:cNvPr>
          <p:cNvSpPr txBox="1"/>
          <p:nvPr/>
        </p:nvSpPr>
        <p:spPr>
          <a:xfrm>
            <a:off x="801981" y="4606461"/>
            <a:ext cx="416864" cy="512961"/>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8</a:t>
            </a:r>
          </a:p>
        </p:txBody>
      </p:sp>
      <p:sp>
        <p:nvSpPr>
          <p:cNvPr id="52" name="TextBox 28">
            <a:extLst>
              <a:ext uri="{FF2B5EF4-FFF2-40B4-BE49-F238E27FC236}">
                <a16:creationId xmlns:a16="http://schemas.microsoft.com/office/drawing/2014/main" id="{7EECFDC9-2C60-623F-9308-94498DA4C849}"/>
              </a:ext>
            </a:extLst>
          </p:cNvPr>
          <p:cNvSpPr txBox="1"/>
          <p:nvPr/>
        </p:nvSpPr>
        <p:spPr>
          <a:xfrm>
            <a:off x="749628" y="3585724"/>
            <a:ext cx="416864" cy="512961"/>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7</a:t>
            </a:r>
          </a:p>
        </p:txBody>
      </p:sp>
      <p:sp>
        <p:nvSpPr>
          <p:cNvPr id="54" name="TextBox 28">
            <a:extLst>
              <a:ext uri="{FF2B5EF4-FFF2-40B4-BE49-F238E27FC236}">
                <a16:creationId xmlns:a16="http://schemas.microsoft.com/office/drawing/2014/main" id="{7EECFDC9-2C60-623F-9308-94498DA4C849}"/>
              </a:ext>
            </a:extLst>
          </p:cNvPr>
          <p:cNvSpPr txBox="1"/>
          <p:nvPr/>
        </p:nvSpPr>
        <p:spPr>
          <a:xfrm>
            <a:off x="722567" y="2589776"/>
            <a:ext cx="416864" cy="512961"/>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6</a:t>
            </a:r>
          </a:p>
        </p:txBody>
      </p:sp>
      <p:sp>
        <p:nvSpPr>
          <p:cNvPr id="58" name="TextBox 28">
            <a:extLst>
              <a:ext uri="{FF2B5EF4-FFF2-40B4-BE49-F238E27FC236}">
                <a16:creationId xmlns:a16="http://schemas.microsoft.com/office/drawing/2014/main" id="{7EECFDC9-2C60-623F-9308-94498DA4C849}"/>
              </a:ext>
            </a:extLst>
          </p:cNvPr>
          <p:cNvSpPr txBox="1"/>
          <p:nvPr/>
        </p:nvSpPr>
        <p:spPr>
          <a:xfrm>
            <a:off x="772218" y="1536533"/>
            <a:ext cx="416864" cy="512961"/>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5</a:t>
            </a:r>
          </a:p>
        </p:txBody>
      </p:sp>
      <p:sp>
        <p:nvSpPr>
          <p:cNvPr id="59" name="Rectangle 58"/>
          <p:cNvSpPr/>
          <p:nvPr/>
        </p:nvSpPr>
        <p:spPr>
          <a:xfrm>
            <a:off x="1561334" y="4668120"/>
            <a:ext cx="8853192" cy="584775"/>
          </a:xfrm>
          <a:prstGeom prst="rect">
            <a:avLst/>
          </a:prstGeom>
        </p:spPr>
        <p:txBody>
          <a:bodyPr wrap="square">
            <a:spAutoFit/>
          </a:bodyPr>
          <a:lstStyle/>
          <a:p>
            <a:pPr algn="just">
              <a:spcBef>
                <a:spcPct val="0"/>
              </a:spcBef>
            </a:pPr>
            <a:r>
              <a:rPr lang="fr-FR" sz="1600" dirty="0">
                <a:solidFill>
                  <a:srgbClr val="263090"/>
                </a:solidFill>
              </a:rPr>
              <a:t>Faire aboutir la convention multipartite d’un dispositif de réponse psychiatrique dans les territoires qui en sont dépourvus; </a:t>
            </a:r>
          </a:p>
        </p:txBody>
      </p:sp>
      <p:grpSp>
        <p:nvGrpSpPr>
          <p:cNvPr id="60" name="Groupe 59">
            <a:extLst>
              <a:ext uri="{FF2B5EF4-FFF2-40B4-BE49-F238E27FC236}">
                <a16:creationId xmlns:a16="http://schemas.microsoft.com/office/drawing/2014/main" id="{96FBF0A6-F8FC-338D-E709-2643EE10C07C}"/>
              </a:ext>
            </a:extLst>
          </p:cNvPr>
          <p:cNvGrpSpPr/>
          <p:nvPr/>
        </p:nvGrpSpPr>
        <p:grpSpPr>
          <a:xfrm>
            <a:off x="579561" y="5488780"/>
            <a:ext cx="802178" cy="735120"/>
            <a:chOff x="433718" y="3931059"/>
            <a:chExt cx="860439" cy="760376"/>
          </a:xfrm>
        </p:grpSpPr>
        <p:grpSp>
          <p:nvGrpSpPr>
            <p:cNvPr id="61" name="Groupe 60">
              <a:extLst>
                <a:ext uri="{FF2B5EF4-FFF2-40B4-BE49-F238E27FC236}">
                  <a16:creationId xmlns:a16="http://schemas.microsoft.com/office/drawing/2014/main" id="{D084D50D-0262-272A-CC02-BAC975C764C3}"/>
                </a:ext>
              </a:extLst>
            </p:cNvPr>
            <p:cNvGrpSpPr/>
            <p:nvPr/>
          </p:nvGrpSpPr>
          <p:grpSpPr>
            <a:xfrm>
              <a:off x="433718" y="3931059"/>
              <a:ext cx="860439" cy="760376"/>
              <a:chOff x="10254273" y="7138751"/>
              <a:chExt cx="1149352" cy="1240866"/>
            </a:xfrm>
          </p:grpSpPr>
          <p:sp>
            <p:nvSpPr>
              <p:cNvPr id="63" name="Freeform 31">
                <a:extLst>
                  <a:ext uri="{FF2B5EF4-FFF2-40B4-BE49-F238E27FC236}">
                    <a16:creationId xmlns:a16="http://schemas.microsoft.com/office/drawing/2014/main" id="{09AF6A76-FAFE-1AC5-0DF7-CF919739E756}"/>
                  </a:ext>
                </a:extLst>
              </p:cNvPr>
              <p:cNvSpPr/>
              <p:nvPr/>
            </p:nvSpPr>
            <p:spPr>
              <a:xfrm rot="17933768">
                <a:off x="10208516" y="7184508"/>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4" name="TextBox 32">
                <a:extLst>
                  <a:ext uri="{FF2B5EF4-FFF2-40B4-BE49-F238E27FC236}">
                    <a16:creationId xmlns:a16="http://schemas.microsoft.com/office/drawing/2014/main" id="{0F320E3B-B585-9535-29CC-3553BF28BEA8}"/>
                  </a:ext>
                </a:extLst>
              </p:cNvPr>
              <p:cNvSpPr txBox="1"/>
              <p:nvPr/>
            </p:nvSpPr>
            <p:spPr>
              <a:xfrm>
                <a:off x="10522048" y="7267512"/>
                <a:ext cx="625296" cy="748002"/>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sp>
          <p:nvSpPr>
            <p:cNvPr id="62" name="TextBox 32">
              <a:extLst>
                <a:ext uri="{FF2B5EF4-FFF2-40B4-BE49-F238E27FC236}">
                  <a16:creationId xmlns:a16="http://schemas.microsoft.com/office/drawing/2014/main" id="{40CE564A-9275-7584-5CF4-C3BAB4064A18}"/>
                </a:ext>
              </a:extLst>
            </p:cNvPr>
            <p:cNvSpPr txBox="1"/>
            <p:nvPr/>
          </p:nvSpPr>
          <p:spPr>
            <a:xfrm>
              <a:off x="622406" y="4157309"/>
              <a:ext cx="602110" cy="422080"/>
            </a:xfrm>
            <a:prstGeom prst="rect">
              <a:avLst/>
            </a:prstGeom>
          </p:spPr>
          <p:txBody>
            <a:bodyPr wrap="square" lIns="0" tIns="0" rIns="0" bIns="0" rtlCol="0" anchor="t">
              <a:spAutoFit/>
            </a:bodyPr>
            <a:lstStyle/>
            <a:p>
              <a:pPr algn="ctr">
                <a:lnSpc>
                  <a:spcPts val="4033"/>
                </a:lnSpc>
                <a:spcBef>
                  <a:spcPct val="0"/>
                </a:spcBef>
              </a:pPr>
              <a:endParaRPr lang="en-US" sz="800" b="1" spc="73" dirty="0">
                <a:solidFill>
                  <a:srgbClr val="F8F1EA"/>
                </a:solidFill>
                <a:latin typeface="Gliker Bold"/>
                <a:ea typeface="Gliker Bold"/>
                <a:cs typeface="Gliker Bold"/>
                <a:sym typeface="Gliker Bold"/>
              </a:endParaRPr>
            </a:p>
          </p:txBody>
        </p:sp>
      </p:grpSp>
      <p:sp>
        <p:nvSpPr>
          <p:cNvPr id="22" name="Rectangle 21"/>
          <p:cNvSpPr/>
          <p:nvPr/>
        </p:nvSpPr>
        <p:spPr>
          <a:xfrm>
            <a:off x="758287" y="5529001"/>
            <a:ext cx="465549" cy="605294"/>
          </a:xfrm>
          <a:prstGeom prst="rect">
            <a:avLst/>
          </a:prstGeom>
        </p:spPr>
        <p:txBody>
          <a:bodyPr wrap="square">
            <a:spAutoFit/>
          </a:bodyPr>
          <a:lstStyle/>
          <a:p>
            <a:pPr algn="ctr">
              <a:lnSpc>
                <a:spcPts val="4033"/>
              </a:lnSpc>
              <a:spcBef>
                <a:spcPct val="0"/>
              </a:spcBef>
            </a:pPr>
            <a:r>
              <a:rPr lang="en-US" sz="3600" b="1" spc="73" dirty="0">
                <a:solidFill>
                  <a:srgbClr val="F8F1EA"/>
                </a:solidFill>
                <a:latin typeface="Gliker Bold"/>
                <a:ea typeface="Gliker Bold"/>
                <a:cs typeface="Gliker Bold"/>
                <a:sym typeface="Gliker Bold"/>
              </a:rPr>
              <a:t>9</a:t>
            </a:r>
          </a:p>
        </p:txBody>
      </p:sp>
    </p:spTree>
    <p:extLst>
      <p:ext uri="{BB962C8B-B14F-4D97-AF65-F5344CB8AC3E}">
        <p14:creationId xmlns:p14="http://schemas.microsoft.com/office/powerpoint/2010/main" val="1281423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sz="1200"/>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sz="1200"/>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p>
          </p:txBody>
        </p:sp>
      </p:grpSp>
      <p:sp>
        <p:nvSpPr>
          <p:cNvPr id="20" name="TextBox 20"/>
          <p:cNvSpPr txBox="1"/>
          <p:nvPr/>
        </p:nvSpPr>
        <p:spPr>
          <a:xfrm>
            <a:off x="761999" y="2623294"/>
            <a:ext cx="8789911" cy="3941079"/>
          </a:xfrm>
          <a:prstGeom prst="rect">
            <a:avLst/>
          </a:prstGeom>
        </p:spPr>
        <p:txBody>
          <a:bodyPr wrap="square" lIns="0" tIns="0" rIns="0" bIns="0" rtlCol="0" anchor="t">
            <a:spAutoFit/>
          </a:bodyPr>
          <a:lstStyle/>
          <a:p>
            <a:pPr marL="304815" indent="-304815">
              <a:lnSpc>
                <a:spcPts val="2800"/>
              </a:lnSpc>
              <a:spcBef>
                <a:spcPct val="0"/>
              </a:spcBef>
              <a:buFont typeface="Arial" panose="020B0604020202020204" pitchFamily="34" charset="0"/>
              <a:buChar char="•"/>
            </a:pPr>
            <a:r>
              <a:rPr lang="en-US" sz="2333" dirty="0">
                <a:solidFill>
                  <a:srgbClr val="263090"/>
                </a:solidFill>
                <a:latin typeface="+mj-lt"/>
              </a:rPr>
              <a:t>Début activité début 2023</a:t>
            </a:r>
          </a:p>
          <a:p>
            <a:pPr marL="304815" indent="-304815">
              <a:lnSpc>
                <a:spcPts val="2800"/>
              </a:lnSpc>
              <a:spcBef>
                <a:spcPct val="0"/>
              </a:spcBef>
              <a:buFont typeface="Arial" panose="020B0604020202020204" pitchFamily="34" charset="0"/>
              <a:buChar char="•"/>
            </a:pPr>
            <a:r>
              <a:rPr lang="en-US" sz="2333" dirty="0">
                <a:solidFill>
                  <a:srgbClr val="263090"/>
                </a:solidFill>
                <a:latin typeface="+mj-lt"/>
              </a:rPr>
              <a:t>Equipe composée de 2 IDE(1,5 ETP) et d’un médecin</a:t>
            </a:r>
          </a:p>
          <a:p>
            <a:pPr marL="304815" indent="-304815">
              <a:lnSpc>
                <a:spcPts val="2800"/>
              </a:lnSpc>
              <a:spcBef>
                <a:spcPct val="0"/>
              </a:spcBef>
              <a:buFont typeface="Arial" panose="020B0604020202020204" pitchFamily="34" charset="0"/>
              <a:buChar char="•"/>
            </a:pPr>
            <a:r>
              <a:rPr lang="en-US" sz="2333" dirty="0">
                <a:solidFill>
                  <a:srgbClr val="263090"/>
                </a:solidFill>
                <a:latin typeface="+mj-lt"/>
              </a:rPr>
              <a:t>Développement de l’activité :</a:t>
            </a:r>
          </a:p>
          <a:p>
            <a:pPr marL="914446" lvl="2" indent="-304815">
              <a:lnSpc>
                <a:spcPts val="2800"/>
              </a:lnSpc>
              <a:spcBef>
                <a:spcPct val="0"/>
              </a:spcBef>
              <a:buFont typeface="Arial" panose="020B0604020202020204" pitchFamily="34" charset="0"/>
              <a:buChar char="•"/>
            </a:pPr>
            <a:r>
              <a:rPr lang="en-US" sz="2333" dirty="0">
                <a:solidFill>
                  <a:srgbClr val="263090"/>
                </a:solidFill>
                <a:latin typeface="+mj-lt"/>
              </a:rPr>
              <a:t>Etat des lieux et rencontre des établissements présents sur le territoire de démocratie sanitaire de Dieppe (10)</a:t>
            </a:r>
          </a:p>
          <a:p>
            <a:pPr marL="914446" lvl="2" indent="-304815">
              <a:lnSpc>
                <a:spcPts val="2800"/>
              </a:lnSpc>
              <a:spcBef>
                <a:spcPct val="0"/>
              </a:spcBef>
              <a:buFont typeface="Arial" panose="020B0604020202020204" pitchFamily="34" charset="0"/>
              <a:buChar char="•"/>
            </a:pPr>
            <a:r>
              <a:rPr lang="en-US" sz="2333" dirty="0">
                <a:solidFill>
                  <a:srgbClr val="263090"/>
                </a:solidFill>
                <a:latin typeface="+mj-lt"/>
              </a:rPr>
              <a:t>Appui des équipes sur place</a:t>
            </a:r>
          </a:p>
          <a:p>
            <a:pPr marL="914446" lvl="2" indent="-304815">
              <a:lnSpc>
                <a:spcPts val="2800"/>
              </a:lnSpc>
              <a:spcBef>
                <a:spcPct val="0"/>
              </a:spcBef>
              <a:buFont typeface="Arial" panose="020B0604020202020204" pitchFamily="34" charset="0"/>
              <a:buChar char="•"/>
            </a:pPr>
            <a:r>
              <a:rPr lang="en-US" sz="2333" dirty="0">
                <a:solidFill>
                  <a:srgbClr val="263090"/>
                </a:solidFill>
                <a:latin typeface="+mj-lt"/>
              </a:rPr>
              <a:t>Appui des équipes de psychiatrie</a:t>
            </a:r>
          </a:p>
          <a:p>
            <a:pPr marL="914446" lvl="2" indent="-304815">
              <a:lnSpc>
                <a:spcPts val="2800"/>
              </a:lnSpc>
              <a:spcBef>
                <a:spcPct val="0"/>
              </a:spcBef>
              <a:buFont typeface="Arial" panose="020B0604020202020204" pitchFamily="34" charset="0"/>
              <a:buChar char="•"/>
            </a:pPr>
            <a:r>
              <a:rPr lang="en-US" sz="2333" dirty="0">
                <a:solidFill>
                  <a:srgbClr val="263090"/>
                </a:solidFill>
                <a:latin typeface="+mj-lt"/>
              </a:rPr>
              <a:t>Travail avec les </a:t>
            </a:r>
            <a:r>
              <a:rPr lang="en-US" sz="2333" dirty="0" err="1">
                <a:solidFill>
                  <a:srgbClr val="263090"/>
                </a:solidFill>
                <a:latin typeface="+mj-lt"/>
              </a:rPr>
              <a:t>résidents</a:t>
            </a:r>
            <a:r>
              <a:rPr lang="en-US" sz="2333" dirty="0">
                <a:solidFill>
                  <a:srgbClr val="263090"/>
                </a:solidFill>
                <a:latin typeface="+mj-lt"/>
              </a:rPr>
              <a:t> (file active 94)</a:t>
            </a:r>
          </a:p>
          <a:p>
            <a:pPr marL="304815" indent="-304815">
              <a:lnSpc>
                <a:spcPts val="2800"/>
              </a:lnSpc>
              <a:spcBef>
                <a:spcPct val="0"/>
              </a:spcBef>
              <a:buFont typeface="Arial" panose="020B0604020202020204" pitchFamily="34" charset="0"/>
              <a:buChar char="•"/>
            </a:pPr>
            <a:r>
              <a:rPr lang="en-US" sz="2333" dirty="0">
                <a:solidFill>
                  <a:srgbClr val="263090"/>
                </a:solidFill>
                <a:latin typeface="+mj-lt"/>
              </a:rPr>
              <a:t>Evolution de l’activité et des objectifs</a:t>
            </a:r>
          </a:p>
          <a:p>
            <a:pPr marL="914446" lvl="2" indent="-304815">
              <a:lnSpc>
                <a:spcPts val="2800"/>
              </a:lnSpc>
              <a:spcBef>
                <a:spcPct val="0"/>
              </a:spcBef>
              <a:buFont typeface="Arial" panose="020B0604020202020204" pitchFamily="34" charset="0"/>
              <a:buChar char="•"/>
            </a:pPr>
            <a:endParaRPr lang="en-US" sz="2333" dirty="0">
              <a:solidFill>
                <a:srgbClr val="263090"/>
              </a:solidFill>
              <a:latin typeface="+mj-lt"/>
            </a:endParaRPr>
          </a:p>
          <a:p>
            <a:pPr marL="304815" indent="-304815">
              <a:lnSpc>
                <a:spcPts val="2800"/>
              </a:lnSpc>
              <a:spcBef>
                <a:spcPct val="0"/>
              </a:spcBef>
              <a:buFont typeface="Arial" panose="020B0604020202020204" pitchFamily="34" charset="0"/>
              <a:buChar char="•"/>
            </a:pPr>
            <a:endParaRPr lang="en-US" sz="2333" dirty="0">
              <a:solidFill>
                <a:srgbClr val="263090"/>
              </a:solidFill>
              <a:latin typeface="+mj-lt"/>
            </a:endParaRPr>
          </a:p>
        </p:txBody>
      </p:sp>
      <p:sp>
        <p:nvSpPr>
          <p:cNvPr id="21" name="TextBox 21"/>
          <p:cNvSpPr txBox="1"/>
          <p:nvPr/>
        </p:nvSpPr>
        <p:spPr>
          <a:xfrm>
            <a:off x="3814631" y="890734"/>
            <a:ext cx="7116067" cy="709425"/>
          </a:xfrm>
          <a:prstGeom prst="rect">
            <a:avLst/>
          </a:prstGeom>
        </p:spPr>
        <p:txBody>
          <a:bodyPr wrap="square" lIns="0" tIns="0" rIns="0" bIns="0" rtlCol="0" anchor="t">
            <a:spAutoFit/>
          </a:bodyPr>
          <a:lstStyle/>
          <a:p>
            <a:pPr>
              <a:lnSpc>
                <a:spcPts val="2800"/>
              </a:lnSpc>
              <a:spcBef>
                <a:spcPct val="0"/>
              </a:spcBef>
            </a:pPr>
            <a:r>
              <a:rPr lang="en-US" sz="2333" b="1" dirty="0">
                <a:solidFill>
                  <a:srgbClr val="263090"/>
                </a:solidFill>
                <a:latin typeface="+mj-lt"/>
              </a:rPr>
              <a:t>Equipe Mobile vers les structures Adultes (EMSA)</a:t>
            </a:r>
          </a:p>
          <a:p>
            <a:pPr>
              <a:lnSpc>
                <a:spcPts val="2800"/>
              </a:lnSpc>
              <a:spcBef>
                <a:spcPct val="0"/>
              </a:spcBef>
            </a:pPr>
            <a:r>
              <a:rPr lang="en-US" sz="2333" b="1" dirty="0">
                <a:solidFill>
                  <a:srgbClr val="263090"/>
                </a:solidFill>
                <a:latin typeface="+mj-lt"/>
              </a:rPr>
              <a:t>Dr Simon Martinez – </a:t>
            </a:r>
            <a:r>
              <a:rPr lang="en-US" sz="2333" dirty="0">
                <a:solidFill>
                  <a:srgbClr val="263090"/>
                </a:solidFill>
                <a:latin typeface="+mj-lt"/>
              </a:rPr>
              <a:t>Responsable du pôle de psychiatrie GHT Caux maritime </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sz="1200"/>
          </a:p>
        </p:txBody>
      </p:sp>
      <p:grpSp>
        <p:nvGrpSpPr>
          <p:cNvPr id="4" name="Groupe 3">
            <a:extLst>
              <a:ext uri="{FF2B5EF4-FFF2-40B4-BE49-F238E27FC236}">
                <a16:creationId xmlns:a16="http://schemas.microsoft.com/office/drawing/2014/main" id="{C00A83CC-0AE3-1112-3F29-3509D0BC946D}"/>
              </a:ext>
            </a:extLst>
          </p:cNvPr>
          <p:cNvGrpSpPr/>
          <p:nvPr/>
        </p:nvGrpSpPr>
        <p:grpSpPr>
          <a:xfrm>
            <a:off x="733876" y="228600"/>
            <a:ext cx="2726041" cy="1974914"/>
            <a:chOff x="13428913" y="323452"/>
            <a:chExt cx="4089061" cy="2962371"/>
          </a:xfrm>
          <a:scene3d>
            <a:camera prst="orthographicFront">
              <a:rot lat="0" lon="10799977" rev="0"/>
            </a:camera>
            <a:lightRig rig="threePt" dir="t"/>
          </a:scene3d>
        </p:grpSpPr>
        <p:grpSp>
          <p:nvGrpSpPr>
            <p:cNvPr id="18" name="Group 6">
              <a:extLst>
                <a:ext uri="{FF2B5EF4-FFF2-40B4-BE49-F238E27FC236}">
                  <a16:creationId xmlns:a16="http://schemas.microsoft.com/office/drawing/2014/main" id="{01FCB15C-D96B-9884-7DD0-905DBCCA0DCF}"/>
                </a:ext>
              </a:extLst>
            </p:cNvPr>
            <p:cNvGrpSpPr/>
            <p:nvPr/>
          </p:nvGrpSpPr>
          <p:grpSpPr>
            <a:xfrm>
              <a:off x="15946438" y="949226"/>
              <a:ext cx="1297674" cy="466295"/>
              <a:chOff x="0" y="0"/>
              <a:chExt cx="411417" cy="147835"/>
            </a:xfrm>
          </p:grpSpPr>
          <p:sp>
            <p:nvSpPr>
              <p:cNvPr id="28" name="Freeform 7">
                <a:extLst>
                  <a:ext uri="{FF2B5EF4-FFF2-40B4-BE49-F238E27FC236}">
                    <a16:creationId xmlns:a16="http://schemas.microsoft.com/office/drawing/2014/main" id="{69011F4D-1D98-16C0-9C26-AAC61B1335DE}"/>
                  </a:ext>
                </a:extLst>
              </p:cNvPr>
              <p:cNvSpPr/>
              <p:nvPr/>
            </p:nvSpPr>
            <p:spPr>
              <a:xfrm>
                <a:off x="0" y="0"/>
                <a:ext cx="411417" cy="147835"/>
              </a:xfrm>
              <a:custGeom>
                <a:avLst/>
                <a:gdLst/>
                <a:ahLst/>
                <a:cxnLst/>
                <a:rect l="l" t="t" r="r" b="b"/>
                <a:pathLst>
                  <a:path w="411417" h="147835">
                    <a:moveTo>
                      <a:pt x="0" y="0"/>
                    </a:moveTo>
                    <a:lnTo>
                      <a:pt x="411417" y="0"/>
                    </a:lnTo>
                    <a:lnTo>
                      <a:pt x="411417" y="147835"/>
                    </a:lnTo>
                    <a:lnTo>
                      <a:pt x="0" y="147835"/>
                    </a:lnTo>
                    <a:close/>
                  </a:path>
                </a:pathLst>
              </a:custGeom>
              <a:solidFill>
                <a:srgbClr val="263090"/>
              </a:solidFill>
              <a:sp3d/>
            </p:spPr>
            <p:txBody>
              <a:bodyPr/>
              <a:lstStyle/>
              <a:p>
                <a:endParaRPr lang="fr-FR" sz="1200"/>
              </a:p>
            </p:txBody>
          </p:sp>
          <p:sp>
            <p:nvSpPr>
              <p:cNvPr id="29" name="TextBox 8">
                <a:extLst>
                  <a:ext uri="{FF2B5EF4-FFF2-40B4-BE49-F238E27FC236}">
                    <a16:creationId xmlns:a16="http://schemas.microsoft.com/office/drawing/2014/main" id="{59F9E5DE-D99D-9C8E-C327-0AB5E93454DB}"/>
                  </a:ext>
                </a:extLst>
              </p:cNvPr>
              <p:cNvSpPr txBox="1"/>
              <p:nvPr/>
            </p:nvSpPr>
            <p:spPr>
              <a:xfrm>
                <a:off x="0" y="38100"/>
                <a:ext cx="411417" cy="109735"/>
              </a:xfrm>
              <a:prstGeom prst="rect">
                <a:avLst/>
              </a:prstGeom>
              <a:sp3d/>
            </p:spPr>
            <p:txBody>
              <a:bodyPr lIns="28134" tIns="28134" rIns="28134" bIns="28134" rtlCol="0" anchor="ctr">
                <a:flatTx/>
              </a:bodyPr>
              <a:lstStyle/>
              <a:p>
                <a:pPr algn="ctr">
                  <a:lnSpc>
                    <a:spcPts val="1466"/>
                  </a:lnSpc>
                </a:pPr>
                <a:endParaRPr sz="1200"/>
              </a:p>
            </p:txBody>
          </p:sp>
        </p:grpSp>
        <p:grpSp>
          <p:nvGrpSpPr>
            <p:cNvPr id="19" name="Group 2">
              <a:extLst>
                <a:ext uri="{FF2B5EF4-FFF2-40B4-BE49-F238E27FC236}">
                  <a16:creationId xmlns:a16="http://schemas.microsoft.com/office/drawing/2014/main" id="{4840C215-413C-8EBB-BB23-15AC537CA24D}"/>
                </a:ext>
              </a:extLst>
            </p:cNvPr>
            <p:cNvGrpSpPr/>
            <p:nvPr/>
          </p:nvGrpSpPr>
          <p:grpSpPr>
            <a:xfrm>
              <a:off x="13428913" y="323452"/>
              <a:ext cx="4089061" cy="2962371"/>
              <a:chOff x="0" y="0"/>
              <a:chExt cx="5452081" cy="3949828"/>
            </a:xfrm>
          </p:grpSpPr>
          <p:sp>
            <p:nvSpPr>
              <p:cNvPr id="22" name="Freeform 3">
                <a:extLst>
                  <a:ext uri="{FF2B5EF4-FFF2-40B4-BE49-F238E27FC236}">
                    <a16:creationId xmlns:a16="http://schemas.microsoft.com/office/drawing/2014/main" id="{7225D208-F46F-D5DE-46E8-1F5A0BAADECB}"/>
                  </a:ext>
                </a:extLst>
              </p:cNvPr>
              <p:cNvSpPr/>
              <p:nvPr/>
            </p:nvSpPr>
            <p:spPr>
              <a:xfrm rot="5400000">
                <a:off x="1305092" y="-197161"/>
                <a:ext cx="2841897" cy="5452081"/>
              </a:xfrm>
              <a:custGeom>
                <a:avLst/>
                <a:gdLst/>
                <a:ahLst/>
                <a:cxnLst/>
                <a:rect l="l" t="t" r="r" b="b"/>
                <a:pathLst>
                  <a:path w="2841897" h="5452081">
                    <a:moveTo>
                      <a:pt x="0" y="0"/>
                    </a:moveTo>
                    <a:lnTo>
                      <a:pt x="2841897" y="0"/>
                    </a:lnTo>
                    <a:lnTo>
                      <a:pt x="2841897" y="5452081"/>
                    </a:lnTo>
                    <a:lnTo>
                      <a:pt x="0" y="5452081"/>
                    </a:lnTo>
                    <a:lnTo>
                      <a:pt x="0" y="0"/>
                    </a:lnTo>
                    <a:close/>
                  </a:path>
                </a:pathLst>
              </a:custGeom>
              <a:blipFill>
                <a:blip r:embed="rId4">
                  <a:extLst>
                    <a:ext uri="{96DAC541-7B7A-43D3-8B79-37D633B846F1}">
                      <asvg:svgBlip xmlns:asvg="http://schemas.microsoft.com/office/drawing/2016/SVG/main" r:embed="rId5"/>
                    </a:ext>
                  </a:extLst>
                </a:blip>
                <a:stretch>
                  <a:fillRect/>
                </a:stretch>
              </a:blipFill>
              <a:sp3d/>
            </p:spPr>
            <p:txBody>
              <a:bodyPr/>
              <a:lstStyle/>
              <a:p>
                <a:endParaRPr lang="fr-FR" sz="1200"/>
              </a:p>
            </p:txBody>
          </p:sp>
          <p:sp>
            <p:nvSpPr>
              <p:cNvPr id="24" name="TextBox 4">
                <a:extLst>
                  <a:ext uri="{FF2B5EF4-FFF2-40B4-BE49-F238E27FC236}">
                    <a16:creationId xmlns:a16="http://schemas.microsoft.com/office/drawing/2014/main" id="{5CE4D2E9-A736-AEBD-C419-6695F49E4900}"/>
                  </a:ext>
                </a:extLst>
              </p:cNvPr>
              <p:cNvSpPr txBox="1"/>
              <p:nvPr/>
            </p:nvSpPr>
            <p:spPr>
              <a:xfrm>
                <a:off x="566912" y="2011718"/>
                <a:ext cx="3334163" cy="974626"/>
              </a:xfrm>
              <a:prstGeom prst="rect">
                <a:avLst/>
              </a:prstGeom>
              <a:sp3d/>
            </p:spPr>
            <p:txBody>
              <a:bodyPr lIns="0" tIns="0" rIns="0" bIns="0" rtlCol="0" anchor="t">
                <a:spAutoFit/>
                <a:flatTx/>
              </a:bodyPr>
              <a:lstStyle/>
              <a:p>
                <a:pPr>
                  <a:lnSpc>
                    <a:spcPts val="1883"/>
                  </a:lnSpc>
                  <a:spcBef>
                    <a:spcPct val="0"/>
                  </a:spcBef>
                </a:pPr>
                <a:r>
                  <a:rPr lang="en-US" sz="1883" b="1" spc="37" dirty="0">
                    <a:solidFill>
                      <a:srgbClr val="F8F1EA"/>
                    </a:solidFill>
                    <a:latin typeface="Gliker Semi-Bold"/>
                    <a:ea typeface="Gliker Semi-Bold"/>
                    <a:cs typeface="Gliker Semi-Bold"/>
                    <a:sym typeface="Gliker Semi-Bold"/>
                  </a:rPr>
                  <a:t>Retour </a:t>
                </a:r>
                <a:r>
                  <a:rPr lang="en-US" sz="1883" b="1" spc="37" dirty="0" err="1">
                    <a:solidFill>
                      <a:srgbClr val="F8F1EA"/>
                    </a:solidFill>
                    <a:latin typeface="Gliker Semi-Bold"/>
                    <a:ea typeface="Gliker Semi-Bold"/>
                    <a:cs typeface="Gliker Semi-Bold"/>
                    <a:sym typeface="Gliker Semi-Bold"/>
                  </a:rPr>
                  <a:t>d’expérience</a:t>
                </a:r>
                <a:endParaRPr lang="en-US" sz="1883" b="1" spc="37" dirty="0">
                  <a:solidFill>
                    <a:srgbClr val="F8F1EA"/>
                  </a:solidFill>
                  <a:latin typeface="Gliker Semi-Bold"/>
                  <a:ea typeface="Gliker Semi-Bold"/>
                  <a:cs typeface="Gliker Semi-Bold"/>
                  <a:sym typeface="Gliker Semi-Bold"/>
                </a:endParaRPr>
              </a:p>
            </p:txBody>
          </p:sp>
          <p:sp>
            <p:nvSpPr>
              <p:cNvPr id="25" name="Freeform 5">
                <a:extLst>
                  <a:ext uri="{FF2B5EF4-FFF2-40B4-BE49-F238E27FC236}">
                    <a16:creationId xmlns:a16="http://schemas.microsoft.com/office/drawing/2014/main" id="{84DE77DF-EFAB-75FC-B5E2-D5670629A3E7}"/>
                  </a:ext>
                </a:extLst>
              </p:cNvPr>
              <p:cNvSpPr/>
              <p:nvPr/>
            </p:nvSpPr>
            <p:spPr>
              <a:xfrm>
                <a:off x="2562656" y="0"/>
                <a:ext cx="2889425" cy="1903914"/>
              </a:xfrm>
              <a:custGeom>
                <a:avLst/>
                <a:gdLst/>
                <a:ahLst/>
                <a:cxnLst/>
                <a:rect l="l" t="t" r="r" b="b"/>
                <a:pathLst>
                  <a:path w="2889425" h="1903914">
                    <a:moveTo>
                      <a:pt x="0" y="0"/>
                    </a:moveTo>
                    <a:lnTo>
                      <a:pt x="2889425" y="0"/>
                    </a:lnTo>
                    <a:lnTo>
                      <a:pt x="2889425" y="1903914"/>
                    </a:lnTo>
                    <a:lnTo>
                      <a:pt x="0" y="1903914"/>
                    </a:lnTo>
                    <a:lnTo>
                      <a:pt x="0" y="0"/>
                    </a:lnTo>
                    <a:close/>
                  </a:path>
                </a:pathLst>
              </a:custGeom>
              <a:blipFill>
                <a:blip r:embed="rId6">
                  <a:extLst>
                    <a:ext uri="{96DAC541-7B7A-43D3-8B79-37D633B846F1}">
                      <asvg:svgBlip xmlns:asvg="http://schemas.microsoft.com/office/drawing/2016/SVG/main" r:embed="rId7"/>
                    </a:ext>
                  </a:extLst>
                </a:blip>
                <a:stretch>
                  <a:fillRect/>
                </a:stretch>
              </a:blipFill>
              <a:sp3d/>
            </p:spPr>
            <p:txBody>
              <a:bodyPr/>
              <a:lstStyle/>
              <a:p>
                <a:endParaRPr lang="fr-FR" sz="1200"/>
              </a:p>
            </p:txBody>
          </p:sp>
        </p:grpSp>
      </p:grpSp>
    </p:spTree>
    <p:extLst>
      <p:ext uri="{BB962C8B-B14F-4D97-AF65-F5344CB8AC3E}">
        <p14:creationId xmlns:p14="http://schemas.microsoft.com/office/powerpoint/2010/main" val="1879473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sz="1200"/>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sz="1200"/>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p>
          </p:txBody>
        </p:sp>
      </p:grpSp>
      <p:sp>
        <p:nvSpPr>
          <p:cNvPr id="20" name="TextBox 20"/>
          <p:cNvSpPr txBox="1"/>
          <p:nvPr/>
        </p:nvSpPr>
        <p:spPr>
          <a:xfrm>
            <a:off x="538347" y="2357835"/>
            <a:ext cx="8789911" cy="1148904"/>
          </a:xfrm>
          <a:prstGeom prst="rect">
            <a:avLst/>
          </a:prstGeom>
        </p:spPr>
        <p:txBody>
          <a:bodyPr wrap="square" lIns="0" tIns="0" rIns="0" bIns="0" rtlCol="0" anchor="t">
            <a:spAutoFit/>
          </a:bodyPr>
          <a:lstStyle/>
          <a:p>
            <a:pPr>
              <a:spcBef>
                <a:spcPct val="0"/>
              </a:spcBef>
            </a:pPr>
            <a:r>
              <a:rPr lang="en-US" sz="1600" b="1" dirty="0">
                <a:solidFill>
                  <a:srgbClr val="263090"/>
                </a:solidFill>
                <a:latin typeface="Arial" panose="020B0604020202020204" pitchFamily="34" charset="0"/>
                <a:cs typeface="Arial" panose="020B0604020202020204" pitchFamily="34" charset="0"/>
              </a:rPr>
              <a:t>Groupe hospitalier du Havre</a:t>
            </a:r>
          </a:p>
          <a:p>
            <a:pPr>
              <a:spcBef>
                <a:spcPct val="0"/>
              </a:spcBef>
            </a:pPr>
            <a:endParaRPr lang="en-US" sz="1333" b="1" dirty="0">
              <a:solidFill>
                <a:srgbClr val="263090"/>
              </a:solidFill>
              <a:latin typeface="Arial" panose="020B0604020202020204" pitchFamily="34" charset="0"/>
              <a:cs typeface="Arial" panose="020B0604020202020204" pitchFamily="34" charset="0"/>
            </a:endParaRPr>
          </a:p>
          <a:p>
            <a:pPr>
              <a:spcBef>
                <a:spcPct val="0"/>
              </a:spcBef>
            </a:pPr>
            <a:r>
              <a:rPr lang="en-US" sz="1600" b="1" dirty="0">
                <a:solidFill>
                  <a:srgbClr val="263090"/>
                </a:solidFill>
                <a:latin typeface="Arial" panose="020B0604020202020204" pitchFamily="34" charset="0"/>
                <a:cs typeface="Arial" panose="020B0604020202020204" pitchFamily="34" charset="0"/>
              </a:rPr>
              <a:t>Monsieur Olivier Legat</a:t>
            </a:r>
            <a:r>
              <a:rPr lang="en-US" sz="1333" dirty="0">
                <a:solidFill>
                  <a:srgbClr val="263090"/>
                </a:solidFill>
                <a:latin typeface="Arial" panose="020B0604020202020204" pitchFamily="34" charset="0"/>
                <a:cs typeface="Arial" panose="020B0604020202020204" pitchFamily="34" charset="0"/>
              </a:rPr>
              <a:t>: Psychiatre du Pôle de Psychiatrie du GHH</a:t>
            </a:r>
          </a:p>
          <a:p>
            <a:pPr>
              <a:spcBef>
                <a:spcPct val="0"/>
              </a:spcBef>
            </a:pPr>
            <a:r>
              <a:rPr lang="en-US" sz="1600" b="1" dirty="0">
                <a:solidFill>
                  <a:srgbClr val="263090"/>
                </a:solidFill>
                <a:latin typeface="Arial" panose="020B0604020202020204" pitchFamily="34" charset="0"/>
                <a:cs typeface="Arial" panose="020B0604020202020204" pitchFamily="34" charset="0"/>
              </a:rPr>
              <a:t>Monsieur Stéphane Valinducq</a:t>
            </a:r>
            <a:r>
              <a:rPr lang="en-US" sz="1333" dirty="0">
                <a:solidFill>
                  <a:srgbClr val="263090"/>
                </a:solidFill>
                <a:latin typeface="Arial" panose="020B0604020202020204" pitchFamily="34" charset="0"/>
                <a:cs typeface="Arial" panose="020B0604020202020204" pitchFamily="34" charset="0"/>
              </a:rPr>
              <a:t>: Cadre Supérieur de Santé de l EMIC</a:t>
            </a:r>
          </a:p>
          <a:p>
            <a:pPr>
              <a:spcBef>
                <a:spcPct val="0"/>
              </a:spcBef>
            </a:pPr>
            <a:endParaRPr lang="en-US" sz="1333" b="1" dirty="0">
              <a:solidFill>
                <a:srgbClr val="263090"/>
              </a:solidFill>
              <a:latin typeface="Arial" panose="020B0604020202020204" pitchFamily="34" charset="0"/>
              <a:cs typeface="Arial" panose="020B0604020202020204" pitchFamily="34" charset="0"/>
            </a:endParaRPr>
          </a:p>
        </p:txBody>
      </p:sp>
      <p:sp>
        <p:nvSpPr>
          <p:cNvPr id="21" name="TextBox 21"/>
          <p:cNvSpPr txBox="1"/>
          <p:nvPr/>
        </p:nvSpPr>
        <p:spPr>
          <a:xfrm>
            <a:off x="3853573" y="923473"/>
            <a:ext cx="8976063" cy="709425"/>
          </a:xfrm>
          <a:prstGeom prst="rect">
            <a:avLst/>
          </a:prstGeom>
        </p:spPr>
        <p:txBody>
          <a:bodyPr wrap="square" lIns="0" tIns="0" rIns="0" bIns="0" rtlCol="0" anchor="t">
            <a:spAutoFit/>
          </a:bodyPr>
          <a:lstStyle/>
          <a:p>
            <a:pPr>
              <a:lnSpc>
                <a:spcPts val="2800"/>
              </a:lnSpc>
              <a:spcBef>
                <a:spcPct val="0"/>
              </a:spcBef>
            </a:pPr>
            <a:r>
              <a:rPr lang="en-US" sz="2333" b="1" dirty="0">
                <a:solidFill>
                  <a:srgbClr val="263090"/>
                </a:solidFill>
                <a:latin typeface="+mj-lt"/>
              </a:rPr>
              <a:t>PRESENTATION EQUIPE MOBILE D’INTERVENTION ET DE CRISE </a:t>
            </a:r>
          </a:p>
          <a:p>
            <a:pPr>
              <a:lnSpc>
                <a:spcPts val="2800"/>
              </a:lnSpc>
              <a:spcBef>
                <a:spcPct val="0"/>
              </a:spcBef>
            </a:pPr>
            <a:r>
              <a:rPr lang="en-US" sz="2333" b="1" dirty="0">
                <a:solidFill>
                  <a:srgbClr val="263090"/>
                </a:solidFill>
                <a:latin typeface="+mj-lt"/>
              </a:rPr>
              <a:t>					(EMIC)</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sz="1200"/>
          </a:p>
        </p:txBody>
      </p:sp>
      <p:grpSp>
        <p:nvGrpSpPr>
          <p:cNvPr id="4" name="Groupe 3">
            <a:extLst>
              <a:ext uri="{FF2B5EF4-FFF2-40B4-BE49-F238E27FC236}">
                <a16:creationId xmlns:a16="http://schemas.microsoft.com/office/drawing/2014/main" id="{C00A83CC-0AE3-1112-3F29-3509D0BC946D}"/>
              </a:ext>
            </a:extLst>
          </p:cNvPr>
          <p:cNvGrpSpPr/>
          <p:nvPr/>
        </p:nvGrpSpPr>
        <p:grpSpPr>
          <a:xfrm>
            <a:off x="719362" y="295088"/>
            <a:ext cx="2726041" cy="1974914"/>
            <a:chOff x="13428913" y="323452"/>
            <a:chExt cx="4089061" cy="2962371"/>
          </a:xfrm>
          <a:scene3d>
            <a:camera prst="orthographicFront">
              <a:rot lat="0" lon="10799977" rev="0"/>
            </a:camera>
            <a:lightRig rig="threePt" dir="t"/>
          </a:scene3d>
        </p:grpSpPr>
        <p:grpSp>
          <p:nvGrpSpPr>
            <p:cNvPr id="18" name="Group 6">
              <a:extLst>
                <a:ext uri="{FF2B5EF4-FFF2-40B4-BE49-F238E27FC236}">
                  <a16:creationId xmlns:a16="http://schemas.microsoft.com/office/drawing/2014/main" id="{01FCB15C-D96B-9884-7DD0-905DBCCA0DCF}"/>
                </a:ext>
              </a:extLst>
            </p:cNvPr>
            <p:cNvGrpSpPr/>
            <p:nvPr/>
          </p:nvGrpSpPr>
          <p:grpSpPr>
            <a:xfrm>
              <a:off x="15946438" y="949226"/>
              <a:ext cx="1297674" cy="466295"/>
              <a:chOff x="0" y="0"/>
              <a:chExt cx="411417" cy="147835"/>
            </a:xfrm>
          </p:grpSpPr>
          <p:sp>
            <p:nvSpPr>
              <p:cNvPr id="28" name="Freeform 7">
                <a:extLst>
                  <a:ext uri="{FF2B5EF4-FFF2-40B4-BE49-F238E27FC236}">
                    <a16:creationId xmlns:a16="http://schemas.microsoft.com/office/drawing/2014/main" id="{69011F4D-1D98-16C0-9C26-AAC61B1335DE}"/>
                  </a:ext>
                </a:extLst>
              </p:cNvPr>
              <p:cNvSpPr/>
              <p:nvPr/>
            </p:nvSpPr>
            <p:spPr>
              <a:xfrm>
                <a:off x="0" y="0"/>
                <a:ext cx="411417" cy="147835"/>
              </a:xfrm>
              <a:custGeom>
                <a:avLst/>
                <a:gdLst/>
                <a:ahLst/>
                <a:cxnLst/>
                <a:rect l="l" t="t" r="r" b="b"/>
                <a:pathLst>
                  <a:path w="411417" h="147835">
                    <a:moveTo>
                      <a:pt x="0" y="0"/>
                    </a:moveTo>
                    <a:lnTo>
                      <a:pt x="411417" y="0"/>
                    </a:lnTo>
                    <a:lnTo>
                      <a:pt x="411417" y="147835"/>
                    </a:lnTo>
                    <a:lnTo>
                      <a:pt x="0" y="147835"/>
                    </a:lnTo>
                    <a:close/>
                  </a:path>
                </a:pathLst>
              </a:custGeom>
              <a:solidFill>
                <a:srgbClr val="263090"/>
              </a:solidFill>
              <a:sp3d/>
            </p:spPr>
            <p:txBody>
              <a:bodyPr/>
              <a:lstStyle/>
              <a:p>
                <a:endParaRPr lang="fr-FR" sz="1200"/>
              </a:p>
            </p:txBody>
          </p:sp>
          <p:sp>
            <p:nvSpPr>
              <p:cNvPr id="29" name="TextBox 8">
                <a:extLst>
                  <a:ext uri="{FF2B5EF4-FFF2-40B4-BE49-F238E27FC236}">
                    <a16:creationId xmlns:a16="http://schemas.microsoft.com/office/drawing/2014/main" id="{59F9E5DE-D99D-9C8E-C327-0AB5E93454DB}"/>
                  </a:ext>
                </a:extLst>
              </p:cNvPr>
              <p:cNvSpPr txBox="1"/>
              <p:nvPr/>
            </p:nvSpPr>
            <p:spPr>
              <a:xfrm>
                <a:off x="0" y="38100"/>
                <a:ext cx="411417" cy="109735"/>
              </a:xfrm>
              <a:prstGeom prst="rect">
                <a:avLst/>
              </a:prstGeom>
              <a:sp3d/>
            </p:spPr>
            <p:txBody>
              <a:bodyPr lIns="28134" tIns="28134" rIns="28134" bIns="28134" rtlCol="0" anchor="ctr">
                <a:flatTx/>
              </a:bodyPr>
              <a:lstStyle/>
              <a:p>
                <a:pPr algn="ctr">
                  <a:lnSpc>
                    <a:spcPts val="1466"/>
                  </a:lnSpc>
                </a:pPr>
                <a:endParaRPr sz="1200"/>
              </a:p>
            </p:txBody>
          </p:sp>
        </p:grpSp>
        <p:grpSp>
          <p:nvGrpSpPr>
            <p:cNvPr id="19" name="Group 2">
              <a:extLst>
                <a:ext uri="{FF2B5EF4-FFF2-40B4-BE49-F238E27FC236}">
                  <a16:creationId xmlns:a16="http://schemas.microsoft.com/office/drawing/2014/main" id="{4840C215-413C-8EBB-BB23-15AC537CA24D}"/>
                </a:ext>
              </a:extLst>
            </p:cNvPr>
            <p:cNvGrpSpPr/>
            <p:nvPr/>
          </p:nvGrpSpPr>
          <p:grpSpPr>
            <a:xfrm>
              <a:off x="13428913" y="323452"/>
              <a:ext cx="4089061" cy="2962371"/>
              <a:chOff x="0" y="0"/>
              <a:chExt cx="5452081" cy="3949828"/>
            </a:xfrm>
          </p:grpSpPr>
          <p:sp>
            <p:nvSpPr>
              <p:cNvPr id="22" name="Freeform 3">
                <a:extLst>
                  <a:ext uri="{FF2B5EF4-FFF2-40B4-BE49-F238E27FC236}">
                    <a16:creationId xmlns:a16="http://schemas.microsoft.com/office/drawing/2014/main" id="{7225D208-F46F-D5DE-46E8-1F5A0BAADECB}"/>
                  </a:ext>
                </a:extLst>
              </p:cNvPr>
              <p:cNvSpPr/>
              <p:nvPr/>
            </p:nvSpPr>
            <p:spPr>
              <a:xfrm rot="5400000">
                <a:off x="1305092" y="-197161"/>
                <a:ext cx="2841897" cy="5452081"/>
              </a:xfrm>
              <a:custGeom>
                <a:avLst/>
                <a:gdLst/>
                <a:ahLst/>
                <a:cxnLst/>
                <a:rect l="l" t="t" r="r" b="b"/>
                <a:pathLst>
                  <a:path w="2841897" h="5452081">
                    <a:moveTo>
                      <a:pt x="0" y="0"/>
                    </a:moveTo>
                    <a:lnTo>
                      <a:pt x="2841897" y="0"/>
                    </a:lnTo>
                    <a:lnTo>
                      <a:pt x="2841897" y="5452081"/>
                    </a:lnTo>
                    <a:lnTo>
                      <a:pt x="0" y="5452081"/>
                    </a:lnTo>
                    <a:lnTo>
                      <a:pt x="0" y="0"/>
                    </a:lnTo>
                    <a:close/>
                  </a:path>
                </a:pathLst>
              </a:custGeom>
              <a:blipFill>
                <a:blip r:embed="rId4">
                  <a:extLst>
                    <a:ext uri="{96DAC541-7B7A-43D3-8B79-37D633B846F1}">
                      <asvg:svgBlip xmlns:asvg="http://schemas.microsoft.com/office/drawing/2016/SVG/main" r:embed="rId5"/>
                    </a:ext>
                  </a:extLst>
                </a:blip>
                <a:stretch>
                  <a:fillRect/>
                </a:stretch>
              </a:blipFill>
              <a:sp3d/>
            </p:spPr>
            <p:txBody>
              <a:bodyPr/>
              <a:lstStyle/>
              <a:p>
                <a:endParaRPr lang="fr-FR" sz="1200"/>
              </a:p>
            </p:txBody>
          </p:sp>
          <p:sp>
            <p:nvSpPr>
              <p:cNvPr id="24" name="TextBox 4">
                <a:extLst>
                  <a:ext uri="{FF2B5EF4-FFF2-40B4-BE49-F238E27FC236}">
                    <a16:creationId xmlns:a16="http://schemas.microsoft.com/office/drawing/2014/main" id="{5CE4D2E9-A736-AEBD-C419-6695F49E4900}"/>
                  </a:ext>
                </a:extLst>
              </p:cNvPr>
              <p:cNvSpPr txBox="1"/>
              <p:nvPr/>
            </p:nvSpPr>
            <p:spPr>
              <a:xfrm>
                <a:off x="566912" y="2011718"/>
                <a:ext cx="3334163" cy="974626"/>
              </a:xfrm>
              <a:prstGeom prst="rect">
                <a:avLst/>
              </a:prstGeom>
              <a:sp3d/>
            </p:spPr>
            <p:txBody>
              <a:bodyPr lIns="0" tIns="0" rIns="0" bIns="0" rtlCol="0" anchor="t">
                <a:spAutoFit/>
                <a:flatTx/>
              </a:bodyPr>
              <a:lstStyle/>
              <a:p>
                <a:pPr>
                  <a:lnSpc>
                    <a:spcPts val="1883"/>
                  </a:lnSpc>
                  <a:spcBef>
                    <a:spcPct val="0"/>
                  </a:spcBef>
                </a:pPr>
                <a:r>
                  <a:rPr lang="en-US" sz="1883" b="1" spc="37" dirty="0">
                    <a:solidFill>
                      <a:srgbClr val="F8F1EA"/>
                    </a:solidFill>
                    <a:latin typeface="Gliker Semi-Bold"/>
                    <a:ea typeface="Gliker Semi-Bold"/>
                    <a:cs typeface="Gliker Semi-Bold"/>
                    <a:sym typeface="Gliker Semi-Bold"/>
                  </a:rPr>
                  <a:t>Retour </a:t>
                </a:r>
                <a:r>
                  <a:rPr lang="en-US" sz="1883" b="1" spc="37" dirty="0" err="1">
                    <a:solidFill>
                      <a:srgbClr val="F8F1EA"/>
                    </a:solidFill>
                    <a:latin typeface="Gliker Semi-Bold"/>
                    <a:ea typeface="Gliker Semi-Bold"/>
                    <a:cs typeface="Gliker Semi-Bold"/>
                    <a:sym typeface="Gliker Semi-Bold"/>
                  </a:rPr>
                  <a:t>d’expérience</a:t>
                </a:r>
                <a:endParaRPr lang="en-US" sz="1883" b="1" spc="37" dirty="0">
                  <a:solidFill>
                    <a:srgbClr val="F8F1EA"/>
                  </a:solidFill>
                  <a:latin typeface="Gliker Semi-Bold"/>
                  <a:ea typeface="Gliker Semi-Bold"/>
                  <a:cs typeface="Gliker Semi-Bold"/>
                  <a:sym typeface="Gliker Semi-Bold"/>
                </a:endParaRPr>
              </a:p>
            </p:txBody>
          </p:sp>
          <p:sp>
            <p:nvSpPr>
              <p:cNvPr id="25" name="Freeform 5">
                <a:extLst>
                  <a:ext uri="{FF2B5EF4-FFF2-40B4-BE49-F238E27FC236}">
                    <a16:creationId xmlns:a16="http://schemas.microsoft.com/office/drawing/2014/main" id="{84DE77DF-EFAB-75FC-B5E2-D5670629A3E7}"/>
                  </a:ext>
                </a:extLst>
              </p:cNvPr>
              <p:cNvSpPr/>
              <p:nvPr/>
            </p:nvSpPr>
            <p:spPr>
              <a:xfrm>
                <a:off x="2562656" y="0"/>
                <a:ext cx="2889425" cy="1903914"/>
              </a:xfrm>
              <a:custGeom>
                <a:avLst/>
                <a:gdLst/>
                <a:ahLst/>
                <a:cxnLst/>
                <a:rect l="l" t="t" r="r" b="b"/>
                <a:pathLst>
                  <a:path w="2889425" h="1903914">
                    <a:moveTo>
                      <a:pt x="0" y="0"/>
                    </a:moveTo>
                    <a:lnTo>
                      <a:pt x="2889425" y="0"/>
                    </a:lnTo>
                    <a:lnTo>
                      <a:pt x="2889425" y="1903914"/>
                    </a:lnTo>
                    <a:lnTo>
                      <a:pt x="0" y="1903914"/>
                    </a:lnTo>
                    <a:lnTo>
                      <a:pt x="0" y="0"/>
                    </a:lnTo>
                    <a:close/>
                  </a:path>
                </a:pathLst>
              </a:custGeom>
              <a:blipFill>
                <a:blip r:embed="rId6">
                  <a:extLst>
                    <a:ext uri="{96DAC541-7B7A-43D3-8B79-37D633B846F1}">
                      <asvg:svgBlip xmlns:asvg="http://schemas.microsoft.com/office/drawing/2016/SVG/main" r:embed="rId7"/>
                    </a:ext>
                  </a:extLst>
                </a:blip>
                <a:stretch>
                  <a:fillRect/>
                </a:stretch>
              </a:blipFill>
              <a:sp3d/>
            </p:spPr>
            <p:txBody>
              <a:bodyPr/>
              <a:lstStyle/>
              <a:p>
                <a:endParaRPr lang="fr-FR" sz="1200"/>
              </a:p>
            </p:txBody>
          </p:sp>
        </p:grpSp>
      </p:grpSp>
      <p:graphicFrame>
        <p:nvGraphicFramePr>
          <p:cNvPr id="2" name="Diagramme 1"/>
          <p:cNvGraphicFramePr/>
          <p:nvPr>
            <p:extLst>
              <p:ext uri="{D42A27DB-BD31-4B8C-83A1-F6EECF244321}">
                <p14:modId xmlns:p14="http://schemas.microsoft.com/office/powerpoint/2010/main" val="799534809"/>
              </p:ext>
            </p:extLst>
          </p:nvPr>
        </p:nvGraphicFramePr>
        <p:xfrm>
          <a:off x="5623560" y="2648983"/>
          <a:ext cx="5834564" cy="37675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78077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14"/>
          <p:cNvGrpSpPr/>
          <p:nvPr/>
        </p:nvGrpSpPr>
        <p:grpSpPr>
          <a:xfrm>
            <a:off x="-71717" y="5669794"/>
            <a:ext cx="1392517" cy="1213605"/>
            <a:chOff x="-25723" y="-66675"/>
            <a:chExt cx="659155" cy="523551"/>
          </a:xfrm>
        </p:grpSpPr>
        <p:sp>
          <p:nvSpPr>
            <p:cNvPr id="32" name="Freeform 15"/>
            <p:cNvSpPr/>
            <p:nvPr/>
          </p:nvSpPr>
          <p:spPr>
            <a:xfrm>
              <a:off x="-25723" y="10957"/>
              <a:ext cx="627568" cy="445919"/>
            </a:xfrm>
            <a:custGeom>
              <a:avLst/>
              <a:gdLst/>
              <a:ahLst/>
              <a:cxnLst/>
              <a:rect l="l" t="t" r="r" b="b"/>
              <a:pathLst>
                <a:path w="633432" h="445919">
                  <a:moveTo>
                    <a:pt x="0" y="0"/>
                  </a:moveTo>
                  <a:lnTo>
                    <a:pt x="633432" y="0"/>
                  </a:lnTo>
                  <a:lnTo>
                    <a:pt x="633432" y="445919"/>
                  </a:lnTo>
                  <a:lnTo>
                    <a:pt x="0" y="445919"/>
                  </a:lnTo>
                  <a:close/>
                </a:path>
              </a:pathLst>
            </a:custGeom>
            <a:solidFill>
              <a:srgbClr val="8EB72F"/>
            </a:solidFill>
          </p:spPr>
          <p:txBody>
            <a:bodyPr/>
            <a:lstStyle/>
            <a:p>
              <a:endParaRPr lang="fr-FR"/>
            </a:p>
          </p:txBody>
        </p:sp>
        <p:sp>
          <p:nvSpPr>
            <p:cNvPr id="33" name="TextBox 16"/>
            <p:cNvSpPr txBox="1"/>
            <p:nvPr/>
          </p:nvSpPr>
          <p:spPr>
            <a:xfrm>
              <a:off x="0" y="-66675"/>
              <a:ext cx="633432" cy="512594"/>
            </a:xfrm>
            <a:prstGeom prst="rect">
              <a:avLst/>
            </a:prstGeom>
          </p:spPr>
          <p:txBody>
            <a:bodyPr lIns="33867" tIns="33867" rIns="33867" bIns="33867" rtlCol="0" anchor="ctr"/>
            <a:lstStyle/>
            <a:p>
              <a:pPr algn="ctr">
                <a:lnSpc>
                  <a:spcPts val="2240"/>
                </a:lnSpc>
              </a:pPr>
              <a:endParaRPr lang="fr-FR" sz="1200" dirty="0"/>
            </a:p>
          </p:txBody>
        </p:sp>
      </p:grpSp>
      <p:sp>
        <p:nvSpPr>
          <p:cNvPr id="2" name="AutoShape 2"/>
          <p:cNvSpPr/>
          <p:nvPr/>
        </p:nvSpPr>
        <p:spPr>
          <a:xfrm>
            <a:off x="0" y="5859444"/>
            <a:ext cx="12192000" cy="22225"/>
          </a:xfrm>
          <a:prstGeom prst="line">
            <a:avLst/>
          </a:prstGeom>
          <a:ln w="47625" cap="flat">
            <a:solidFill>
              <a:srgbClr val="263090"/>
            </a:solidFill>
            <a:prstDash val="solid"/>
            <a:headEnd type="none" w="sm" len="sm"/>
            <a:tailEnd type="none" w="sm" len="sm"/>
          </a:ln>
        </p:spPr>
        <p:txBody>
          <a:bodyPr/>
          <a:lstStyle/>
          <a:p>
            <a:endParaRPr lang="fr-FR"/>
          </a:p>
        </p:txBody>
      </p:sp>
      <p:sp>
        <p:nvSpPr>
          <p:cNvPr id="3" name="AutoShape 3"/>
          <p:cNvSpPr/>
          <p:nvPr/>
        </p:nvSpPr>
        <p:spPr>
          <a:xfrm flipV="1">
            <a:off x="1250950" y="1644650"/>
            <a:ext cx="0" cy="5213350"/>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4" name="Group 4"/>
          <p:cNvGrpSpPr/>
          <p:nvPr/>
        </p:nvGrpSpPr>
        <p:grpSpPr>
          <a:xfrm>
            <a:off x="685800" y="955294"/>
            <a:ext cx="1130300" cy="1130300"/>
            <a:chOff x="0" y="0"/>
            <a:chExt cx="2260600" cy="2260600"/>
          </a:xfrm>
        </p:grpSpPr>
        <p:grpSp>
          <p:nvGrpSpPr>
            <p:cNvPr id="5" name="Group 5"/>
            <p:cNvGrpSpPr/>
            <p:nvPr/>
          </p:nvGrpSpPr>
          <p:grpSpPr>
            <a:xfrm>
              <a:off x="0" y="0"/>
              <a:ext cx="2260600" cy="226060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263090"/>
              </a:solidFill>
            </p:spPr>
            <p:txBody>
              <a:bodyPr/>
              <a:lstStyle/>
              <a:p>
                <a:endParaRPr lang="fr-FR"/>
              </a:p>
            </p:txBody>
          </p:sp>
          <p:sp>
            <p:nvSpPr>
              <p:cNvPr id="7" name="TextBox 7"/>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lang="fr-FR" sz="1200" dirty="0"/>
              </a:p>
            </p:txBody>
          </p:sp>
        </p:grpSp>
        <p:grpSp>
          <p:nvGrpSpPr>
            <p:cNvPr id="8" name="Group 8"/>
            <p:cNvGrpSpPr/>
            <p:nvPr/>
          </p:nvGrpSpPr>
          <p:grpSpPr>
            <a:xfrm>
              <a:off x="342900" y="342900"/>
              <a:ext cx="1574800" cy="157480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8EB72F"/>
              </a:solidFill>
            </p:spPr>
            <p:txBody>
              <a:bodyPr/>
              <a:lstStyle/>
              <a:p>
                <a:endParaRPr lang="fr-FR"/>
              </a:p>
            </p:txBody>
          </p:sp>
          <p:sp>
            <p:nvSpPr>
              <p:cNvPr id="10" name="TextBox 10"/>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lang="fr-FR" sz="1200" dirty="0"/>
              </a:p>
            </p:txBody>
          </p:sp>
        </p:grpSp>
        <p:grpSp>
          <p:nvGrpSpPr>
            <p:cNvPr id="11" name="Group 11"/>
            <p:cNvGrpSpPr/>
            <p:nvPr/>
          </p:nvGrpSpPr>
          <p:grpSpPr>
            <a:xfrm>
              <a:off x="688741" y="688741"/>
              <a:ext cx="883117" cy="88311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txBody>
              <a:bodyPr/>
              <a:lstStyle/>
              <a:p>
                <a:endParaRPr lang="fr-FR"/>
              </a:p>
            </p:txBody>
          </p:sp>
          <p:sp>
            <p:nvSpPr>
              <p:cNvPr id="13" name="TextBox 13"/>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lang="fr-FR" sz="1200" dirty="0"/>
              </a:p>
            </p:txBody>
          </p:sp>
        </p:grpSp>
      </p:grpSp>
      <p:sp>
        <p:nvSpPr>
          <p:cNvPr id="18" name="Freeform 18"/>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2"/>
            <a:stretch>
              <a:fillRect/>
            </a:stretch>
          </a:blipFill>
        </p:spPr>
        <p:txBody>
          <a:bodyPr/>
          <a:lstStyle/>
          <a:p>
            <a:endParaRPr lang="fr-FR"/>
          </a:p>
        </p:txBody>
      </p:sp>
      <p:sp>
        <p:nvSpPr>
          <p:cNvPr id="26" name="TextBox 26"/>
          <p:cNvSpPr txBox="1"/>
          <p:nvPr/>
        </p:nvSpPr>
        <p:spPr>
          <a:xfrm>
            <a:off x="2134574" y="1225048"/>
            <a:ext cx="9701821" cy="503856"/>
          </a:xfrm>
          <a:prstGeom prst="rect">
            <a:avLst/>
          </a:prstGeom>
        </p:spPr>
        <p:txBody>
          <a:bodyPr wrap="square" lIns="0" tIns="0" rIns="0" bIns="0" rtlCol="0" anchor="t">
            <a:spAutoFit/>
          </a:bodyPr>
          <a:lstStyle/>
          <a:p>
            <a:pPr>
              <a:lnSpc>
                <a:spcPts val="4346"/>
              </a:lnSpc>
            </a:pPr>
            <a:r>
              <a:rPr lang="fr-FR" sz="2667" b="1" dirty="0">
                <a:solidFill>
                  <a:srgbClr val="263090"/>
                </a:solidFill>
                <a:latin typeface="+mj-lt"/>
              </a:rPr>
              <a:t>Priorité 5 : Accès aux droits, lutte contre la stigmatisation</a:t>
            </a:r>
          </a:p>
        </p:txBody>
      </p:sp>
      <p:pic>
        <p:nvPicPr>
          <p:cNvPr id="30" name="Image 29"/>
          <p:cNvPicPr>
            <a:picLocks noChangeAspect="1"/>
          </p:cNvPicPr>
          <p:nvPr/>
        </p:nvPicPr>
        <p:blipFill rotWithShape="1">
          <a:blip r:embed="rId3" cstate="print">
            <a:extLst>
              <a:ext uri="{28A0092B-C50C-407E-A947-70E740481C1C}">
                <a14:useLocalDpi xmlns:a14="http://schemas.microsoft.com/office/drawing/2010/main" val="0"/>
              </a:ext>
            </a:extLst>
          </a:blip>
          <a:srcRect l="45267" t="13334" r="36751"/>
          <a:stretch/>
        </p:blipFill>
        <p:spPr>
          <a:xfrm>
            <a:off x="37069" y="2090199"/>
            <a:ext cx="1182131" cy="3759549"/>
          </a:xfrm>
          <a:prstGeom prst="rect">
            <a:avLst/>
          </a:prstGeom>
        </p:spPr>
      </p:pic>
      <p:sp>
        <p:nvSpPr>
          <p:cNvPr id="22" name="TextBox 25">
            <a:extLst>
              <a:ext uri="{FF2B5EF4-FFF2-40B4-BE49-F238E27FC236}">
                <a16:creationId xmlns:a16="http://schemas.microsoft.com/office/drawing/2014/main" id="{E1A29125-CDFC-4415-5A3B-1C0F584687BE}"/>
              </a:ext>
            </a:extLst>
          </p:cNvPr>
          <p:cNvSpPr txBox="1"/>
          <p:nvPr/>
        </p:nvSpPr>
        <p:spPr>
          <a:xfrm>
            <a:off x="3702989" y="6087042"/>
            <a:ext cx="7587076" cy="477503"/>
          </a:xfrm>
          <a:prstGeom prst="rect">
            <a:avLst/>
          </a:prstGeom>
        </p:spPr>
        <p:txBody>
          <a:bodyPr wrap="square" lIns="0" tIns="0" rIns="0" bIns="0" rtlCol="0" anchor="t">
            <a:spAutoFit/>
          </a:bodyPr>
          <a:lstStyle/>
          <a:p>
            <a:pPr algn="r">
              <a:lnSpc>
                <a:spcPts val="4346"/>
              </a:lnSpc>
            </a:pPr>
            <a:r>
              <a:rPr lang="fr-FR" sz="2400" dirty="0">
                <a:solidFill>
                  <a:srgbClr val="263090"/>
                </a:solidFill>
                <a:latin typeface="Impact" panose="020B0806030902050204" pitchFamily="34" charset="0"/>
              </a:rPr>
              <a:t>Etat d’avancement des PTSM</a:t>
            </a:r>
          </a:p>
        </p:txBody>
      </p:sp>
    </p:spTree>
    <p:extLst>
      <p:ext uri="{BB962C8B-B14F-4D97-AF65-F5344CB8AC3E}">
        <p14:creationId xmlns:p14="http://schemas.microsoft.com/office/powerpoint/2010/main" val="2278140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lgn="ctr"/>
            <a:fld id="{48F63A3B-78C7-47BE-AE5E-E10140E04643}" type="slidenum">
              <a:rPr lang="en-US" smtClean="0"/>
              <a:pPr algn="ctr"/>
              <a:t>44</a:t>
            </a:fld>
            <a:endParaRPr lang="en-US" dirty="0"/>
          </a:p>
        </p:txBody>
      </p:sp>
      <p:pic>
        <p:nvPicPr>
          <p:cNvPr id="5" name="Image 4">
            <a:extLst>
              <a:ext uri="{FF2B5EF4-FFF2-40B4-BE49-F238E27FC236}">
                <a16:creationId xmlns:a16="http://schemas.microsoft.com/office/drawing/2014/main" id="{FB7C8B3C-AC9F-7022-E8C3-FED7FE820AFE}"/>
              </a:ext>
            </a:extLst>
          </p:cNvPr>
          <p:cNvPicPr>
            <a:picLocks noChangeAspect="1"/>
          </p:cNvPicPr>
          <p:nvPr/>
        </p:nvPicPr>
        <p:blipFill>
          <a:blip r:embed="rId2"/>
          <a:srcRect/>
          <a:stretch/>
        </p:blipFill>
        <p:spPr>
          <a:xfrm>
            <a:off x="1054609" y="763656"/>
            <a:ext cx="9086915" cy="5844205"/>
          </a:xfrm>
          <a:prstGeom prst="rect">
            <a:avLst/>
          </a:prstGeom>
        </p:spPr>
      </p:pic>
    </p:spTree>
    <p:extLst>
      <p:ext uri="{BB962C8B-B14F-4D97-AF65-F5344CB8AC3E}">
        <p14:creationId xmlns:p14="http://schemas.microsoft.com/office/powerpoint/2010/main" val="377777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solidFill>
                  <a:prstClr val="black"/>
                </a:solidFill>
              </a:endParaRPr>
            </a:p>
          </p:txBody>
        </p:sp>
      </p:grpSp>
      <p:sp>
        <p:nvSpPr>
          <p:cNvPr id="20" name="TextBox 20"/>
          <p:cNvSpPr txBox="1"/>
          <p:nvPr/>
        </p:nvSpPr>
        <p:spPr>
          <a:xfrm>
            <a:off x="1409404" y="2616436"/>
            <a:ext cx="3931723" cy="430887"/>
          </a:xfrm>
          <a:prstGeom prst="rect">
            <a:avLst/>
          </a:prstGeom>
        </p:spPr>
        <p:txBody>
          <a:bodyPr wrap="square" lIns="0" tIns="0" rIns="0" bIns="0" rtlCol="0" anchor="t">
            <a:spAutoFit/>
          </a:bodyPr>
          <a:lstStyle/>
          <a:p>
            <a:pPr>
              <a:spcBef>
                <a:spcPct val="0"/>
              </a:spcBef>
            </a:pPr>
            <a:r>
              <a:rPr lang="fr-FR" sz="1400" dirty="0">
                <a:solidFill>
                  <a:srgbClr val="263090"/>
                </a:solidFill>
              </a:rPr>
              <a:t>Présence et / ou ouverture de GEM et ou de Club House – Développement de la pair-aidance</a:t>
            </a:r>
            <a:endParaRPr lang="en-US" sz="1400" dirty="0">
              <a:solidFill>
                <a:srgbClr val="263090"/>
              </a:solidFill>
            </a:endParaRPr>
          </a:p>
        </p:txBody>
      </p:sp>
      <p:sp>
        <p:nvSpPr>
          <p:cNvPr id="21" name="TextBox 21"/>
          <p:cNvSpPr txBox="1"/>
          <p:nvPr/>
        </p:nvSpPr>
        <p:spPr>
          <a:xfrm>
            <a:off x="947813" y="489131"/>
            <a:ext cx="8976063" cy="359073"/>
          </a:xfrm>
          <a:prstGeom prst="rect">
            <a:avLst/>
          </a:prstGeom>
        </p:spPr>
        <p:txBody>
          <a:bodyPr wrap="square" lIns="0" tIns="0" rIns="0" bIns="0" rtlCol="0" anchor="t">
            <a:spAutoFit/>
          </a:bodyPr>
          <a:lstStyle/>
          <a:p>
            <a:pPr>
              <a:lnSpc>
                <a:spcPts val="2800"/>
              </a:lnSpc>
              <a:spcBef>
                <a:spcPct val="0"/>
              </a:spcBef>
            </a:pPr>
            <a:r>
              <a:rPr lang="fr-FR" sz="2333" b="1" dirty="0">
                <a:solidFill>
                  <a:schemeClr val="accent1">
                    <a:lumMod val="75000"/>
                  </a:schemeClr>
                </a:solidFill>
              </a:rPr>
              <a:t>Priorité 5 : Synthèse des </a:t>
            </a:r>
            <a:r>
              <a:rPr lang="fr-FR" sz="2333" b="1" dirty="0">
                <a:solidFill>
                  <a:srgbClr val="263090"/>
                </a:solidFill>
              </a:rPr>
              <a:t>enseignements de l’évaluation</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a:p>
        </p:txBody>
      </p:sp>
      <p:grpSp>
        <p:nvGrpSpPr>
          <p:cNvPr id="19" name="Groupe 18">
            <a:extLst>
              <a:ext uri="{FF2B5EF4-FFF2-40B4-BE49-F238E27FC236}">
                <a16:creationId xmlns:a16="http://schemas.microsoft.com/office/drawing/2014/main" id="{5F6A4C04-0420-4A60-CCC4-05542F943DD4}"/>
              </a:ext>
            </a:extLst>
          </p:cNvPr>
          <p:cNvGrpSpPr/>
          <p:nvPr/>
        </p:nvGrpSpPr>
        <p:grpSpPr>
          <a:xfrm>
            <a:off x="507614" y="2439115"/>
            <a:ext cx="766235" cy="827244"/>
            <a:chOff x="980088" y="1752321"/>
            <a:chExt cx="1149352" cy="1240866"/>
          </a:xfrm>
        </p:grpSpPr>
        <p:sp>
          <p:nvSpPr>
            <p:cNvPr id="4" name="Freeform 27">
              <a:extLst>
                <a:ext uri="{FF2B5EF4-FFF2-40B4-BE49-F238E27FC236}">
                  <a16:creationId xmlns:a16="http://schemas.microsoft.com/office/drawing/2014/main" id="{A3BA6A7C-A48D-F227-0B2F-F9EB37376786}"/>
                </a:ext>
              </a:extLst>
            </p:cNvPr>
            <p:cNvSpPr/>
            <p:nvPr/>
          </p:nvSpPr>
          <p:spPr>
            <a:xfrm rot="17933768">
              <a:off x="934331" y="179807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8" name="TextBox 28">
              <a:extLst>
                <a:ext uri="{FF2B5EF4-FFF2-40B4-BE49-F238E27FC236}">
                  <a16:creationId xmlns:a16="http://schemas.microsoft.com/office/drawing/2014/main" id="{7EECFDC9-2C60-623F-9308-94498DA4C849}"/>
                </a:ext>
              </a:extLst>
            </p:cNvPr>
            <p:cNvSpPr txBox="1"/>
            <p:nvPr/>
          </p:nvSpPr>
          <p:spPr>
            <a:xfrm>
              <a:off x="1277394" y="198778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1</a:t>
              </a:r>
            </a:p>
          </p:txBody>
        </p:sp>
      </p:grpSp>
      <p:grpSp>
        <p:nvGrpSpPr>
          <p:cNvPr id="24" name="Groupe 23">
            <a:extLst>
              <a:ext uri="{FF2B5EF4-FFF2-40B4-BE49-F238E27FC236}">
                <a16:creationId xmlns:a16="http://schemas.microsoft.com/office/drawing/2014/main" id="{F4FD0A8B-A9EE-B961-3DCB-F5BC217F54ED}"/>
              </a:ext>
            </a:extLst>
          </p:cNvPr>
          <p:cNvGrpSpPr/>
          <p:nvPr/>
        </p:nvGrpSpPr>
        <p:grpSpPr>
          <a:xfrm>
            <a:off x="488797" y="3554198"/>
            <a:ext cx="766235" cy="827244"/>
            <a:chOff x="10254273" y="7138751"/>
            <a:chExt cx="1149352" cy="1240866"/>
          </a:xfrm>
        </p:grpSpPr>
        <p:sp>
          <p:nvSpPr>
            <p:cNvPr id="22" name="Freeform 31">
              <a:extLst>
                <a:ext uri="{FF2B5EF4-FFF2-40B4-BE49-F238E27FC236}">
                  <a16:creationId xmlns:a16="http://schemas.microsoft.com/office/drawing/2014/main" id="{E20E64AA-311B-4097-B13B-4360B5352E6B}"/>
                </a:ext>
              </a:extLst>
            </p:cNvPr>
            <p:cNvSpPr/>
            <p:nvPr/>
          </p:nvSpPr>
          <p:spPr>
            <a:xfrm rot="17933768">
              <a:off x="10208516" y="7184508"/>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3" name="TextBox 32">
              <a:extLst>
                <a:ext uri="{FF2B5EF4-FFF2-40B4-BE49-F238E27FC236}">
                  <a16:creationId xmlns:a16="http://schemas.microsoft.com/office/drawing/2014/main" id="{BAEE0DA0-518C-CBEA-A991-C96BFC24886D}"/>
                </a:ext>
              </a:extLst>
            </p:cNvPr>
            <p:cNvSpPr txBox="1"/>
            <p:nvPr/>
          </p:nvSpPr>
          <p:spPr>
            <a:xfrm>
              <a:off x="10551579" y="7383740"/>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2</a:t>
              </a:r>
            </a:p>
          </p:txBody>
        </p:sp>
      </p:grpSp>
      <p:grpSp>
        <p:nvGrpSpPr>
          <p:cNvPr id="30" name="Groupe 29">
            <a:extLst>
              <a:ext uri="{FF2B5EF4-FFF2-40B4-BE49-F238E27FC236}">
                <a16:creationId xmlns:a16="http://schemas.microsoft.com/office/drawing/2014/main" id="{4D86781A-D710-DAAC-0085-76C24739274C}"/>
              </a:ext>
            </a:extLst>
          </p:cNvPr>
          <p:cNvGrpSpPr/>
          <p:nvPr/>
        </p:nvGrpSpPr>
        <p:grpSpPr>
          <a:xfrm>
            <a:off x="521751" y="4620753"/>
            <a:ext cx="766235" cy="827244"/>
            <a:chOff x="15460387" y="2742731"/>
            <a:chExt cx="1149352" cy="1240866"/>
          </a:xfrm>
        </p:grpSpPr>
        <p:sp>
          <p:nvSpPr>
            <p:cNvPr id="25" name="Freeform 36">
              <a:extLst>
                <a:ext uri="{FF2B5EF4-FFF2-40B4-BE49-F238E27FC236}">
                  <a16:creationId xmlns:a16="http://schemas.microsoft.com/office/drawing/2014/main" id="{E815C80E-2C19-67E8-C1EC-FEF9728CE1D4}"/>
                </a:ext>
              </a:extLst>
            </p:cNvPr>
            <p:cNvSpPr/>
            <p:nvPr/>
          </p:nvSpPr>
          <p:spPr>
            <a:xfrm rot="17933768">
              <a:off x="15414630" y="278848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9" name="TextBox 37">
              <a:extLst>
                <a:ext uri="{FF2B5EF4-FFF2-40B4-BE49-F238E27FC236}">
                  <a16:creationId xmlns:a16="http://schemas.microsoft.com/office/drawing/2014/main" id="{6E392249-2D8C-F721-03BD-B13A0438D88D}"/>
                </a:ext>
              </a:extLst>
            </p:cNvPr>
            <p:cNvSpPr txBox="1"/>
            <p:nvPr/>
          </p:nvSpPr>
          <p:spPr>
            <a:xfrm>
              <a:off x="15757693" y="297819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3</a:t>
              </a:r>
            </a:p>
          </p:txBody>
        </p:sp>
      </p:grpSp>
      <p:grpSp>
        <p:nvGrpSpPr>
          <p:cNvPr id="49" name="Groupe 48">
            <a:extLst>
              <a:ext uri="{FF2B5EF4-FFF2-40B4-BE49-F238E27FC236}">
                <a16:creationId xmlns:a16="http://schemas.microsoft.com/office/drawing/2014/main" id="{1AB6CE65-E4A1-F7FD-7918-AA9BDC41F83E}"/>
              </a:ext>
            </a:extLst>
          </p:cNvPr>
          <p:cNvGrpSpPr/>
          <p:nvPr/>
        </p:nvGrpSpPr>
        <p:grpSpPr>
          <a:xfrm>
            <a:off x="5856381" y="2423794"/>
            <a:ext cx="766235" cy="827244"/>
            <a:chOff x="10134260" y="2573206"/>
            <a:chExt cx="1149352" cy="1240866"/>
          </a:xfrm>
        </p:grpSpPr>
        <p:sp>
          <p:nvSpPr>
            <p:cNvPr id="31" name="Freeform 43">
              <a:extLst>
                <a:ext uri="{FF2B5EF4-FFF2-40B4-BE49-F238E27FC236}">
                  <a16:creationId xmlns:a16="http://schemas.microsoft.com/office/drawing/2014/main" id="{47781027-3192-CB6A-F5AF-59331E58780A}"/>
                </a:ext>
              </a:extLst>
            </p:cNvPr>
            <p:cNvSpPr/>
            <p:nvPr/>
          </p:nvSpPr>
          <p:spPr>
            <a:xfrm rot="17933768">
              <a:off x="10088503" y="2618963"/>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32" name="TextBox 44">
              <a:extLst>
                <a:ext uri="{FF2B5EF4-FFF2-40B4-BE49-F238E27FC236}">
                  <a16:creationId xmlns:a16="http://schemas.microsoft.com/office/drawing/2014/main" id="{A59CC55D-5236-C8C7-E369-B05C9604A780}"/>
                </a:ext>
              </a:extLst>
            </p:cNvPr>
            <p:cNvSpPr txBox="1"/>
            <p:nvPr/>
          </p:nvSpPr>
          <p:spPr>
            <a:xfrm>
              <a:off x="10498242" y="2785131"/>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1 </a:t>
              </a:r>
            </a:p>
          </p:txBody>
        </p:sp>
      </p:grpSp>
      <p:grpSp>
        <p:nvGrpSpPr>
          <p:cNvPr id="37" name="Groupe 36">
            <a:extLst>
              <a:ext uri="{FF2B5EF4-FFF2-40B4-BE49-F238E27FC236}">
                <a16:creationId xmlns:a16="http://schemas.microsoft.com/office/drawing/2014/main" id="{7E69092F-98BA-BE47-439B-DFA8146793C3}"/>
              </a:ext>
            </a:extLst>
          </p:cNvPr>
          <p:cNvGrpSpPr/>
          <p:nvPr/>
        </p:nvGrpSpPr>
        <p:grpSpPr>
          <a:xfrm>
            <a:off x="5855615" y="3526226"/>
            <a:ext cx="766235" cy="827244"/>
            <a:chOff x="5940896" y="8637409"/>
            <a:chExt cx="1149352" cy="1240866"/>
          </a:xfrm>
        </p:grpSpPr>
        <p:sp>
          <p:nvSpPr>
            <p:cNvPr id="35" name="Freeform 47">
              <a:extLst>
                <a:ext uri="{FF2B5EF4-FFF2-40B4-BE49-F238E27FC236}">
                  <a16:creationId xmlns:a16="http://schemas.microsoft.com/office/drawing/2014/main" id="{93D333E7-AB76-7530-6BAF-98006016A15D}"/>
                </a:ext>
              </a:extLst>
            </p:cNvPr>
            <p:cNvSpPr/>
            <p:nvPr/>
          </p:nvSpPr>
          <p:spPr>
            <a:xfrm rot="17933768">
              <a:off x="5895139" y="8683166"/>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36" name="TextBox 48">
              <a:extLst>
                <a:ext uri="{FF2B5EF4-FFF2-40B4-BE49-F238E27FC236}">
                  <a16:creationId xmlns:a16="http://schemas.microsoft.com/office/drawing/2014/main" id="{1BF0DAA9-7AD3-A675-3BFF-1540E2D01F4A}"/>
                </a:ext>
              </a:extLst>
            </p:cNvPr>
            <p:cNvSpPr txBox="1"/>
            <p:nvPr/>
          </p:nvSpPr>
          <p:spPr>
            <a:xfrm>
              <a:off x="6247728" y="8839809"/>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2</a:t>
              </a:r>
            </a:p>
          </p:txBody>
        </p:sp>
      </p:grpSp>
      <p:grpSp>
        <p:nvGrpSpPr>
          <p:cNvPr id="53" name="Groupe 52">
            <a:extLst>
              <a:ext uri="{FF2B5EF4-FFF2-40B4-BE49-F238E27FC236}">
                <a16:creationId xmlns:a16="http://schemas.microsoft.com/office/drawing/2014/main" id="{77B87675-9B99-D62F-653E-76B1DD70747B}"/>
              </a:ext>
            </a:extLst>
          </p:cNvPr>
          <p:cNvGrpSpPr/>
          <p:nvPr/>
        </p:nvGrpSpPr>
        <p:grpSpPr>
          <a:xfrm>
            <a:off x="5917362" y="4699096"/>
            <a:ext cx="766235" cy="827244"/>
            <a:chOff x="10134260" y="7368303"/>
            <a:chExt cx="1149352" cy="1240866"/>
          </a:xfrm>
        </p:grpSpPr>
        <p:sp>
          <p:nvSpPr>
            <p:cNvPr id="38" name="Freeform 45">
              <a:extLst>
                <a:ext uri="{FF2B5EF4-FFF2-40B4-BE49-F238E27FC236}">
                  <a16:creationId xmlns:a16="http://schemas.microsoft.com/office/drawing/2014/main" id="{3CA41494-B1E4-4FD9-EC86-84F86FCCA952}"/>
                </a:ext>
              </a:extLst>
            </p:cNvPr>
            <p:cNvSpPr/>
            <p:nvPr/>
          </p:nvSpPr>
          <p:spPr>
            <a:xfrm rot="17933768">
              <a:off x="10088503" y="7414060"/>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39" name="TextBox 46">
              <a:extLst>
                <a:ext uri="{FF2B5EF4-FFF2-40B4-BE49-F238E27FC236}">
                  <a16:creationId xmlns:a16="http://schemas.microsoft.com/office/drawing/2014/main" id="{5483BB65-A225-913B-BF8F-3C913301133C}"/>
                </a:ext>
              </a:extLst>
            </p:cNvPr>
            <p:cNvSpPr txBox="1"/>
            <p:nvPr/>
          </p:nvSpPr>
          <p:spPr>
            <a:xfrm>
              <a:off x="10396287" y="7625924"/>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3</a:t>
              </a:r>
            </a:p>
          </p:txBody>
        </p:sp>
      </p:grpSp>
      <p:sp>
        <p:nvSpPr>
          <p:cNvPr id="41" name="AutoShape 2">
            <a:extLst>
              <a:ext uri="{FF2B5EF4-FFF2-40B4-BE49-F238E27FC236}">
                <a16:creationId xmlns:a16="http://schemas.microsoft.com/office/drawing/2014/main" id="{6EBC8C35-7199-E8D8-FB99-5885424BA6D6}"/>
              </a:ext>
            </a:extLst>
          </p:cNvPr>
          <p:cNvSpPr/>
          <p:nvPr/>
        </p:nvSpPr>
        <p:spPr>
          <a:xfrm>
            <a:off x="5598753" y="3665942"/>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2" name="AutoShape 3">
            <a:extLst>
              <a:ext uri="{FF2B5EF4-FFF2-40B4-BE49-F238E27FC236}">
                <a16:creationId xmlns:a16="http://schemas.microsoft.com/office/drawing/2014/main" id="{9F527141-0CD4-666D-79F5-D48FB6FE2AD8}"/>
              </a:ext>
            </a:extLst>
          </p:cNvPr>
          <p:cNvSpPr/>
          <p:nvPr/>
        </p:nvSpPr>
        <p:spPr>
          <a:xfrm>
            <a:off x="5598753" y="4902543"/>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3" name="AutoShape 5">
            <a:extLst>
              <a:ext uri="{FF2B5EF4-FFF2-40B4-BE49-F238E27FC236}">
                <a16:creationId xmlns:a16="http://schemas.microsoft.com/office/drawing/2014/main" id="{4264BA90-8402-C6B6-13EE-B53068FDDBF4}"/>
              </a:ext>
            </a:extLst>
          </p:cNvPr>
          <p:cNvSpPr/>
          <p:nvPr/>
        </p:nvSpPr>
        <p:spPr>
          <a:xfrm>
            <a:off x="5598753" y="2507243"/>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4" name="Freeform 6">
            <a:extLst>
              <a:ext uri="{FF2B5EF4-FFF2-40B4-BE49-F238E27FC236}">
                <a16:creationId xmlns:a16="http://schemas.microsoft.com/office/drawing/2014/main" id="{99B23B04-91B9-1152-8754-48F63F7218A7}"/>
              </a:ext>
            </a:extLst>
          </p:cNvPr>
          <p:cNvSpPr/>
          <p:nvPr/>
        </p:nvSpPr>
        <p:spPr>
          <a:xfrm>
            <a:off x="5383956" y="1362294"/>
            <a:ext cx="511901" cy="524742"/>
          </a:xfrm>
          <a:custGeom>
            <a:avLst/>
            <a:gdLst/>
            <a:ahLst/>
            <a:cxnLst/>
            <a:rect l="l" t="t" r="r" b="b"/>
            <a:pathLst>
              <a:path w="1137499" h="1091999">
                <a:moveTo>
                  <a:pt x="0" y="0"/>
                </a:moveTo>
                <a:lnTo>
                  <a:pt x="1137499" y="0"/>
                </a:lnTo>
                <a:lnTo>
                  <a:pt x="1137499" y="1091999"/>
                </a:lnTo>
                <a:lnTo>
                  <a:pt x="0" y="10919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45" name="Freeform 7">
            <a:extLst>
              <a:ext uri="{FF2B5EF4-FFF2-40B4-BE49-F238E27FC236}">
                <a16:creationId xmlns:a16="http://schemas.microsoft.com/office/drawing/2014/main" id="{EEB6710C-EC6F-D25E-B13E-C709B50AC61B}"/>
              </a:ext>
            </a:extLst>
          </p:cNvPr>
          <p:cNvSpPr/>
          <p:nvPr/>
        </p:nvSpPr>
        <p:spPr>
          <a:xfrm>
            <a:off x="1264105" y="1135535"/>
            <a:ext cx="619191" cy="644151"/>
          </a:xfrm>
          <a:custGeom>
            <a:avLst/>
            <a:gdLst/>
            <a:ahLst/>
            <a:cxnLst/>
            <a:rect l="l" t="t" r="r" b="b"/>
            <a:pathLst>
              <a:path w="928786" h="966227">
                <a:moveTo>
                  <a:pt x="0" y="0"/>
                </a:moveTo>
                <a:lnTo>
                  <a:pt x="928786" y="0"/>
                </a:lnTo>
                <a:lnTo>
                  <a:pt x="928786" y="966227"/>
                </a:lnTo>
                <a:lnTo>
                  <a:pt x="0" y="9662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46" name="TextBox 16">
            <a:extLst>
              <a:ext uri="{FF2B5EF4-FFF2-40B4-BE49-F238E27FC236}">
                <a16:creationId xmlns:a16="http://schemas.microsoft.com/office/drawing/2014/main" id="{1B71768E-35DD-98A2-B370-6C6788F6D0EC}"/>
              </a:ext>
            </a:extLst>
          </p:cNvPr>
          <p:cNvSpPr txBox="1"/>
          <p:nvPr/>
        </p:nvSpPr>
        <p:spPr>
          <a:xfrm>
            <a:off x="7467600" y="1500728"/>
            <a:ext cx="2336800" cy="282129"/>
          </a:xfrm>
          <a:prstGeom prst="rect">
            <a:avLst/>
          </a:prstGeom>
        </p:spPr>
        <p:txBody>
          <a:bodyPr wrap="square" lIns="0" tIns="0" rIns="0" bIns="0" rtlCol="0" anchor="t">
            <a:spAutoFit/>
          </a:bodyPr>
          <a:lstStyle/>
          <a:p>
            <a:pPr algn="ctr">
              <a:lnSpc>
                <a:spcPts val="2182"/>
              </a:lnSpc>
            </a:pPr>
            <a:r>
              <a:rPr lang="fr-FR" sz="1983" dirty="0">
                <a:solidFill>
                  <a:srgbClr val="F48331"/>
                </a:solidFill>
                <a:latin typeface="Lovelo"/>
                <a:ea typeface="Lovelo"/>
                <a:cs typeface="Lovelo"/>
                <a:sym typeface="Lovelo"/>
              </a:rPr>
              <a:t>Les freins et limites</a:t>
            </a:r>
          </a:p>
        </p:txBody>
      </p:sp>
      <p:sp>
        <p:nvSpPr>
          <p:cNvPr id="47" name="TextBox 17">
            <a:extLst>
              <a:ext uri="{FF2B5EF4-FFF2-40B4-BE49-F238E27FC236}">
                <a16:creationId xmlns:a16="http://schemas.microsoft.com/office/drawing/2014/main" id="{DADC501A-168F-F8EB-4A1A-3E51774E3A5C}"/>
              </a:ext>
            </a:extLst>
          </p:cNvPr>
          <p:cNvSpPr txBox="1"/>
          <p:nvPr/>
        </p:nvSpPr>
        <p:spPr>
          <a:xfrm>
            <a:off x="1636661" y="1500728"/>
            <a:ext cx="3544939" cy="282129"/>
          </a:xfrm>
          <a:prstGeom prst="rect">
            <a:avLst/>
          </a:prstGeom>
        </p:spPr>
        <p:txBody>
          <a:bodyPr wrap="square" lIns="0" tIns="0" rIns="0" bIns="0" rtlCol="0" anchor="t">
            <a:spAutoFit/>
          </a:bodyPr>
          <a:lstStyle/>
          <a:p>
            <a:pPr algn="ctr">
              <a:lnSpc>
                <a:spcPts val="2182"/>
              </a:lnSpc>
            </a:pPr>
            <a:r>
              <a:rPr lang="fr-FR" sz="1983" dirty="0">
                <a:solidFill>
                  <a:srgbClr val="8EB72F"/>
                </a:solidFill>
                <a:latin typeface="Lovelo"/>
                <a:ea typeface="Lovelo"/>
                <a:cs typeface="Lovelo"/>
                <a:sym typeface="Lovelo"/>
              </a:rPr>
              <a:t>Les avancées et réussites</a:t>
            </a:r>
          </a:p>
        </p:txBody>
      </p:sp>
      <p:sp>
        <p:nvSpPr>
          <p:cNvPr id="48" name="Freeform 18">
            <a:extLst>
              <a:ext uri="{FF2B5EF4-FFF2-40B4-BE49-F238E27FC236}">
                <a16:creationId xmlns:a16="http://schemas.microsoft.com/office/drawing/2014/main" id="{B3A54570-8794-F702-911D-61E6E238E65D}"/>
              </a:ext>
            </a:extLst>
          </p:cNvPr>
          <p:cNvSpPr/>
          <p:nvPr/>
        </p:nvSpPr>
        <p:spPr>
          <a:xfrm>
            <a:off x="6716945" y="1240877"/>
            <a:ext cx="623341" cy="564877"/>
          </a:xfrm>
          <a:custGeom>
            <a:avLst/>
            <a:gdLst/>
            <a:ahLst/>
            <a:cxnLst/>
            <a:rect l="l" t="t" r="r" b="b"/>
            <a:pathLst>
              <a:path w="935012" h="847315">
                <a:moveTo>
                  <a:pt x="0" y="0"/>
                </a:moveTo>
                <a:lnTo>
                  <a:pt x="935013" y="0"/>
                </a:lnTo>
                <a:lnTo>
                  <a:pt x="935013" y="847315"/>
                </a:lnTo>
                <a:lnTo>
                  <a:pt x="0" y="847315"/>
                </a:lnTo>
                <a:lnTo>
                  <a:pt x="0" y="0"/>
                </a:lnTo>
                <a:close/>
              </a:path>
            </a:pathLst>
          </a:custGeom>
          <a:blipFill>
            <a:blip r:embed="rId12"/>
            <a:stretch>
              <a:fillRect/>
            </a:stretch>
          </a:blipFill>
        </p:spPr>
        <p:txBody>
          <a:bodyPr/>
          <a:lstStyle/>
          <a:p>
            <a:endParaRPr lang="fr-FR"/>
          </a:p>
        </p:txBody>
      </p:sp>
      <p:sp>
        <p:nvSpPr>
          <p:cNvPr id="3" name="TextBox 20">
            <a:extLst>
              <a:ext uri="{FF2B5EF4-FFF2-40B4-BE49-F238E27FC236}">
                <a16:creationId xmlns:a16="http://schemas.microsoft.com/office/drawing/2014/main" id="{9878CB3F-54B2-832A-0B44-3DE5589FA2F9}"/>
              </a:ext>
            </a:extLst>
          </p:cNvPr>
          <p:cNvSpPr txBox="1"/>
          <p:nvPr/>
        </p:nvSpPr>
        <p:spPr>
          <a:xfrm>
            <a:off x="1426023" y="3644654"/>
            <a:ext cx="3931723" cy="430887"/>
          </a:xfrm>
          <a:prstGeom prst="rect">
            <a:avLst/>
          </a:prstGeom>
        </p:spPr>
        <p:txBody>
          <a:bodyPr wrap="square" lIns="0" tIns="0" rIns="0" bIns="0" rtlCol="0" anchor="t">
            <a:spAutoFit/>
          </a:bodyPr>
          <a:lstStyle/>
          <a:p>
            <a:pPr>
              <a:spcBef>
                <a:spcPct val="0"/>
              </a:spcBef>
            </a:pPr>
            <a:r>
              <a:rPr lang="fr-FR" sz="1400" dirty="0">
                <a:solidFill>
                  <a:srgbClr val="263090"/>
                </a:solidFill>
              </a:rPr>
              <a:t>Développement de la formation Premier Secours en Santé Mentale (PSSM)</a:t>
            </a:r>
            <a:endParaRPr lang="en-US" sz="1400" dirty="0">
              <a:solidFill>
                <a:srgbClr val="263090"/>
              </a:solidFill>
            </a:endParaRPr>
          </a:p>
        </p:txBody>
      </p:sp>
      <p:sp>
        <p:nvSpPr>
          <p:cNvPr id="28" name="TextBox 20">
            <a:extLst>
              <a:ext uri="{FF2B5EF4-FFF2-40B4-BE49-F238E27FC236}">
                <a16:creationId xmlns:a16="http://schemas.microsoft.com/office/drawing/2014/main" id="{EEB56C33-E136-EBB7-B1D7-FBB59F3EA465}"/>
              </a:ext>
            </a:extLst>
          </p:cNvPr>
          <p:cNvSpPr txBox="1"/>
          <p:nvPr/>
        </p:nvSpPr>
        <p:spPr>
          <a:xfrm>
            <a:off x="1463037" y="5843773"/>
            <a:ext cx="3931723" cy="646331"/>
          </a:xfrm>
          <a:prstGeom prst="rect">
            <a:avLst/>
          </a:prstGeom>
          <a:noFill/>
        </p:spPr>
        <p:txBody>
          <a:bodyPr wrap="square" lIns="0" tIns="0" rIns="0" bIns="0" rtlCol="0" anchor="t">
            <a:spAutoFit/>
          </a:bodyPr>
          <a:lstStyle/>
          <a:p>
            <a:pPr>
              <a:spcBef>
                <a:spcPct val="0"/>
              </a:spcBef>
            </a:pPr>
            <a:r>
              <a:rPr lang="fr-FR" sz="1400" dirty="0">
                <a:solidFill>
                  <a:srgbClr val="263090"/>
                </a:solidFill>
              </a:rPr>
              <a:t>Mise en place d’un plan de prévention partagée et création de directives anticipées pour des situations de crise</a:t>
            </a:r>
            <a:endParaRPr lang="en-US" sz="1400" dirty="0">
              <a:solidFill>
                <a:srgbClr val="263090"/>
              </a:solidFill>
            </a:endParaRPr>
          </a:p>
        </p:txBody>
      </p:sp>
      <p:sp>
        <p:nvSpPr>
          <p:cNvPr id="33" name="TextBox 20">
            <a:extLst>
              <a:ext uri="{FF2B5EF4-FFF2-40B4-BE49-F238E27FC236}">
                <a16:creationId xmlns:a16="http://schemas.microsoft.com/office/drawing/2014/main" id="{15D366A8-62C6-DE0F-E99F-6B01AFFC0899}"/>
              </a:ext>
            </a:extLst>
          </p:cNvPr>
          <p:cNvSpPr txBox="1"/>
          <p:nvPr/>
        </p:nvSpPr>
        <p:spPr>
          <a:xfrm>
            <a:off x="6768662" y="2553211"/>
            <a:ext cx="3931723" cy="430887"/>
          </a:xfrm>
          <a:prstGeom prst="rect">
            <a:avLst/>
          </a:prstGeom>
        </p:spPr>
        <p:txBody>
          <a:bodyPr wrap="square" lIns="0" tIns="0" rIns="0" bIns="0" rtlCol="0" anchor="t">
            <a:spAutoFit/>
          </a:bodyPr>
          <a:lstStyle/>
          <a:p>
            <a:pPr>
              <a:spcBef>
                <a:spcPct val="0"/>
              </a:spcBef>
            </a:pPr>
            <a:r>
              <a:rPr lang="fr-FR" sz="1400" dirty="0">
                <a:solidFill>
                  <a:srgbClr val="263090"/>
                </a:solidFill>
              </a:rPr>
              <a:t>Méconnaissance du public sur les dispositifs existants // Déficit d’informations faciles d’accès pour le public </a:t>
            </a:r>
            <a:endParaRPr lang="en-US" sz="1400" dirty="0">
              <a:solidFill>
                <a:srgbClr val="263090"/>
              </a:solidFill>
            </a:endParaRPr>
          </a:p>
        </p:txBody>
      </p:sp>
      <p:sp>
        <p:nvSpPr>
          <p:cNvPr id="34" name="TextBox 20">
            <a:extLst>
              <a:ext uri="{FF2B5EF4-FFF2-40B4-BE49-F238E27FC236}">
                <a16:creationId xmlns:a16="http://schemas.microsoft.com/office/drawing/2014/main" id="{74026236-EC82-EE01-A3BF-DA77539852BF}"/>
              </a:ext>
            </a:extLst>
          </p:cNvPr>
          <p:cNvSpPr txBox="1"/>
          <p:nvPr/>
        </p:nvSpPr>
        <p:spPr>
          <a:xfrm>
            <a:off x="6803894" y="3563660"/>
            <a:ext cx="3931723" cy="646331"/>
          </a:xfrm>
          <a:prstGeom prst="rect">
            <a:avLst/>
          </a:prstGeom>
        </p:spPr>
        <p:txBody>
          <a:bodyPr wrap="square" lIns="0" tIns="0" rIns="0" bIns="0" rtlCol="0" anchor="t">
            <a:spAutoFit/>
          </a:bodyPr>
          <a:lstStyle/>
          <a:p>
            <a:pPr>
              <a:spcBef>
                <a:spcPct val="0"/>
              </a:spcBef>
            </a:pPr>
            <a:r>
              <a:rPr lang="fr-FR" sz="1400" dirty="0">
                <a:solidFill>
                  <a:srgbClr val="263090"/>
                </a:solidFill>
              </a:rPr>
              <a:t>Manque de lisibilité des instances territoriales qui permettent de partager sur les situations qui posent problèmes au droit commun  (Ex : Bailleurs )</a:t>
            </a:r>
            <a:endParaRPr lang="en-US" sz="1400" dirty="0">
              <a:solidFill>
                <a:srgbClr val="263090"/>
              </a:solidFill>
            </a:endParaRPr>
          </a:p>
        </p:txBody>
      </p:sp>
      <p:sp>
        <p:nvSpPr>
          <p:cNvPr id="40" name="TextBox 20">
            <a:extLst>
              <a:ext uri="{FF2B5EF4-FFF2-40B4-BE49-F238E27FC236}">
                <a16:creationId xmlns:a16="http://schemas.microsoft.com/office/drawing/2014/main" id="{04312849-49CF-7059-8779-C7BD5BEC0A08}"/>
              </a:ext>
            </a:extLst>
          </p:cNvPr>
          <p:cNvSpPr txBox="1"/>
          <p:nvPr/>
        </p:nvSpPr>
        <p:spPr>
          <a:xfrm>
            <a:off x="6861484" y="4789553"/>
            <a:ext cx="3931723" cy="646331"/>
          </a:xfrm>
          <a:prstGeom prst="rect">
            <a:avLst/>
          </a:prstGeom>
        </p:spPr>
        <p:txBody>
          <a:bodyPr wrap="square" lIns="0" tIns="0" rIns="0" bIns="0" rtlCol="0" anchor="t">
            <a:spAutoFit/>
          </a:bodyPr>
          <a:lstStyle/>
          <a:p>
            <a:pPr>
              <a:spcBef>
                <a:spcPct val="0"/>
              </a:spcBef>
            </a:pPr>
            <a:r>
              <a:rPr lang="fr-FR" sz="1400" dirty="0">
                <a:solidFill>
                  <a:srgbClr val="263090"/>
                </a:solidFill>
              </a:rPr>
              <a:t>Insuffisance de prise en compte de la parole des usagers et de leurs proches qu’ils soient aidants ou non </a:t>
            </a:r>
            <a:endParaRPr lang="en-US" sz="1400" dirty="0">
              <a:solidFill>
                <a:srgbClr val="263090"/>
              </a:solidFill>
            </a:endParaRPr>
          </a:p>
        </p:txBody>
      </p:sp>
      <p:grpSp>
        <p:nvGrpSpPr>
          <p:cNvPr id="50" name="Groupe 49">
            <a:extLst>
              <a:ext uri="{FF2B5EF4-FFF2-40B4-BE49-F238E27FC236}">
                <a16:creationId xmlns:a16="http://schemas.microsoft.com/office/drawing/2014/main" id="{4D86781A-D710-DAAC-0085-76C24739274C}"/>
              </a:ext>
            </a:extLst>
          </p:cNvPr>
          <p:cNvGrpSpPr/>
          <p:nvPr/>
        </p:nvGrpSpPr>
        <p:grpSpPr>
          <a:xfrm>
            <a:off x="521751" y="5806194"/>
            <a:ext cx="766235" cy="827244"/>
            <a:chOff x="15460387" y="2742731"/>
            <a:chExt cx="1149352" cy="1240866"/>
          </a:xfrm>
        </p:grpSpPr>
        <p:sp>
          <p:nvSpPr>
            <p:cNvPr id="51" name="Freeform 36">
              <a:extLst>
                <a:ext uri="{FF2B5EF4-FFF2-40B4-BE49-F238E27FC236}">
                  <a16:creationId xmlns:a16="http://schemas.microsoft.com/office/drawing/2014/main" id="{E815C80E-2C19-67E8-C1EC-FEF9728CE1D4}"/>
                </a:ext>
              </a:extLst>
            </p:cNvPr>
            <p:cNvSpPr/>
            <p:nvPr/>
          </p:nvSpPr>
          <p:spPr>
            <a:xfrm rot="17933768">
              <a:off x="15414630" y="278848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52" name="TextBox 37">
              <a:extLst>
                <a:ext uri="{FF2B5EF4-FFF2-40B4-BE49-F238E27FC236}">
                  <a16:creationId xmlns:a16="http://schemas.microsoft.com/office/drawing/2014/main" id="{6E392249-2D8C-F721-03BD-B13A0438D88D}"/>
                </a:ext>
              </a:extLst>
            </p:cNvPr>
            <p:cNvSpPr txBox="1"/>
            <p:nvPr/>
          </p:nvSpPr>
          <p:spPr>
            <a:xfrm>
              <a:off x="15757693" y="297819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4</a:t>
              </a:r>
            </a:p>
          </p:txBody>
        </p:sp>
      </p:grpSp>
      <p:sp>
        <p:nvSpPr>
          <p:cNvPr id="54" name="TextBox 20">
            <a:extLst>
              <a:ext uri="{FF2B5EF4-FFF2-40B4-BE49-F238E27FC236}">
                <a16:creationId xmlns:a16="http://schemas.microsoft.com/office/drawing/2014/main" id="{EEB56C33-E136-EBB7-B1D7-FBB59F3EA465}"/>
              </a:ext>
            </a:extLst>
          </p:cNvPr>
          <p:cNvSpPr txBox="1"/>
          <p:nvPr/>
        </p:nvSpPr>
        <p:spPr>
          <a:xfrm>
            <a:off x="1449555" y="4540078"/>
            <a:ext cx="3931723" cy="861774"/>
          </a:xfrm>
          <a:prstGeom prst="rect">
            <a:avLst/>
          </a:prstGeom>
          <a:noFill/>
        </p:spPr>
        <p:txBody>
          <a:bodyPr wrap="square" lIns="0" tIns="0" rIns="0" bIns="0" rtlCol="0" anchor="t">
            <a:spAutoFit/>
          </a:bodyPr>
          <a:lstStyle/>
          <a:p>
            <a:pPr>
              <a:spcBef>
                <a:spcPct val="0"/>
              </a:spcBef>
            </a:pPr>
            <a:r>
              <a:rPr lang="fr-FR" sz="1400" dirty="0">
                <a:solidFill>
                  <a:srgbClr val="263090"/>
                </a:solidFill>
              </a:rPr>
              <a:t>Meilleure prise en compte de l’importance de la parole des usagers : Présence aux instances, présence dans les groupes de travail, démarche de réhabilitation psychosociale ….</a:t>
            </a:r>
            <a:endParaRPr lang="en-US" sz="1400" dirty="0">
              <a:solidFill>
                <a:srgbClr val="263090"/>
              </a:solidFill>
            </a:endParaRPr>
          </a:p>
        </p:txBody>
      </p:sp>
    </p:spTree>
    <p:extLst>
      <p:ext uri="{BB962C8B-B14F-4D97-AF65-F5344CB8AC3E}">
        <p14:creationId xmlns:p14="http://schemas.microsoft.com/office/powerpoint/2010/main" val="358092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solidFill>
                  <a:prstClr val="black"/>
                </a:solidFill>
              </a:endParaRPr>
            </a:p>
          </p:txBody>
        </p:sp>
      </p:grpSp>
      <p:sp>
        <p:nvSpPr>
          <p:cNvPr id="21" name="TextBox 21"/>
          <p:cNvSpPr txBox="1"/>
          <p:nvPr/>
        </p:nvSpPr>
        <p:spPr>
          <a:xfrm>
            <a:off x="947813" y="489131"/>
            <a:ext cx="8976063" cy="359073"/>
          </a:xfrm>
          <a:prstGeom prst="rect">
            <a:avLst/>
          </a:prstGeom>
        </p:spPr>
        <p:txBody>
          <a:bodyPr wrap="square" lIns="0" tIns="0" rIns="0" bIns="0" rtlCol="0" anchor="t">
            <a:spAutoFit/>
          </a:bodyPr>
          <a:lstStyle/>
          <a:p>
            <a:pPr>
              <a:lnSpc>
                <a:spcPts val="2800"/>
              </a:lnSpc>
              <a:spcBef>
                <a:spcPct val="0"/>
              </a:spcBef>
            </a:pPr>
            <a:r>
              <a:rPr lang="fr-FR" sz="2333" b="1" dirty="0">
                <a:solidFill>
                  <a:srgbClr val="263090"/>
                </a:solidFill>
              </a:rPr>
              <a:t>Priorité 5 : Quelques spécificités de territoire</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a:p>
        </p:txBody>
      </p:sp>
      <p:grpSp>
        <p:nvGrpSpPr>
          <p:cNvPr id="19" name="Groupe 18">
            <a:extLst>
              <a:ext uri="{FF2B5EF4-FFF2-40B4-BE49-F238E27FC236}">
                <a16:creationId xmlns:a16="http://schemas.microsoft.com/office/drawing/2014/main" id="{5F6A4C04-0420-4A60-CCC4-05542F943DD4}"/>
              </a:ext>
            </a:extLst>
          </p:cNvPr>
          <p:cNvGrpSpPr/>
          <p:nvPr/>
        </p:nvGrpSpPr>
        <p:grpSpPr>
          <a:xfrm>
            <a:off x="506854" y="3602657"/>
            <a:ext cx="781273" cy="740519"/>
            <a:chOff x="980088" y="1752321"/>
            <a:chExt cx="1149352" cy="1240866"/>
          </a:xfrm>
        </p:grpSpPr>
        <p:sp>
          <p:nvSpPr>
            <p:cNvPr id="4" name="Freeform 27">
              <a:extLst>
                <a:ext uri="{FF2B5EF4-FFF2-40B4-BE49-F238E27FC236}">
                  <a16:creationId xmlns:a16="http://schemas.microsoft.com/office/drawing/2014/main" id="{A3BA6A7C-A48D-F227-0B2F-F9EB37376786}"/>
                </a:ext>
              </a:extLst>
            </p:cNvPr>
            <p:cNvSpPr/>
            <p:nvPr/>
          </p:nvSpPr>
          <p:spPr>
            <a:xfrm rot="17933768">
              <a:off x="934331" y="179807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8" name="TextBox 28">
              <a:extLst>
                <a:ext uri="{FF2B5EF4-FFF2-40B4-BE49-F238E27FC236}">
                  <a16:creationId xmlns:a16="http://schemas.microsoft.com/office/drawing/2014/main" id="{7EECFDC9-2C60-623F-9308-94498DA4C849}"/>
                </a:ext>
              </a:extLst>
            </p:cNvPr>
            <p:cNvSpPr txBox="1"/>
            <p:nvPr/>
          </p:nvSpPr>
          <p:spPr>
            <a:xfrm>
              <a:off x="1277394" y="1987785"/>
              <a:ext cx="625295" cy="742548"/>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sp>
        <p:nvSpPr>
          <p:cNvPr id="41" name="AutoShape 2">
            <a:extLst>
              <a:ext uri="{FF2B5EF4-FFF2-40B4-BE49-F238E27FC236}">
                <a16:creationId xmlns:a16="http://schemas.microsoft.com/office/drawing/2014/main" id="{6EBC8C35-7199-E8D8-FB99-5885424BA6D6}"/>
              </a:ext>
            </a:extLst>
          </p:cNvPr>
          <p:cNvSpPr/>
          <p:nvPr/>
        </p:nvSpPr>
        <p:spPr>
          <a:xfrm>
            <a:off x="5598753" y="3499694"/>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2" name="AutoShape 3">
            <a:extLst>
              <a:ext uri="{FF2B5EF4-FFF2-40B4-BE49-F238E27FC236}">
                <a16:creationId xmlns:a16="http://schemas.microsoft.com/office/drawing/2014/main" id="{9F527141-0CD4-666D-79F5-D48FB6FE2AD8}"/>
              </a:ext>
            </a:extLst>
          </p:cNvPr>
          <p:cNvSpPr/>
          <p:nvPr/>
        </p:nvSpPr>
        <p:spPr>
          <a:xfrm>
            <a:off x="5581797" y="4593810"/>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3" name="AutoShape 5">
            <a:extLst>
              <a:ext uri="{FF2B5EF4-FFF2-40B4-BE49-F238E27FC236}">
                <a16:creationId xmlns:a16="http://schemas.microsoft.com/office/drawing/2014/main" id="{4264BA90-8402-C6B6-13EE-B53068FDDBF4}"/>
              </a:ext>
            </a:extLst>
          </p:cNvPr>
          <p:cNvSpPr/>
          <p:nvPr/>
        </p:nvSpPr>
        <p:spPr>
          <a:xfrm>
            <a:off x="5598753" y="2507243"/>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4" name="Freeform 6">
            <a:extLst>
              <a:ext uri="{FF2B5EF4-FFF2-40B4-BE49-F238E27FC236}">
                <a16:creationId xmlns:a16="http://schemas.microsoft.com/office/drawing/2014/main" id="{99B23B04-91B9-1152-8754-48F63F7218A7}"/>
              </a:ext>
            </a:extLst>
          </p:cNvPr>
          <p:cNvSpPr/>
          <p:nvPr/>
        </p:nvSpPr>
        <p:spPr>
          <a:xfrm>
            <a:off x="5001507" y="1501916"/>
            <a:ext cx="511901" cy="524742"/>
          </a:xfrm>
          <a:custGeom>
            <a:avLst/>
            <a:gdLst/>
            <a:ahLst/>
            <a:cxnLst/>
            <a:rect l="l" t="t" r="r" b="b"/>
            <a:pathLst>
              <a:path w="1137499" h="1091999">
                <a:moveTo>
                  <a:pt x="0" y="0"/>
                </a:moveTo>
                <a:lnTo>
                  <a:pt x="1137499" y="0"/>
                </a:lnTo>
                <a:lnTo>
                  <a:pt x="1137499" y="1091999"/>
                </a:lnTo>
                <a:lnTo>
                  <a:pt x="0" y="10919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45" name="Freeform 7">
            <a:extLst>
              <a:ext uri="{FF2B5EF4-FFF2-40B4-BE49-F238E27FC236}">
                <a16:creationId xmlns:a16="http://schemas.microsoft.com/office/drawing/2014/main" id="{EEB6710C-EC6F-D25E-B13E-C709B50AC61B}"/>
              </a:ext>
            </a:extLst>
          </p:cNvPr>
          <p:cNvSpPr/>
          <p:nvPr/>
        </p:nvSpPr>
        <p:spPr>
          <a:xfrm>
            <a:off x="1264105" y="1135535"/>
            <a:ext cx="619191" cy="644151"/>
          </a:xfrm>
          <a:custGeom>
            <a:avLst/>
            <a:gdLst/>
            <a:ahLst/>
            <a:cxnLst/>
            <a:rect l="l" t="t" r="r" b="b"/>
            <a:pathLst>
              <a:path w="928786" h="966227">
                <a:moveTo>
                  <a:pt x="0" y="0"/>
                </a:moveTo>
                <a:lnTo>
                  <a:pt x="928786" y="0"/>
                </a:lnTo>
                <a:lnTo>
                  <a:pt x="928786" y="966227"/>
                </a:lnTo>
                <a:lnTo>
                  <a:pt x="0" y="9662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46" name="TextBox 16">
            <a:extLst>
              <a:ext uri="{FF2B5EF4-FFF2-40B4-BE49-F238E27FC236}">
                <a16:creationId xmlns:a16="http://schemas.microsoft.com/office/drawing/2014/main" id="{1B71768E-35DD-98A2-B370-6C6788F6D0EC}"/>
              </a:ext>
            </a:extLst>
          </p:cNvPr>
          <p:cNvSpPr txBox="1"/>
          <p:nvPr/>
        </p:nvSpPr>
        <p:spPr>
          <a:xfrm>
            <a:off x="7463219" y="1236379"/>
            <a:ext cx="2336800" cy="282129"/>
          </a:xfrm>
          <a:prstGeom prst="rect">
            <a:avLst/>
          </a:prstGeom>
        </p:spPr>
        <p:txBody>
          <a:bodyPr wrap="square" lIns="0" tIns="0" rIns="0" bIns="0" rtlCol="0" anchor="t">
            <a:spAutoFit/>
          </a:bodyPr>
          <a:lstStyle/>
          <a:p>
            <a:pPr algn="ctr">
              <a:lnSpc>
                <a:spcPts val="2182"/>
              </a:lnSpc>
            </a:pPr>
            <a:r>
              <a:rPr lang="fr-FR" sz="1983" dirty="0">
                <a:solidFill>
                  <a:srgbClr val="F48331"/>
                </a:solidFill>
                <a:latin typeface="Lovelo"/>
                <a:ea typeface="Lovelo"/>
                <a:cs typeface="Lovelo"/>
                <a:sym typeface="Lovelo"/>
              </a:rPr>
              <a:t>Les freins et limites</a:t>
            </a:r>
          </a:p>
        </p:txBody>
      </p:sp>
      <p:sp>
        <p:nvSpPr>
          <p:cNvPr id="47" name="TextBox 17">
            <a:extLst>
              <a:ext uri="{FF2B5EF4-FFF2-40B4-BE49-F238E27FC236}">
                <a16:creationId xmlns:a16="http://schemas.microsoft.com/office/drawing/2014/main" id="{DADC501A-168F-F8EB-4A1A-3E51774E3A5C}"/>
              </a:ext>
            </a:extLst>
          </p:cNvPr>
          <p:cNvSpPr txBox="1"/>
          <p:nvPr/>
        </p:nvSpPr>
        <p:spPr>
          <a:xfrm>
            <a:off x="1730174" y="1332140"/>
            <a:ext cx="3544939" cy="282129"/>
          </a:xfrm>
          <a:prstGeom prst="rect">
            <a:avLst/>
          </a:prstGeom>
        </p:spPr>
        <p:txBody>
          <a:bodyPr wrap="square" lIns="0" tIns="0" rIns="0" bIns="0" rtlCol="0" anchor="t">
            <a:spAutoFit/>
          </a:bodyPr>
          <a:lstStyle/>
          <a:p>
            <a:pPr algn="ctr">
              <a:lnSpc>
                <a:spcPts val="2182"/>
              </a:lnSpc>
            </a:pPr>
            <a:r>
              <a:rPr lang="en-US" sz="1983" dirty="0">
                <a:solidFill>
                  <a:srgbClr val="8EB72F"/>
                </a:solidFill>
                <a:latin typeface="Lovelo"/>
                <a:ea typeface="Lovelo"/>
                <a:cs typeface="Lovelo"/>
                <a:sym typeface="Lovelo"/>
              </a:rPr>
              <a:t>Les </a:t>
            </a:r>
            <a:r>
              <a:rPr lang="fr-FR" sz="1983" dirty="0">
                <a:solidFill>
                  <a:srgbClr val="8EB72F"/>
                </a:solidFill>
                <a:latin typeface="Lovelo"/>
                <a:ea typeface="Lovelo"/>
                <a:cs typeface="Lovelo"/>
                <a:sym typeface="Lovelo"/>
              </a:rPr>
              <a:t>avancées et réussites</a:t>
            </a:r>
          </a:p>
        </p:txBody>
      </p:sp>
      <p:sp>
        <p:nvSpPr>
          <p:cNvPr id="48" name="Freeform 18">
            <a:extLst>
              <a:ext uri="{FF2B5EF4-FFF2-40B4-BE49-F238E27FC236}">
                <a16:creationId xmlns:a16="http://schemas.microsoft.com/office/drawing/2014/main" id="{B3A54570-8794-F702-911D-61E6E238E65D}"/>
              </a:ext>
            </a:extLst>
          </p:cNvPr>
          <p:cNvSpPr/>
          <p:nvPr/>
        </p:nvSpPr>
        <p:spPr>
          <a:xfrm>
            <a:off x="6713909" y="1169492"/>
            <a:ext cx="623341" cy="564877"/>
          </a:xfrm>
          <a:custGeom>
            <a:avLst/>
            <a:gdLst/>
            <a:ahLst/>
            <a:cxnLst/>
            <a:rect l="l" t="t" r="r" b="b"/>
            <a:pathLst>
              <a:path w="935012" h="847315">
                <a:moveTo>
                  <a:pt x="0" y="0"/>
                </a:moveTo>
                <a:lnTo>
                  <a:pt x="935013" y="0"/>
                </a:lnTo>
                <a:lnTo>
                  <a:pt x="935013" y="847315"/>
                </a:lnTo>
                <a:lnTo>
                  <a:pt x="0" y="847315"/>
                </a:lnTo>
                <a:lnTo>
                  <a:pt x="0" y="0"/>
                </a:lnTo>
                <a:close/>
              </a:path>
            </a:pathLst>
          </a:custGeom>
          <a:blipFill>
            <a:blip r:embed="rId10"/>
            <a:stretch>
              <a:fillRect/>
            </a:stretch>
          </a:blipFill>
        </p:spPr>
        <p:txBody>
          <a:bodyPr/>
          <a:lstStyle/>
          <a:p>
            <a:endParaRPr lang="fr-FR"/>
          </a:p>
        </p:txBody>
      </p:sp>
      <p:sp>
        <p:nvSpPr>
          <p:cNvPr id="3" name="TextBox 20">
            <a:extLst>
              <a:ext uri="{FF2B5EF4-FFF2-40B4-BE49-F238E27FC236}">
                <a16:creationId xmlns:a16="http://schemas.microsoft.com/office/drawing/2014/main" id="{823F7751-3FAE-62D7-8706-CB7FB04343D0}"/>
              </a:ext>
            </a:extLst>
          </p:cNvPr>
          <p:cNvSpPr txBox="1"/>
          <p:nvPr/>
        </p:nvSpPr>
        <p:spPr>
          <a:xfrm>
            <a:off x="1469072" y="3617237"/>
            <a:ext cx="3931723" cy="861774"/>
          </a:xfrm>
          <a:prstGeom prst="rect">
            <a:avLst/>
          </a:prstGeom>
          <a:noFill/>
        </p:spPr>
        <p:txBody>
          <a:bodyPr wrap="square" lIns="0" tIns="0" rIns="0" bIns="0" rtlCol="0" anchor="t">
            <a:spAutoFit/>
          </a:bodyPr>
          <a:lstStyle/>
          <a:p>
            <a:pPr>
              <a:spcBef>
                <a:spcPct val="0"/>
              </a:spcBef>
            </a:pPr>
            <a:r>
              <a:rPr lang="fr-FR" sz="1400" dirty="0">
                <a:solidFill>
                  <a:srgbClr val="263090"/>
                </a:solidFill>
              </a:rPr>
              <a:t>Sensibilisation accrue du grand public grâce aux formations premier secours en santé mentale (PSSM) et aux semaines d’information sur la santé mentale (SISM)</a:t>
            </a:r>
            <a:endParaRPr lang="en-US" sz="1400" dirty="0">
              <a:solidFill>
                <a:srgbClr val="263090"/>
              </a:solidFill>
            </a:endParaRPr>
          </a:p>
        </p:txBody>
      </p:sp>
      <p:grpSp>
        <p:nvGrpSpPr>
          <p:cNvPr id="131" name="Groupe 130">
            <a:extLst>
              <a:ext uri="{FF2B5EF4-FFF2-40B4-BE49-F238E27FC236}">
                <a16:creationId xmlns:a16="http://schemas.microsoft.com/office/drawing/2014/main" id="{EDE531BB-3B35-CF3E-54AA-4A3A08557FDD}"/>
              </a:ext>
            </a:extLst>
          </p:cNvPr>
          <p:cNvGrpSpPr/>
          <p:nvPr/>
        </p:nvGrpSpPr>
        <p:grpSpPr>
          <a:xfrm>
            <a:off x="460939" y="2610239"/>
            <a:ext cx="860438" cy="760376"/>
            <a:chOff x="433707" y="3931061"/>
            <a:chExt cx="860438" cy="760376"/>
          </a:xfrm>
        </p:grpSpPr>
        <p:grpSp>
          <p:nvGrpSpPr>
            <p:cNvPr id="34" name="Groupe 33">
              <a:extLst>
                <a:ext uri="{FF2B5EF4-FFF2-40B4-BE49-F238E27FC236}">
                  <a16:creationId xmlns:a16="http://schemas.microsoft.com/office/drawing/2014/main" id="{7594F846-7358-B435-CD88-CA9AC9E8CA37}"/>
                </a:ext>
              </a:extLst>
            </p:cNvPr>
            <p:cNvGrpSpPr/>
            <p:nvPr/>
          </p:nvGrpSpPr>
          <p:grpSpPr>
            <a:xfrm>
              <a:off x="433707" y="3931061"/>
              <a:ext cx="860438" cy="760376"/>
              <a:chOff x="10254270" y="7138747"/>
              <a:chExt cx="1149352" cy="1240865"/>
            </a:xfrm>
          </p:grpSpPr>
          <p:sp>
            <p:nvSpPr>
              <p:cNvPr id="40" name="Freeform 31">
                <a:extLst>
                  <a:ext uri="{FF2B5EF4-FFF2-40B4-BE49-F238E27FC236}">
                    <a16:creationId xmlns:a16="http://schemas.microsoft.com/office/drawing/2014/main" id="{E94FC117-04C2-82AE-25FE-93CD00512B86}"/>
                  </a:ext>
                </a:extLst>
              </p:cNvPr>
              <p:cNvSpPr/>
              <p:nvPr/>
            </p:nvSpPr>
            <p:spPr>
              <a:xfrm rot="17933768">
                <a:off x="10208513" y="7184504"/>
                <a:ext cx="1240865"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50" name="TextBox 32">
                <a:extLst>
                  <a:ext uri="{FF2B5EF4-FFF2-40B4-BE49-F238E27FC236}">
                    <a16:creationId xmlns:a16="http://schemas.microsoft.com/office/drawing/2014/main" id="{5AA32F5E-5AC5-1F27-1E00-B7D034159416}"/>
                  </a:ext>
                </a:extLst>
              </p:cNvPr>
              <p:cNvSpPr txBox="1"/>
              <p:nvPr/>
            </p:nvSpPr>
            <p:spPr>
              <a:xfrm>
                <a:off x="10522048" y="7267511"/>
                <a:ext cx="625297" cy="723156"/>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sp>
          <p:nvSpPr>
            <p:cNvPr id="66" name="TextBox 32">
              <a:extLst>
                <a:ext uri="{FF2B5EF4-FFF2-40B4-BE49-F238E27FC236}">
                  <a16:creationId xmlns:a16="http://schemas.microsoft.com/office/drawing/2014/main" id="{8530B69F-90ED-CC09-2A58-EF019E0C5A4D}"/>
                </a:ext>
              </a:extLst>
            </p:cNvPr>
            <p:cNvSpPr txBox="1"/>
            <p:nvPr/>
          </p:nvSpPr>
          <p:spPr>
            <a:xfrm>
              <a:off x="622406" y="4157309"/>
              <a:ext cx="602110" cy="408060"/>
            </a:xfrm>
            <a:prstGeom prst="rect">
              <a:avLst/>
            </a:prstGeom>
          </p:spPr>
          <p:txBody>
            <a:bodyPr wrap="square" lIns="0" tIns="0" rIns="0" bIns="0" rtlCol="0" anchor="t">
              <a:spAutoFit/>
            </a:bodyPr>
            <a:lstStyle/>
            <a:p>
              <a:pPr algn="ctr">
                <a:lnSpc>
                  <a:spcPts val="4033"/>
                </a:lnSpc>
                <a:spcBef>
                  <a:spcPct val="0"/>
                </a:spcBef>
              </a:pPr>
              <a:endParaRPr lang="en-US" sz="800" b="1" spc="73" dirty="0">
                <a:solidFill>
                  <a:srgbClr val="F8F1EA"/>
                </a:solidFill>
                <a:latin typeface="Gliker Bold"/>
                <a:ea typeface="Gliker Bold"/>
                <a:cs typeface="Gliker Bold"/>
                <a:sym typeface="Gliker Bold"/>
              </a:endParaRPr>
            </a:p>
          </p:txBody>
        </p:sp>
      </p:grpSp>
      <p:grpSp>
        <p:nvGrpSpPr>
          <p:cNvPr id="52" name="Groupe 51">
            <a:extLst>
              <a:ext uri="{FF2B5EF4-FFF2-40B4-BE49-F238E27FC236}">
                <a16:creationId xmlns:a16="http://schemas.microsoft.com/office/drawing/2014/main" id="{A7613734-BF2A-53CA-7BBC-8475A0363997}"/>
              </a:ext>
            </a:extLst>
          </p:cNvPr>
          <p:cNvGrpSpPr/>
          <p:nvPr/>
        </p:nvGrpSpPr>
        <p:grpSpPr>
          <a:xfrm>
            <a:off x="527603" y="1855536"/>
            <a:ext cx="727110" cy="746280"/>
            <a:chOff x="10254272" y="7138752"/>
            <a:chExt cx="1149352" cy="1240866"/>
          </a:xfrm>
        </p:grpSpPr>
        <p:sp>
          <p:nvSpPr>
            <p:cNvPr id="54" name="Freeform 31">
              <a:extLst>
                <a:ext uri="{FF2B5EF4-FFF2-40B4-BE49-F238E27FC236}">
                  <a16:creationId xmlns:a16="http://schemas.microsoft.com/office/drawing/2014/main" id="{D668440E-BC53-1C08-527E-2D71DB8B1A3B}"/>
                </a:ext>
              </a:extLst>
            </p:cNvPr>
            <p:cNvSpPr/>
            <p:nvPr/>
          </p:nvSpPr>
          <p:spPr>
            <a:xfrm rot="17933768">
              <a:off x="10208515" y="7184509"/>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55" name="TextBox 32">
              <a:extLst>
                <a:ext uri="{FF2B5EF4-FFF2-40B4-BE49-F238E27FC236}">
                  <a16:creationId xmlns:a16="http://schemas.microsoft.com/office/drawing/2014/main" id="{ADA25AFC-D973-6309-BC7C-3F730577A8F8}"/>
                </a:ext>
              </a:extLst>
            </p:cNvPr>
            <p:cNvSpPr txBox="1"/>
            <p:nvPr/>
          </p:nvSpPr>
          <p:spPr>
            <a:xfrm>
              <a:off x="10551579" y="7296913"/>
              <a:ext cx="625297" cy="736816"/>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sp>
        <p:nvSpPr>
          <p:cNvPr id="73" name="TextBox 28">
            <a:extLst>
              <a:ext uri="{FF2B5EF4-FFF2-40B4-BE49-F238E27FC236}">
                <a16:creationId xmlns:a16="http://schemas.microsoft.com/office/drawing/2014/main" id="{FD802BBF-0E26-F5D6-AF2E-D6E558BC5A50}"/>
              </a:ext>
            </a:extLst>
          </p:cNvPr>
          <p:cNvSpPr txBox="1"/>
          <p:nvPr/>
        </p:nvSpPr>
        <p:spPr>
          <a:xfrm>
            <a:off x="587988" y="6426206"/>
            <a:ext cx="433797" cy="408491"/>
          </a:xfrm>
          <a:prstGeom prst="rect">
            <a:avLst/>
          </a:prstGeom>
        </p:spPr>
        <p:txBody>
          <a:bodyPr lIns="0" tIns="0" rIns="0" bIns="0" rtlCol="0" anchor="t">
            <a:spAutoFit/>
          </a:bodyPr>
          <a:lstStyle/>
          <a:p>
            <a:pPr algn="ctr">
              <a:lnSpc>
                <a:spcPts val="4033"/>
              </a:lnSpc>
              <a:spcBef>
                <a:spcPct val="0"/>
              </a:spcBef>
            </a:pPr>
            <a:r>
              <a:rPr lang="en-US" sz="2000" b="1" spc="73" dirty="0">
                <a:solidFill>
                  <a:srgbClr val="F8F1EA"/>
                </a:solidFill>
                <a:latin typeface="Gliker Bold"/>
                <a:ea typeface="Gliker Bold"/>
                <a:cs typeface="Gliker Bold"/>
                <a:sym typeface="Gliker Bold"/>
              </a:rPr>
              <a:t>27</a:t>
            </a:r>
          </a:p>
        </p:txBody>
      </p:sp>
      <p:grpSp>
        <p:nvGrpSpPr>
          <p:cNvPr id="74" name="Groupe 73">
            <a:extLst>
              <a:ext uri="{FF2B5EF4-FFF2-40B4-BE49-F238E27FC236}">
                <a16:creationId xmlns:a16="http://schemas.microsoft.com/office/drawing/2014/main" id="{F9C62BBA-5F6A-2074-8CDF-0924340EFBE2}"/>
              </a:ext>
            </a:extLst>
          </p:cNvPr>
          <p:cNvGrpSpPr/>
          <p:nvPr/>
        </p:nvGrpSpPr>
        <p:grpSpPr>
          <a:xfrm>
            <a:off x="547006" y="4748069"/>
            <a:ext cx="782871" cy="618960"/>
            <a:chOff x="-322321" y="1930178"/>
            <a:chExt cx="1167112" cy="1240866"/>
          </a:xfrm>
        </p:grpSpPr>
        <p:sp>
          <p:nvSpPr>
            <p:cNvPr id="75" name="Freeform 27">
              <a:extLst>
                <a:ext uri="{FF2B5EF4-FFF2-40B4-BE49-F238E27FC236}">
                  <a16:creationId xmlns:a16="http://schemas.microsoft.com/office/drawing/2014/main" id="{72C32AE5-DF43-7661-BC7F-775D33F52E54}"/>
                </a:ext>
              </a:extLst>
            </p:cNvPr>
            <p:cNvSpPr/>
            <p:nvPr/>
          </p:nvSpPr>
          <p:spPr>
            <a:xfrm rot="17933768">
              <a:off x="-359198" y="1967055"/>
              <a:ext cx="1240866" cy="116711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76" name="TextBox 28">
              <a:extLst>
                <a:ext uri="{FF2B5EF4-FFF2-40B4-BE49-F238E27FC236}">
                  <a16:creationId xmlns:a16="http://schemas.microsoft.com/office/drawing/2014/main" id="{9EBE1C7F-34C4-7F86-7297-213E8862B79E}"/>
                </a:ext>
              </a:extLst>
            </p:cNvPr>
            <p:cNvSpPr txBox="1"/>
            <p:nvPr/>
          </p:nvSpPr>
          <p:spPr>
            <a:xfrm>
              <a:off x="-58637" y="2035951"/>
              <a:ext cx="625293" cy="888379"/>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grpSp>
        <p:nvGrpSpPr>
          <p:cNvPr id="103" name="Groupe 102">
            <a:extLst>
              <a:ext uri="{FF2B5EF4-FFF2-40B4-BE49-F238E27FC236}">
                <a16:creationId xmlns:a16="http://schemas.microsoft.com/office/drawing/2014/main" id="{3F09020F-6A56-2E08-0EA9-F00DBB4BE179}"/>
              </a:ext>
            </a:extLst>
          </p:cNvPr>
          <p:cNvGrpSpPr/>
          <p:nvPr/>
        </p:nvGrpSpPr>
        <p:grpSpPr>
          <a:xfrm>
            <a:off x="6003190" y="4664815"/>
            <a:ext cx="774502" cy="663279"/>
            <a:chOff x="10134260" y="7368303"/>
            <a:chExt cx="1149352" cy="1240866"/>
          </a:xfrm>
        </p:grpSpPr>
        <p:sp>
          <p:nvSpPr>
            <p:cNvPr id="104" name="Freeform 45">
              <a:extLst>
                <a:ext uri="{FF2B5EF4-FFF2-40B4-BE49-F238E27FC236}">
                  <a16:creationId xmlns:a16="http://schemas.microsoft.com/office/drawing/2014/main" id="{EEAC075F-2DFC-7356-32DA-4A4A45D467B0}"/>
                </a:ext>
              </a:extLst>
            </p:cNvPr>
            <p:cNvSpPr/>
            <p:nvPr/>
          </p:nvSpPr>
          <p:spPr>
            <a:xfrm rot="17933768">
              <a:off x="10088503" y="7414060"/>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FR"/>
            </a:p>
          </p:txBody>
        </p:sp>
        <p:sp>
          <p:nvSpPr>
            <p:cNvPr id="105" name="TextBox 46">
              <a:extLst>
                <a:ext uri="{FF2B5EF4-FFF2-40B4-BE49-F238E27FC236}">
                  <a16:creationId xmlns:a16="http://schemas.microsoft.com/office/drawing/2014/main" id="{EC376EF6-B417-5903-CD25-E9F094FFF9AC}"/>
                </a:ext>
              </a:extLst>
            </p:cNvPr>
            <p:cNvSpPr txBox="1"/>
            <p:nvPr/>
          </p:nvSpPr>
          <p:spPr>
            <a:xfrm>
              <a:off x="10457965" y="7478342"/>
              <a:ext cx="625296" cy="818101"/>
            </a:xfrm>
            <a:prstGeom prst="rect">
              <a:avLst/>
            </a:prstGeom>
          </p:spPr>
          <p:txBody>
            <a:bodyPr lIns="0" tIns="0" rIns="0" bIns="0" rtlCol="0" anchor="t">
              <a:spAutoFit/>
            </a:bodyPr>
            <a:lstStyle/>
            <a:p>
              <a:pPr algn="ctr">
                <a:lnSpc>
                  <a:spcPts val="4033"/>
                </a:lnSpc>
                <a:spcBef>
                  <a:spcPct val="0"/>
                </a:spcBef>
              </a:pPr>
              <a:endParaRPr lang="en-US" b="1" spc="73" dirty="0">
                <a:solidFill>
                  <a:srgbClr val="F8F1EA"/>
                </a:solidFill>
                <a:latin typeface="Gliker Bold"/>
                <a:ea typeface="Gliker Bold"/>
                <a:cs typeface="Gliker Bold"/>
                <a:sym typeface="Gliker Bold"/>
              </a:endParaRPr>
            </a:p>
          </p:txBody>
        </p:sp>
      </p:grpSp>
      <p:grpSp>
        <p:nvGrpSpPr>
          <p:cNvPr id="118" name="Groupe 117">
            <a:extLst>
              <a:ext uri="{FF2B5EF4-FFF2-40B4-BE49-F238E27FC236}">
                <a16:creationId xmlns:a16="http://schemas.microsoft.com/office/drawing/2014/main" id="{339FD3E7-8CBE-7EFB-B4D2-46272184FFFE}"/>
              </a:ext>
            </a:extLst>
          </p:cNvPr>
          <p:cNvGrpSpPr/>
          <p:nvPr/>
        </p:nvGrpSpPr>
        <p:grpSpPr>
          <a:xfrm>
            <a:off x="6089422" y="5501760"/>
            <a:ext cx="764870" cy="770673"/>
            <a:chOff x="10341009" y="7260911"/>
            <a:chExt cx="1149352" cy="1240866"/>
          </a:xfrm>
        </p:grpSpPr>
        <p:sp>
          <p:nvSpPr>
            <p:cNvPr id="119" name="Freeform 45">
              <a:extLst>
                <a:ext uri="{FF2B5EF4-FFF2-40B4-BE49-F238E27FC236}">
                  <a16:creationId xmlns:a16="http://schemas.microsoft.com/office/drawing/2014/main" id="{7273E696-00A6-0B5B-EF29-6F75111CD38D}"/>
                </a:ext>
              </a:extLst>
            </p:cNvPr>
            <p:cNvSpPr/>
            <p:nvPr/>
          </p:nvSpPr>
          <p:spPr>
            <a:xfrm rot="17933768">
              <a:off x="10295252" y="730666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FR"/>
            </a:p>
          </p:txBody>
        </p:sp>
        <p:sp>
          <p:nvSpPr>
            <p:cNvPr id="120" name="TextBox 46">
              <a:extLst>
                <a:ext uri="{FF2B5EF4-FFF2-40B4-BE49-F238E27FC236}">
                  <a16:creationId xmlns:a16="http://schemas.microsoft.com/office/drawing/2014/main" id="{20A82222-B782-A142-E746-A5ECD8BC12D2}"/>
                </a:ext>
              </a:extLst>
            </p:cNvPr>
            <p:cNvSpPr txBox="1"/>
            <p:nvPr/>
          </p:nvSpPr>
          <p:spPr>
            <a:xfrm>
              <a:off x="10633729" y="7403943"/>
              <a:ext cx="625297" cy="704098"/>
            </a:xfrm>
            <a:prstGeom prst="rect">
              <a:avLst/>
            </a:prstGeom>
          </p:spPr>
          <p:txBody>
            <a:bodyPr lIns="0" tIns="0" rIns="0" bIns="0" rtlCol="0" anchor="t">
              <a:spAutoFit/>
            </a:bodyPr>
            <a:lstStyle/>
            <a:p>
              <a:pPr algn="ctr">
                <a:lnSpc>
                  <a:spcPts val="4033"/>
                </a:lnSpc>
                <a:spcBef>
                  <a:spcPct val="0"/>
                </a:spcBef>
              </a:pPr>
              <a:endParaRPr lang="en-US" b="1" spc="73" dirty="0">
                <a:solidFill>
                  <a:srgbClr val="F8F1EA"/>
                </a:solidFill>
                <a:latin typeface="Gliker Bold"/>
                <a:ea typeface="Gliker Bold"/>
                <a:cs typeface="Gliker Bold"/>
                <a:sym typeface="Gliker Bold"/>
              </a:endParaRPr>
            </a:p>
          </p:txBody>
        </p:sp>
      </p:grpSp>
      <p:grpSp>
        <p:nvGrpSpPr>
          <p:cNvPr id="125" name="Groupe 124">
            <a:extLst>
              <a:ext uri="{FF2B5EF4-FFF2-40B4-BE49-F238E27FC236}">
                <a16:creationId xmlns:a16="http://schemas.microsoft.com/office/drawing/2014/main" id="{0EA4A736-FE0E-0116-FED7-273074326502}"/>
              </a:ext>
            </a:extLst>
          </p:cNvPr>
          <p:cNvGrpSpPr/>
          <p:nvPr/>
        </p:nvGrpSpPr>
        <p:grpSpPr>
          <a:xfrm>
            <a:off x="5959994" y="3743176"/>
            <a:ext cx="749910" cy="739637"/>
            <a:chOff x="5692601" y="3074943"/>
            <a:chExt cx="749910" cy="739637"/>
          </a:xfrm>
        </p:grpSpPr>
        <p:grpSp>
          <p:nvGrpSpPr>
            <p:cNvPr id="106" name="Groupe 105">
              <a:extLst>
                <a:ext uri="{FF2B5EF4-FFF2-40B4-BE49-F238E27FC236}">
                  <a16:creationId xmlns:a16="http://schemas.microsoft.com/office/drawing/2014/main" id="{BEBCE1C4-2FB8-E1C5-D92B-FE7484778D22}"/>
                </a:ext>
              </a:extLst>
            </p:cNvPr>
            <p:cNvGrpSpPr/>
            <p:nvPr/>
          </p:nvGrpSpPr>
          <p:grpSpPr>
            <a:xfrm>
              <a:off x="5692601" y="3074943"/>
              <a:ext cx="749910" cy="739637"/>
              <a:chOff x="9984322" y="7650760"/>
              <a:chExt cx="1149352" cy="1240866"/>
            </a:xfrm>
          </p:grpSpPr>
          <p:sp>
            <p:nvSpPr>
              <p:cNvPr id="107" name="Freeform 45">
                <a:extLst>
                  <a:ext uri="{FF2B5EF4-FFF2-40B4-BE49-F238E27FC236}">
                    <a16:creationId xmlns:a16="http://schemas.microsoft.com/office/drawing/2014/main" id="{3E65DA26-4880-1C95-AF30-2C5FC15BCF1E}"/>
                  </a:ext>
                </a:extLst>
              </p:cNvPr>
              <p:cNvSpPr/>
              <p:nvPr/>
            </p:nvSpPr>
            <p:spPr>
              <a:xfrm rot="17933768">
                <a:off x="9938565" y="7696517"/>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FR"/>
              </a:p>
            </p:txBody>
          </p:sp>
          <p:sp>
            <p:nvSpPr>
              <p:cNvPr id="108" name="TextBox 46">
                <a:extLst>
                  <a:ext uri="{FF2B5EF4-FFF2-40B4-BE49-F238E27FC236}">
                    <a16:creationId xmlns:a16="http://schemas.microsoft.com/office/drawing/2014/main" id="{202EBB3B-F3C3-E07B-66BE-755E58162E18}"/>
                  </a:ext>
                </a:extLst>
              </p:cNvPr>
              <p:cNvSpPr txBox="1"/>
              <p:nvPr/>
            </p:nvSpPr>
            <p:spPr>
              <a:xfrm>
                <a:off x="10291745" y="7707876"/>
                <a:ext cx="625296" cy="733643"/>
              </a:xfrm>
              <a:prstGeom prst="rect">
                <a:avLst/>
              </a:prstGeom>
            </p:spPr>
            <p:txBody>
              <a:bodyPr lIns="0" tIns="0" rIns="0" bIns="0" rtlCol="0" anchor="t">
                <a:spAutoFit/>
              </a:bodyPr>
              <a:lstStyle/>
              <a:p>
                <a:pPr algn="ctr">
                  <a:lnSpc>
                    <a:spcPts val="4033"/>
                  </a:lnSpc>
                  <a:spcBef>
                    <a:spcPct val="0"/>
                  </a:spcBef>
                </a:pPr>
                <a:endParaRPr lang="en-US" b="1" spc="73" dirty="0">
                  <a:solidFill>
                    <a:srgbClr val="F8F1EA"/>
                  </a:solidFill>
                  <a:latin typeface="Gliker Bold"/>
                  <a:ea typeface="Gliker Bold"/>
                  <a:cs typeface="Gliker Bold"/>
                  <a:sym typeface="Gliker Bold"/>
                </a:endParaRPr>
              </a:p>
            </p:txBody>
          </p:sp>
        </p:grpSp>
        <p:sp>
          <p:nvSpPr>
            <p:cNvPr id="121" name="TextBox 32">
              <a:extLst>
                <a:ext uri="{FF2B5EF4-FFF2-40B4-BE49-F238E27FC236}">
                  <a16:creationId xmlns:a16="http://schemas.microsoft.com/office/drawing/2014/main" id="{5E113467-FF7A-CD4B-1671-00BBAD58BE2F}"/>
                </a:ext>
              </a:extLst>
            </p:cNvPr>
            <p:cNvSpPr txBox="1"/>
            <p:nvPr/>
          </p:nvSpPr>
          <p:spPr>
            <a:xfrm>
              <a:off x="5796862" y="3297954"/>
              <a:ext cx="598276" cy="420063"/>
            </a:xfrm>
            <a:prstGeom prst="rect">
              <a:avLst/>
            </a:prstGeom>
          </p:spPr>
          <p:txBody>
            <a:bodyPr wrap="square" lIns="0" tIns="0" rIns="0" bIns="0" rtlCol="0" anchor="t">
              <a:spAutoFit/>
            </a:bodyPr>
            <a:lstStyle/>
            <a:p>
              <a:pPr algn="ctr">
                <a:lnSpc>
                  <a:spcPts val="4033"/>
                </a:lnSpc>
                <a:spcBef>
                  <a:spcPct val="0"/>
                </a:spcBef>
              </a:pPr>
              <a:endParaRPr lang="en-US" sz="800" b="1" spc="73" dirty="0">
                <a:solidFill>
                  <a:srgbClr val="F8F1EA"/>
                </a:solidFill>
                <a:latin typeface="Gliker Bold"/>
                <a:ea typeface="Gliker Bold"/>
                <a:cs typeface="Gliker Bold"/>
                <a:sym typeface="Gliker Bold"/>
              </a:endParaRPr>
            </a:p>
          </p:txBody>
        </p:sp>
      </p:grpSp>
      <p:grpSp>
        <p:nvGrpSpPr>
          <p:cNvPr id="124" name="Groupe 123">
            <a:extLst>
              <a:ext uri="{FF2B5EF4-FFF2-40B4-BE49-F238E27FC236}">
                <a16:creationId xmlns:a16="http://schemas.microsoft.com/office/drawing/2014/main" id="{47632BFE-440D-9412-7F75-C779F19FE136}"/>
              </a:ext>
            </a:extLst>
          </p:cNvPr>
          <p:cNvGrpSpPr/>
          <p:nvPr/>
        </p:nvGrpSpPr>
        <p:grpSpPr>
          <a:xfrm>
            <a:off x="5912425" y="2817650"/>
            <a:ext cx="801382" cy="754591"/>
            <a:chOff x="5621311" y="3801995"/>
            <a:chExt cx="801382" cy="754591"/>
          </a:xfrm>
        </p:grpSpPr>
        <p:grpSp>
          <p:nvGrpSpPr>
            <p:cNvPr id="109" name="Groupe 108">
              <a:extLst>
                <a:ext uri="{FF2B5EF4-FFF2-40B4-BE49-F238E27FC236}">
                  <a16:creationId xmlns:a16="http://schemas.microsoft.com/office/drawing/2014/main" id="{0E115F08-5638-C610-CBD7-D3D1FC7271A5}"/>
                </a:ext>
              </a:extLst>
            </p:cNvPr>
            <p:cNvGrpSpPr/>
            <p:nvPr/>
          </p:nvGrpSpPr>
          <p:grpSpPr>
            <a:xfrm>
              <a:off x="5621311" y="3801995"/>
              <a:ext cx="801382" cy="754591"/>
              <a:chOff x="10014094" y="7772469"/>
              <a:chExt cx="1149352" cy="1240866"/>
            </a:xfrm>
          </p:grpSpPr>
          <p:sp>
            <p:nvSpPr>
              <p:cNvPr id="110" name="Freeform 45">
                <a:extLst>
                  <a:ext uri="{FF2B5EF4-FFF2-40B4-BE49-F238E27FC236}">
                    <a16:creationId xmlns:a16="http://schemas.microsoft.com/office/drawing/2014/main" id="{01BA4209-6697-3B32-647F-AEAC95BADBC7}"/>
                  </a:ext>
                </a:extLst>
              </p:cNvPr>
              <p:cNvSpPr/>
              <p:nvPr/>
            </p:nvSpPr>
            <p:spPr>
              <a:xfrm rot="17933768">
                <a:off x="9968337" y="7818226"/>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FR"/>
              </a:p>
            </p:txBody>
          </p:sp>
          <p:sp>
            <p:nvSpPr>
              <p:cNvPr id="111" name="TextBox 46">
                <a:extLst>
                  <a:ext uri="{FF2B5EF4-FFF2-40B4-BE49-F238E27FC236}">
                    <a16:creationId xmlns:a16="http://schemas.microsoft.com/office/drawing/2014/main" id="{8E392378-0D14-4B11-2410-5FEB2E7039C2}"/>
                  </a:ext>
                </a:extLst>
              </p:cNvPr>
              <p:cNvSpPr txBox="1"/>
              <p:nvPr/>
            </p:nvSpPr>
            <p:spPr>
              <a:xfrm>
                <a:off x="10322638" y="7785841"/>
                <a:ext cx="625297" cy="719104"/>
              </a:xfrm>
              <a:prstGeom prst="rect">
                <a:avLst/>
              </a:prstGeom>
            </p:spPr>
            <p:txBody>
              <a:bodyPr lIns="0" tIns="0" rIns="0" bIns="0" rtlCol="0" anchor="t">
                <a:spAutoFit/>
              </a:bodyPr>
              <a:lstStyle/>
              <a:p>
                <a:pPr algn="ctr">
                  <a:lnSpc>
                    <a:spcPts val="4033"/>
                  </a:lnSpc>
                  <a:spcBef>
                    <a:spcPct val="0"/>
                  </a:spcBef>
                </a:pPr>
                <a:endParaRPr lang="en-US" b="1" spc="73" dirty="0">
                  <a:solidFill>
                    <a:srgbClr val="F8F1EA"/>
                  </a:solidFill>
                  <a:latin typeface="Gliker Bold"/>
                  <a:ea typeface="Gliker Bold"/>
                  <a:cs typeface="Gliker Bold"/>
                  <a:sym typeface="Gliker Bold"/>
                </a:endParaRPr>
              </a:p>
            </p:txBody>
          </p:sp>
        </p:grpSp>
        <p:sp>
          <p:nvSpPr>
            <p:cNvPr id="122" name="TextBox 32">
              <a:extLst>
                <a:ext uri="{FF2B5EF4-FFF2-40B4-BE49-F238E27FC236}">
                  <a16:creationId xmlns:a16="http://schemas.microsoft.com/office/drawing/2014/main" id="{328E6AC9-3558-2BB3-BB29-5C6BB582DB2C}"/>
                </a:ext>
              </a:extLst>
            </p:cNvPr>
            <p:cNvSpPr txBox="1"/>
            <p:nvPr/>
          </p:nvSpPr>
          <p:spPr>
            <a:xfrm>
              <a:off x="5753380" y="3950863"/>
              <a:ext cx="602110" cy="408060"/>
            </a:xfrm>
            <a:prstGeom prst="rect">
              <a:avLst/>
            </a:prstGeom>
          </p:spPr>
          <p:txBody>
            <a:bodyPr wrap="square" lIns="0" tIns="0" rIns="0" bIns="0" rtlCol="0" anchor="t">
              <a:spAutoFit/>
            </a:bodyPr>
            <a:lstStyle/>
            <a:p>
              <a:pPr algn="ctr">
                <a:lnSpc>
                  <a:spcPts val="4033"/>
                </a:lnSpc>
                <a:spcBef>
                  <a:spcPct val="0"/>
                </a:spcBef>
              </a:pPr>
              <a:endParaRPr lang="en-US" sz="800" b="1" spc="73" dirty="0">
                <a:solidFill>
                  <a:srgbClr val="F8F1EA"/>
                </a:solidFill>
                <a:latin typeface="Gliker Bold"/>
                <a:ea typeface="Gliker Bold"/>
                <a:cs typeface="Gliker Bold"/>
                <a:sym typeface="Gliker Bold"/>
              </a:endParaRPr>
            </a:p>
          </p:txBody>
        </p:sp>
      </p:grpSp>
      <p:grpSp>
        <p:nvGrpSpPr>
          <p:cNvPr id="130" name="Groupe 129">
            <a:extLst>
              <a:ext uri="{FF2B5EF4-FFF2-40B4-BE49-F238E27FC236}">
                <a16:creationId xmlns:a16="http://schemas.microsoft.com/office/drawing/2014/main" id="{016CA788-9439-5411-ABE2-F776971F4E0C}"/>
              </a:ext>
            </a:extLst>
          </p:cNvPr>
          <p:cNvGrpSpPr/>
          <p:nvPr/>
        </p:nvGrpSpPr>
        <p:grpSpPr>
          <a:xfrm>
            <a:off x="5901720" y="1905963"/>
            <a:ext cx="775461" cy="743379"/>
            <a:chOff x="5639906" y="4666499"/>
            <a:chExt cx="775461" cy="743379"/>
          </a:xfrm>
        </p:grpSpPr>
        <p:grpSp>
          <p:nvGrpSpPr>
            <p:cNvPr id="112" name="Groupe 111">
              <a:extLst>
                <a:ext uri="{FF2B5EF4-FFF2-40B4-BE49-F238E27FC236}">
                  <a16:creationId xmlns:a16="http://schemas.microsoft.com/office/drawing/2014/main" id="{CF462594-1945-E1C7-3190-EC259CC056AF}"/>
                </a:ext>
              </a:extLst>
            </p:cNvPr>
            <p:cNvGrpSpPr/>
            <p:nvPr/>
          </p:nvGrpSpPr>
          <p:grpSpPr>
            <a:xfrm>
              <a:off x="5639906" y="4666499"/>
              <a:ext cx="775461" cy="743379"/>
              <a:chOff x="10134260" y="7368303"/>
              <a:chExt cx="1149352" cy="1240866"/>
            </a:xfrm>
          </p:grpSpPr>
          <p:sp>
            <p:nvSpPr>
              <p:cNvPr id="113" name="Freeform 45">
                <a:extLst>
                  <a:ext uri="{FF2B5EF4-FFF2-40B4-BE49-F238E27FC236}">
                    <a16:creationId xmlns:a16="http://schemas.microsoft.com/office/drawing/2014/main" id="{7CAAF4E0-5430-B30C-3CAD-F30121BC1FF1}"/>
                  </a:ext>
                </a:extLst>
              </p:cNvPr>
              <p:cNvSpPr/>
              <p:nvPr/>
            </p:nvSpPr>
            <p:spPr>
              <a:xfrm rot="17933768">
                <a:off x="10088503" y="7414060"/>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FR"/>
              </a:p>
            </p:txBody>
          </p:sp>
          <p:sp>
            <p:nvSpPr>
              <p:cNvPr id="114" name="TextBox 46">
                <a:extLst>
                  <a:ext uri="{FF2B5EF4-FFF2-40B4-BE49-F238E27FC236}">
                    <a16:creationId xmlns:a16="http://schemas.microsoft.com/office/drawing/2014/main" id="{5A431DFD-0268-0AA9-58D7-20D5CF35F233}"/>
                  </a:ext>
                </a:extLst>
              </p:cNvPr>
              <p:cNvSpPr txBox="1"/>
              <p:nvPr/>
            </p:nvSpPr>
            <p:spPr>
              <a:xfrm>
                <a:off x="10431364" y="7412063"/>
                <a:ext cx="625297" cy="729950"/>
              </a:xfrm>
              <a:prstGeom prst="rect">
                <a:avLst/>
              </a:prstGeom>
            </p:spPr>
            <p:txBody>
              <a:bodyPr lIns="0" tIns="0" rIns="0" bIns="0" rtlCol="0" anchor="t">
                <a:spAutoFit/>
              </a:bodyPr>
              <a:lstStyle/>
              <a:p>
                <a:pPr algn="ctr">
                  <a:lnSpc>
                    <a:spcPts val="4033"/>
                  </a:lnSpc>
                  <a:spcBef>
                    <a:spcPct val="0"/>
                  </a:spcBef>
                </a:pPr>
                <a:endParaRPr lang="en-US" b="1" spc="73" dirty="0">
                  <a:solidFill>
                    <a:srgbClr val="F8F1EA"/>
                  </a:solidFill>
                  <a:latin typeface="Gliker Bold"/>
                  <a:ea typeface="Gliker Bold"/>
                  <a:cs typeface="Gliker Bold"/>
                  <a:sym typeface="Gliker Bold"/>
                </a:endParaRPr>
              </a:p>
            </p:txBody>
          </p:sp>
        </p:grpSp>
        <p:sp>
          <p:nvSpPr>
            <p:cNvPr id="123" name="TextBox 32">
              <a:extLst>
                <a:ext uri="{FF2B5EF4-FFF2-40B4-BE49-F238E27FC236}">
                  <a16:creationId xmlns:a16="http://schemas.microsoft.com/office/drawing/2014/main" id="{9D6E89CF-0012-F1C4-DA17-D8375FA37D97}"/>
                </a:ext>
              </a:extLst>
            </p:cNvPr>
            <p:cNvSpPr txBox="1"/>
            <p:nvPr/>
          </p:nvSpPr>
          <p:spPr>
            <a:xfrm>
              <a:off x="5803349" y="4836236"/>
              <a:ext cx="482204" cy="410946"/>
            </a:xfrm>
            <a:prstGeom prst="rect">
              <a:avLst/>
            </a:prstGeom>
          </p:spPr>
          <p:txBody>
            <a:bodyPr wrap="square" lIns="0" tIns="0" rIns="0" bIns="0" rtlCol="0" anchor="t">
              <a:spAutoFit/>
            </a:bodyPr>
            <a:lstStyle/>
            <a:p>
              <a:pPr algn="ctr">
                <a:lnSpc>
                  <a:spcPts val="4033"/>
                </a:lnSpc>
                <a:spcBef>
                  <a:spcPct val="0"/>
                </a:spcBef>
              </a:pPr>
              <a:endParaRPr lang="en-US" sz="900" b="1" spc="73" dirty="0">
                <a:solidFill>
                  <a:srgbClr val="F8F1EA"/>
                </a:solidFill>
                <a:latin typeface="Gliker Bold"/>
                <a:ea typeface="Gliker Bold"/>
                <a:cs typeface="Gliker Bold"/>
                <a:sym typeface="Gliker Bold"/>
              </a:endParaRPr>
            </a:p>
          </p:txBody>
        </p:sp>
      </p:grpSp>
      <p:sp>
        <p:nvSpPr>
          <p:cNvPr id="126" name="TextBox 20">
            <a:extLst>
              <a:ext uri="{FF2B5EF4-FFF2-40B4-BE49-F238E27FC236}">
                <a16:creationId xmlns:a16="http://schemas.microsoft.com/office/drawing/2014/main" id="{DF8FD75E-71E1-8D01-CCB6-B0495763FAEA}"/>
              </a:ext>
            </a:extLst>
          </p:cNvPr>
          <p:cNvSpPr txBox="1"/>
          <p:nvPr/>
        </p:nvSpPr>
        <p:spPr>
          <a:xfrm>
            <a:off x="1477082" y="2718788"/>
            <a:ext cx="3779126" cy="430887"/>
          </a:xfrm>
          <a:prstGeom prst="rect">
            <a:avLst/>
          </a:prstGeom>
        </p:spPr>
        <p:txBody>
          <a:bodyPr wrap="square" lIns="0" tIns="0" rIns="0" bIns="0" rtlCol="0" anchor="t">
            <a:spAutoFit/>
          </a:bodyPr>
          <a:lstStyle/>
          <a:p>
            <a:pPr>
              <a:spcBef>
                <a:spcPct val="0"/>
              </a:spcBef>
            </a:pPr>
            <a:r>
              <a:rPr lang="fr-FR" sz="1400" dirty="0">
                <a:solidFill>
                  <a:srgbClr val="263090"/>
                </a:solidFill>
              </a:rPr>
              <a:t>Ouverture de plusieurs GEM notamment en milieu rural </a:t>
            </a:r>
            <a:endParaRPr lang="en-US" sz="1400" dirty="0">
              <a:solidFill>
                <a:srgbClr val="263090"/>
              </a:solidFill>
            </a:endParaRPr>
          </a:p>
        </p:txBody>
      </p:sp>
      <p:sp>
        <p:nvSpPr>
          <p:cNvPr id="128" name="TextBox 20">
            <a:extLst>
              <a:ext uri="{FF2B5EF4-FFF2-40B4-BE49-F238E27FC236}">
                <a16:creationId xmlns:a16="http://schemas.microsoft.com/office/drawing/2014/main" id="{948379BD-90C2-771C-B85D-D3C8B63740A8}"/>
              </a:ext>
            </a:extLst>
          </p:cNvPr>
          <p:cNvSpPr txBox="1"/>
          <p:nvPr/>
        </p:nvSpPr>
        <p:spPr>
          <a:xfrm>
            <a:off x="6907863" y="3841810"/>
            <a:ext cx="3931723" cy="646331"/>
          </a:xfrm>
          <a:prstGeom prst="rect">
            <a:avLst/>
          </a:prstGeom>
        </p:spPr>
        <p:txBody>
          <a:bodyPr wrap="square" lIns="0" tIns="0" rIns="0" bIns="0" rtlCol="0" anchor="t">
            <a:spAutoFit/>
          </a:bodyPr>
          <a:lstStyle/>
          <a:p>
            <a:pPr>
              <a:spcBef>
                <a:spcPct val="0"/>
              </a:spcBef>
            </a:pPr>
            <a:r>
              <a:rPr lang="fr-FR" sz="1400" dirty="0">
                <a:solidFill>
                  <a:srgbClr val="263090"/>
                </a:solidFill>
              </a:rPr>
              <a:t>Insuffisance d’actions de sensibilisations  pour les entreprises, bailleurs sociaux, justice, police nationale, sapeurs-pompiers, éducation nationale…</a:t>
            </a:r>
            <a:endParaRPr lang="en-US" sz="1400" dirty="0">
              <a:solidFill>
                <a:srgbClr val="263090"/>
              </a:solidFill>
            </a:endParaRPr>
          </a:p>
        </p:txBody>
      </p:sp>
      <p:sp>
        <p:nvSpPr>
          <p:cNvPr id="129" name="AutoShape 3">
            <a:extLst>
              <a:ext uri="{FF2B5EF4-FFF2-40B4-BE49-F238E27FC236}">
                <a16:creationId xmlns:a16="http://schemas.microsoft.com/office/drawing/2014/main" id="{A6A360DD-1351-6619-5549-CEB5C2938A2E}"/>
              </a:ext>
            </a:extLst>
          </p:cNvPr>
          <p:cNvSpPr/>
          <p:nvPr/>
        </p:nvSpPr>
        <p:spPr>
          <a:xfrm>
            <a:off x="5559307" y="5674448"/>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90" name="TextBox 20">
            <a:extLst>
              <a:ext uri="{FF2B5EF4-FFF2-40B4-BE49-F238E27FC236}">
                <a16:creationId xmlns:a16="http://schemas.microsoft.com/office/drawing/2014/main" id="{E1144FC2-883A-DC33-4D06-DE8DB82DFBA8}"/>
              </a:ext>
            </a:extLst>
          </p:cNvPr>
          <p:cNvSpPr txBox="1"/>
          <p:nvPr/>
        </p:nvSpPr>
        <p:spPr>
          <a:xfrm>
            <a:off x="6854465" y="2856018"/>
            <a:ext cx="3931723" cy="615361"/>
          </a:xfrm>
          <a:prstGeom prst="rect">
            <a:avLst/>
          </a:prstGeom>
        </p:spPr>
        <p:txBody>
          <a:bodyPr wrap="square" lIns="0" tIns="0" rIns="0" bIns="0" rtlCol="0" anchor="t">
            <a:spAutoFit/>
          </a:bodyPr>
          <a:lstStyle/>
          <a:p>
            <a:pPr>
              <a:spcBef>
                <a:spcPct val="0"/>
              </a:spcBef>
            </a:pPr>
            <a:r>
              <a:rPr lang="fr-FR" sz="1333" dirty="0">
                <a:solidFill>
                  <a:srgbClr val="263090"/>
                </a:solidFill>
              </a:rPr>
              <a:t>L’accès à la parentalité et à la vie sexuelle sont encore des sujets tabous pour ce public autant pour l’institution et la famille</a:t>
            </a:r>
          </a:p>
        </p:txBody>
      </p:sp>
      <p:sp>
        <p:nvSpPr>
          <p:cNvPr id="91" name="TextBox 20">
            <a:extLst>
              <a:ext uri="{FF2B5EF4-FFF2-40B4-BE49-F238E27FC236}">
                <a16:creationId xmlns:a16="http://schemas.microsoft.com/office/drawing/2014/main" id="{53A4BA75-340A-90AB-2A7B-8ACA6106C7F9}"/>
              </a:ext>
            </a:extLst>
          </p:cNvPr>
          <p:cNvSpPr txBox="1"/>
          <p:nvPr/>
        </p:nvSpPr>
        <p:spPr>
          <a:xfrm>
            <a:off x="7006255" y="5681976"/>
            <a:ext cx="3931723" cy="410241"/>
          </a:xfrm>
          <a:prstGeom prst="rect">
            <a:avLst/>
          </a:prstGeom>
        </p:spPr>
        <p:txBody>
          <a:bodyPr wrap="square" lIns="0" tIns="0" rIns="0" bIns="0" rtlCol="0" anchor="t">
            <a:spAutoFit/>
          </a:bodyPr>
          <a:lstStyle/>
          <a:p>
            <a:pPr>
              <a:spcBef>
                <a:spcPct val="0"/>
              </a:spcBef>
            </a:pPr>
            <a:r>
              <a:rPr lang="fr-FR" sz="1333" dirty="0">
                <a:solidFill>
                  <a:srgbClr val="263090"/>
                </a:solidFill>
              </a:rPr>
              <a:t>Insuffisance d’information sur les troubles psychiques pour le droit commun</a:t>
            </a:r>
          </a:p>
        </p:txBody>
      </p:sp>
      <p:sp>
        <p:nvSpPr>
          <p:cNvPr id="23" name="Rectangle 22"/>
          <p:cNvSpPr/>
          <p:nvPr/>
        </p:nvSpPr>
        <p:spPr>
          <a:xfrm>
            <a:off x="6866365" y="4795939"/>
            <a:ext cx="3436390" cy="523220"/>
          </a:xfrm>
          <a:prstGeom prst="rect">
            <a:avLst/>
          </a:prstGeom>
        </p:spPr>
        <p:txBody>
          <a:bodyPr wrap="none">
            <a:spAutoFit/>
          </a:bodyPr>
          <a:lstStyle/>
          <a:p>
            <a:r>
              <a:rPr lang="fr-FR" sz="1400" dirty="0">
                <a:solidFill>
                  <a:srgbClr val="263090"/>
                </a:solidFill>
              </a:rPr>
              <a:t>Insuffisance de prise en compte de la parole </a:t>
            </a:r>
          </a:p>
          <a:p>
            <a:r>
              <a:rPr lang="fr-FR" sz="1400" dirty="0">
                <a:solidFill>
                  <a:srgbClr val="263090"/>
                </a:solidFill>
              </a:rPr>
              <a:t>des patients</a:t>
            </a:r>
          </a:p>
        </p:txBody>
      </p:sp>
      <p:sp>
        <p:nvSpPr>
          <p:cNvPr id="92" name="TextBox 20">
            <a:extLst>
              <a:ext uri="{FF2B5EF4-FFF2-40B4-BE49-F238E27FC236}">
                <a16:creationId xmlns:a16="http://schemas.microsoft.com/office/drawing/2014/main" id="{DF8FD75E-71E1-8D01-CCB6-B0495763FAEA}"/>
              </a:ext>
            </a:extLst>
          </p:cNvPr>
          <p:cNvSpPr txBox="1"/>
          <p:nvPr/>
        </p:nvSpPr>
        <p:spPr>
          <a:xfrm>
            <a:off x="1495598" y="2112581"/>
            <a:ext cx="3931723" cy="215444"/>
          </a:xfrm>
          <a:prstGeom prst="rect">
            <a:avLst/>
          </a:prstGeom>
        </p:spPr>
        <p:txBody>
          <a:bodyPr wrap="square" lIns="0" tIns="0" rIns="0" bIns="0" rtlCol="0" anchor="t">
            <a:spAutoFit/>
          </a:bodyPr>
          <a:lstStyle/>
          <a:p>
            <a:pPr>
              <a:spcBef>
                <a:spcPct val="0"/>
              </a:spcBef>
            </a:pPr>
            <a:r>
              <a:rPr lang="fr-FR" sz="1400" dirty="0">
                <a:solidFill>
                  <a:srgbClr val="263090"/>
                </a:solidFill>
              </a:rPr>
              <a:t>Ouverture du CLUB HOUSE </a:t>
            </a:r>
            <a:endParaRPr lang="en-US" sz="1400" dirty="0">
              <a:solidFill>
                <a:srgbClr val="263090"/>
              </a:solidFill>
            </a:endParaRPr>
          </a:p>
        </p:txBody>
      </p:sp>
      <p:sp>
        <p:nvSpPr>
          <p:cNvPr id="93" name="ZoneTexte 92"/>
          <p:cNvSpPr txBox="1"/>
          <p:nvPr/>
        </p:nvSpPr>
        <p:spPr>
          <a:xfrm>
            <a:off x="6736823" y="1899075"/>
            <a:ext cx="4620074" cy="707694"/>
          </a:xfrm>
          <a:prstGeom prst="rect">
            <a:avLst/>
          </a:prstGeom>
          <a:noFill/>
        </p:spPr>
        <p:txBody>
          <a:bodyPr wrap="square" rtlCol="0">
            <a:spAutoFit/>
          </a:bodyPr>
          <a:lstStyle/>
          <a:p>
            <a:r>
              <a:rPr lang="fr-FR" sz="1333" dirty="0">
                <a:solidFill>
                  <a:srgbClr val="263090"/>
                </a:solidFill>
              </a:rPr>
              <a:t>Persistance d’une image négative de la psychiatrie et des lieux d’hospitalisations et de la stigmatisation de la santé mentale dans le grand public</a:t>
            </a:r>
          </a:p>
        </p:txBody>
      </p:sp>
      <p:grpSp>
        <p:nvGrpSpPr>
          <p:cNvPr id="77" name="Groupe 76">
            <a:extLst>
              <a:ext uri="{FF2B5EF4-FFF2-40B4-BE49-F238E27FC236}">
                <a16:creationId xmlns:a16="http://schemas.microsoft.com/office/drawing/2014/main" id="{F9C62BBA-5F6A-2074-8CDF-0924340EFBE2}"/>
              </a:ext>
            </a:extLst>
          </p:cNvPr>
          <p:cNvGrpSpPr/>
          <p:nvPr/>
        </p:nvGrpSpPr>
        <p:grpSpPr>
          <a:xfrm>
            <a:off x="590605" y="5629256"/>
            <a:ext cx="782871" cy="618960"/>
            <a:chOff x="-322321" y="1930178"/>
            <a:chExt cx="1167112" cy="1240866"/>
          </a:xfrm>
        </p:grpSpPr>
        <p:sp>
          <p:nvSpPr>
            <p:cNvPr id="78" name="Freeform 27">
              <a:extLst>
                <a:ext uri="{FF2B5EF4-FFF2-40B4-BE49-F238E27FC236}">
                  <a16:creationId xmlns:a16="http://schemas.microsoft.com/office/drawing/2014/main" id="{72C32AE5-DF43-7661-BC7F-775D33F52E54}"/>
                </a:ext>
              </a:extLst>
            </p:cNvPr>
            <p:cNvSpPr/>
            <p:nvPr/>
          </p:nvSpPr>
          <p:spPr>
            <a:xfrm rot="17933768">
              <a:off x="-359198" y="1967055"/>
              <a:ext cx="1240866" cy="116711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79" name="TextBox 28">
              <a:extLst>
                <a:ext uri="{FF2B5EF4-FFF2-40B4-BE49-F238E27FC236}">
                  <a16:creationId xmlns:a16="http://schemas.microsoft.com/office/drawing/2014/main" id="{9EBE1C7F-34C4-7F86-7297-213E8862B79E}"/>
                </a:ext>
              </a:extLst>
            </p:cNvPr>
            <p:cNvSpPr txBox="1"/>
            <p:nvPr/>
          </p:nvSpPr>
          <p:spPr>
            <a:xfrm>
              <a:off x="-58637" y="2035951"/>
              <a:ext cx="625293" cy="888379"/>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sp>
        <p:nvSpPr>
          <p:cNvPr id="80" name="TextBox 20">
            <a:extLst>
              <a:ext uri="{FF2B5EF4-FFF2-40B4-BE49-F238E27FC236}">
                <a16:creationId xmlns:a16="http://schemas.microsoft.com/office/drawing/2014/main" id="{E1144FC2-883A-DC33-4D06-DE8DB82DFBA8}"/>
              </a:ext>
            </a:extLst>
          </p:cNvPr>
          <p:cNvSpPr txBox="1"/>
          <p:nvPr/>
        </p:nvSpPr>
        <p:spPr>
          <a:xfrm>
            <a:off x="1448988" y="4862713"/>
            <a:ext cx="3931723" cy="359073"/>
          </a:xfrm>
          <a:prstGeom prst="rect">
            <a:avLst/>
          </a:prstGeom>
        </p:spPr>
        <p:txBody>
          <a:bodyPr wrap="square" lIns="0" tIns="0" rIns="0" bIns="0" rtlCol="0" anchor="t">
            <a:spAutoFit/>
          </a:bodyPr>
          <a:lstStyle/>
          <a:p>
            <a:pPr>
              <a:lnSpc>
                <a:spcPts val="2800"/>
              </a:lnSpc>
              <a:spcBef>
                <a:spcPct val="0"/>
              </a:spcBef>
            </a:pPr>
            <a:r>
              <a:rPr lang="fr-FR" sz="1333" dirty="0">
                <a:solidFill>
                  <a:srgbClr val="263090"/>
                </a:solidFill>
              </a:rPr>
              <a:t>Poursuite de déploiement de programmes d’ ETP</a:t>
            </a:r>
          </a:p>
        </p:txBody>
      </p:sp>
      <p:sp>
        <p:nvSpPr>
          <p:cNvPr id="81" name="TextBox 20">
            <a:extLst>
              <a:ext uri="{FF2B5EF4-FFF2-40B4-BE49-F238E27FC236}">
                <a16:creationId xmlns:a16="http://schemas.microsoft.com/office/drawing/2014/main" id="{948379BD-90C2-771C-B85D-D3C8B63740A8}"/>
              </a:ext>
            </a:extLst>
          </p:cNvPr>
          <p:cNvSpPr txBox="1"/>
          <p:nvPr/>
        </p:nvSpPr>
        <p:spPr>
          <a:xfrm>
            <a:off x="1493932" y="5689801"/>
            <a:ext cx="3931723" cy="430887"/>
          </a:xfrm>
          <a:prstGeom prst="rect">
            <a:avLst/>
          </a:prstGeom>
        </p:spPr>
        <p:txBody>
          <a:bodyPr wrap="square" lIns="0" tIns="0" rIns="0" bIns="0" rtlCol="0" anchor="t">
            <a:spAutoFit/>
          </a:bodyPr>
          <a:lstStyle/>
          <a:p>
            <a:pPr>
              <a:spcBef>
                <a:spcPct val="0"/>
              </a:spcBef>
            </a:pPr>
            <a:r>
              <a:rPr lang="fr-FR" sz="1400" dirty="0">
                <a:solidFill>
                  <a:srgbClr val="263090"/>
                </a:solidFill>
              </a:rPr>
              <a:t>Diminution du recours à la contention et à l’isolement par la mise en place des chambres d’apaisement</a:t>
            </a:r>
            <a:endParaRPr lang="en-US" sz="1400" dirty="0">
              <a:solidFill>
                <a:srgbClr val="263090"/>
              </a:solidFill>
            </a:endParaRPr>
          </a:p>
        </p:txBody>
      </p:sp>
    </p:spTree>
    <p:extLst>
      <p:ext uri="{BB962C8B-B14F-4D97-AF65-F5344CB8AC3E}">
        <p14:creationId xmlns:p14="http://schemas.microsoft.com/office/powerpoint/2010/main" val="18024875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456771" y="1940428"/>
            <a:ext cx="0" cy="4917573"/>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6" name="Group 6"/>
          <p:cNvGrpSpPr/>
          <p:nvPr/>
        </p:nvGrpSpPr>
        <p:grpSpPr>
          <a:xfrm>
            <a:off x="11313713" y="1764450"/>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9" name="Group 9"/>
          <p:cNvGrpSpPr/>
          <p:nvPr/>
        </p:nvGrpSpPr>
        <p:grpSpPr>
          <a:xfrm>
            <a:off x="11366303" y="3341439"/>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2" name="Group 12"/>
          <p:cNvGrpSpPr/>
          <p:nvPr/>
        </p:nvGrpSpPr>
        <p:grpSpPr>
          <a:xfrm>
            <a:off x="11327233" y="4692580"/>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solidFill>
                  <a:prstClr val="black"/>
                </a:solidFill>
              </a:endParaRPr>
            </a:p>
          </p:txBody>
        </p:sp>
      </p:grpSp>
      <p:sp>
        <p:nvSpPr>
          <p:cNvPr id="21" name="TextBox 21"/>
          <p:cNvSpPr txBox="1"/>
          <p:nvPr/>
        </p:nvSpPr>
        <p:spPr>
          <a:xfrm>
            <a:off x="951345" y="489131"/>
            <a:ext cx="8972531" cy="359073"/>
          </a:xfrm>
          <a:prstGeom prst="rect">
            <a:avLst/>
          </a:prstGeom>
        </p:spPr>
        <p:txBody>
          <a:bodyPr wrap="square" lIns="0" tIns="0" rIns="0" bIns="0" rtlCol="0" anchor="t">
            <a:spAutoFit/>
          </a:bodyPr>
          <a:lstStyle/>
          <a:p>
            <a:pPr>
              <a:lnSpc>
                <a:spcPts val="2800"/>
              </a:lnSpc>
              <a:spcBef>
                <a:spcPct val="0"/>
              </a:spcBef>
            </a:pPr>
            <a:r>
              <a:rPr lang="en-US" sz="2333" b="1" dirty="0">
                <a:solidFill>
                  <a:srgbClr val="263090"/>
                </a:solidFill>
              </a:rPr>
              <a:t>Les perspectives PTSM.2</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a:p>
        </p:txBody>
      </p:sp>
      <p:grpSp>
        <p:nvGrpSpPr>
          <p:cNvPr id="19" name="Groupe 18">
            <a:extLst>
              <a:ext uri="{FF2B5EF4-FFF2-40B4-BE49-F238E27FC236}">
                <a16:creationId xmlns:a16="http://schemas.microsoft.com/office/drawing/2014/main" id="{5F6A4C04-0420-4A60-CCC4-05542F943DD4}"/>
              </a:ext>
            </a:extLst>
          </p:cNvPr>
          <p:cNvGrpSpPr/>
          <p:nvPr/>
        </p:nvGrpSpPr>
        <p:grpSpPr>
          <a:xfrm>
            <a:off x="488797" y="1183535"/>
            <a:ext cx="766235" cy="827244"/>
            <a:chOff x="980088" y="1752321"/>
            <a:chExt cx="1149352" cy="1240866"/>
          </a:xfrm>
        </p:grpSpPr>
        <p:sp>
          <p:nvSpPr>
            <p:cNvPr id="4" name="Freeform 27">
              <a:extLst>
                <a:ext uri="{FF2B5EF4-FFF2-40B4-BE49-F238E27FC236}">
                  <a16:creationId xmlns:a16="http://schemas.microsoft.com/office/drawing/2014/main" id="{A3BA6A7C-A48D-F227-0B2F-F9EB37376786}"/>
                </a:ext>
              </a:extLst>
            </p:cNvPr>
            <p:cNvSpPr/>
            <p:nvPr/>
          </p:nvSpPr>
          <p:spPr>
            <a:xfrm rot="17933768">
              <a:off x="934331" y="179807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8" name="TextBox 28">
              <a:extLst>
                <a:ext uri="{FF2B5EF4-FFF2-40B4-BE49-F238E27FC236}">
                  <a16:creationId xmlns:a16="http://schemas.microsoft.com/office/drawing/2014/main" id="{7EECFDC9-2C60-623F-9308-94498DA4C849}"/>
                </a:ext>
              </a:extLst>
            </p:cNvPr>
            <p:cNvSpPr txBox="1"/>
            <p:nvPr/>
          </p:nvSpPr>
          <p:spPr>
            <a:xfrm>
              <a:off x="1277394" y="198778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1</a:t>
              </a:r>
            </a:p>
          </p:txBody>
        </p:sp>
      </p:grpSp>
      <p:grpSp>
        <p:nvGrpSpPr>
          <p:cNvPr id="24" name="Groupe 23">
            <a:extLst>
              <a:ext uri="{FF2B5EF4-FFF2-40B4-BE49-F238E27FC236}">
                <a16:creationId xmlns:a16="http://schemas.microsoft.com/office/drawing/2014/main" id="{F4FD0A8B-A9EE-B961-3DCB-F5BC217F54ED}"/>
              </a:ext>
            </a:extLst>
          </p:cNvPr>
          <p:cNvGrpSpPr/>
          <p:nvPr/>
        </p:nvGrpSpPr>
        <p:grpSpPr>
          <a:xfrm>
            <a:off x="532481" y="2170201"/>
            <a:ext cx="766235" cy="827244"/>
            <a:chOff x="10254273" y="7138751"/>
            <a:chExt cx="1149352" cy="1240866"/>
          </a:xfrm>
        </p:grpSpPr>
        <p:sp>
          <p:nvSpPr>
            <p:cNvPr id="22" name="Freeform 31">
              <a:extLst>
                <a:ext uri="{FF2B5EF4-FFF2-40B4-BE49-F238E27FC236}">
                  <a16:creationId xmlns:a16="http://schemas.microsoft.com/office/drawing/2014/main" id="{E20E64AA-311B-4097-B13B-4360B5352E6B}"/>
                </a:ext>
              </a:extLst>
            </p:cNvPr>
            <p:cNvSpPr/>
            <p:nvPr/>
          </p:nvSpPr>
          <p:spPr>
            <a:xfrm rot="17933768">
              <a:off x="10208516" y="7184508"/>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3" name="TextBox 32">
              <a:extLst>
                <a:ext uri="{FF2B5EF4-FFF2-40B4-BE49-F238E27FC236}">
                  <a16:creationId xmlns:a16="http://schemas.microsoft.com/office/drawing/2014/main" id="{BAEE0DA0-518C-CBEA-A991-C96BFC24886D}"/>
                </a:ext>
              </a:extLst>
            </p:cNvPr>
            <p:cNvSpPr txBox="1"/>
            <p:nvPr/>
          </p:nvSpPr>
          <p:spPr>
            <a:xfrm>
              <a:off x="10551579" y="7383740"/>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2</a:t>
              </a:r>
            </a:p>
          </p:txBody>
        </p:sp>
      </p:grpSp>
      <p:grpSp>
        <p:nvGrpSpPr>
          <p:cNvPr id="30" name="Groupe 29">
            <a:extLst>
              <a:ext uri="{FF2B5EF4-FFF2-40B4-BE49-F238E27FC236}">
                <a16:creationId xmlns:a16="http://schemas.microsoft.com/office/drawing/2014/main" id="{4D86781A-D710-DAAC-0085-76C24739274C}"/>
              </a:ext>
            </a:extLst>
          </p:cNvPr>
          <p:cNvGrpSpPr/>
          <p:nvPr/>
        </p:nvGrpSpPr>
        <p:grpSpPr>
          <a:xfrm>
            <a:off x="562826" y="3106902"/>
            <a:ext cx="766235" cy="827244"/>
            <a:chOff x="15460387" y="2742731"/>
            <a:chExt cx="1149352" cy="1240866"/>
          </a:xfrm>
        </p:grpSpPr>
        <p:sp>
          <p:nvSpPr>
            <p:cNvPr id="25" name="Freeform 36">
              <a:extLst>
                <a:ext uri="{FF2B5EF4-FFF2-40B4-BE49-F238E27FC236}">
                  <a16:creationId xmlns:a16="http://schemas.microsoft.com/office/drawing/2014/main" id="{E815C80E-2C19-67E8-C1EC-FEF9728CE1D4}"/>
                </a:ext>
              </a:extLst>
            </p:cNvPr>
            <p:cNvSpPr/>
            <p:nvPr/>
          </p:nvSpPr>
          <p:spPr>
            <a:xfrm rot="17933768">
              <a:off x="15414630" y="278848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9" name="TextBox 37">
              <a:extLst>
                <a:ext uri="{FF2B5EF4-FFF2-40B4-BE49-F238E27FC236}">
                  <a16:creationId xmlns:a16="http://schemas.microsoft.com/office/drawing/2014/main" id="{6E392249-2D8C-F721-03BD-B13A0438D88D}"/>
                </a:ext>
              </a:extLst>
            </p:cNvPr>
            <p:cNvSpPr txBox="1"/>
            <p:nvPr/>
          </p:nvSpPr>
          <p:spPr>
            <a:xfrm>
              <a:off x="15757693" y="297819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3</a:t>
              </a:r>
            </a:p>
          </p:txBody>
        </p:sp>
      </p:grpSp>
      <p:grpSp>
        <p:nvGrpSpPr>
          <p:cNvPr id="51" name="Groupe 50">
            <a:extLst>
              <a:ext uri="{FF2B5EF4-FFF2-40B4-BE49-F238E27FC236}">
                <a16:creationId xmlns:a16="http://schemas.microsoft.com/office/drawing/2014/main" id="{6C17D6FE-8DCB-BB7F-037D-C805313109B7}"/>
              </a:ext>
            </a:extLst>
          </p:cNvPr>
          <p:cNvGrpSpPr/>
          <p:nvPr/>
        </p:nvGrpSpPr>
        <p:grpSpPr>
          <a:xfrm>
            <a:off x="524101" y="4057668"/>
            <a:ext cx="766235" cy="827244"/>
            <a:chOff x="15460387" y="2742731"/>
            <a:chExt cx="1149352" cy="1240866"/>
          </a:xfrm>
        </p:grpSpPr>
        <p:sp>
          <p:nvSpPr>
            <p:cNvPr id="52" name="Freeform 36">
              <a:extLst>
                <a:ext uri="{FF2B5EF4-FFF2-40B4-BE49-F238E27FC236}">
                  <a16:creationId xmlns:a16="http://schemas.microsoft.com/office/drawing/2014/main" id="{197A3415-E9E6-6E7E-AB13-15287366FE22}"/>
                </a:ext>
              </a:extLst>
            </p:cNvPr>
            <p:cNvSpPr/>
            <p:nvPr/>
          </p:nvSpPr>
          <p:spPr>
            <a:xfrm rot="17933768">
              <a:off x="15414630" y="278848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54" name="TextBox 37">
              <a:extLst>
                <a:ext uri="{FF2B5EF4-FFF2-40B4-BE49-F238E27FC236}">
                  <a16:creationId xmlns:a16="http://schemas.microsoft.com/office/drawing/2014/main" id="{7B675B65-B778-0FF8-4E3C-1272057E2841}"/>
                </a:ext>
              </a:extLst>
            </p:cNvPr>
            <p:cNvSpPr txBox="1"/>
            <p:nvPr/>
          </p:nvSpPr>
          <p:spPr>
            <a:xfrm>
              <a:off x="15757693" y="297819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4</a:t>
              </a:r>
            </a:p>
          </p:txBody>
        </p:sp>
      </p:grpSp>
      <p:sp>
        <p:nvSpPr>
          <p:cNvPr id="35" name="TextBox 20"/>
          <p:cNvSpPr txBox="1"/>
          <p:nvPr/>
        </p:nvSpPr>
        <p:spPr>
          <a:xfrm>
            <a:off x="1457868" y="1362127"/>
            <a:ext cx="9315941" cy="923330"/>
          </a:xfrm>
          <a:prstGeom prst="rect">
            <a:avLst/>
          </a:prstGeom>
        </p:spPr>
        <p:txBody>
          <a:bodyPr wrap="square" lIns="0" tIns="0" rIns="0" bIns="0" rtlCol="0" anchor="t">
            <a:spAutoFit/>
          </a:bodyPr>
          <a:lstStyle/>
          <a:p>
            <a:pPr>
              <a:spcBef>
                <a:spcPct val="0"/>
              </a:spcBef>
            </a:pPr>
            <a:r>
              <a:rPr lang="fr-FR" sz="1600" dirty="0">
                <a:solidFill>
                  <a:srgbClr val="263090"/>
                </a:solidFill>
              </a:rPr>
              <a:t>Promouvoir les formations adaptées pour les professionnels de tous les milieux  / les bénévoles – les usagers / les aidants – à la population générale : Du type FPSSM ; Prévention Suicide …….</a:t>
            </a:r>
          </a:p>
          <a:p>
            <a:pPr>
              <a:spcBef>
                <a:spcPct val="0"/>
              </a:spcBef>
            </a:pPr>
            <a:endParaRPr lang="fr-FR" sz="1400" dirty="0">
              <a:solidFill>
                <a:srgbClr val="263090"/>
              </a:solidFill>
            </a:endParaRPr>
          </a:p>
          <a:p>
            <a:pPr>
              <a:spcBef>
                <a:spcPct val="0"/>
              </a:spcBef>
            </a:pPr>
            <a:endParaRPr lang="en-US" sz="1400" dirty="0">
              <a:solidFill>
                <a:srgbClr val="263090"/>
              </a:solidFill>
            </a:endParaRPr>
          </a:p>
        </p:txBody>
      </p:sp>
      <p:sp>
        <p:nvSpPr>
          <p:cNvPr id="36" name="TextBox 20">
            <a:extLst>
              <a:ext uri="{FF2B5EF4-FFF2-40B4-BE49-F238E27FC236}">
                <a16:creationId xmlns:a16="http://schemas.microsoft.com/office/drawing/2014/main" id="{88F1AAEF-5AE5-3928-309E-DA2300990A4D}"/>
              </a:ext>
            </a:extLst>
          </p:cNvPr>
          <p:cNvSpPr txBox="1"/>
          <p:nvPr/>
        </p:nvSpPr>
        <p:spPr>
          <a:xfrm>
            <a:off x="1455503" y="2306838"/>
            <a:ext cx="9315941" cy="1169551"/>
          </a:xfrm>
          <a:prstGeom prst="rect">
            <a:avLst/>
          </a:prstGeom>
        </p:spPr>
        <p:txBody>
          <a:bodyPr wrap="square" lIns="0" tIns="0" rIns="0" bIns="0" rtlCol="0" anchor="t">
            <a:spAutoFit/>
          </a:bodyPr>
          <a:lstStyle/>
          <a:p>
            <a:pPr>
              <a:spcBef>
                <a:spcPct val="0"/>
              </a:spcBef>
            </a:pPr>
            <a:r>
              <a:rPr lang="fr-FR" sz="1600" dirty="0">
                <a:solidFill>
                  <a:srgbClr val="263090"/>
                </a:solidFill>
              </a:rPr>
              <a:t>Continuer le développement des GEM / CLUB HOUSE et de toutes les démarches favorisant la parole des usagers et la pair-aidance</a:t>
            </a:r>
            <a:r>
              <a:rPr lang="fr-FR" sz="1400" dirty="0">
                <a:solidFill>
                  <a:srgbClr val="263090"/>
                </a:solidFill>
              </a:rPr>
              <a:t>. </a:t>
            </a:r>
          </a:p>
          <a:p>
            <a:pPr>
              <a:spcBef>
                <a:spcPct val="0"/>
              </a:spcBef>
            </a:pPr>
            <a:endParaRPr lang="fr-FR" sz="1400" dirty="0">
              <a:solidFill>
                <a:srgbClr val="263090"/>
              </a:solidFill>
            </a:endParaRPr>
          </a:p>
          <a:p>
            <a:pPr>
              <a:spcBef>
                <a:spcPct val="0"/>
              </a:spcBef>
            </a:pPr>
            <a:endParaRPr lang="fr-FR" sz="1600" dirty="0">
              <a:solidFill>
                <a:srgbClr val="263090"/>
              </a:solidFill>
            </a:endParaRPr>
          </a:p>
          <a:p>
            <a:pPr>
              <a:spcBef>
                <a:spcPct val="0"/>
              </a:spcBef>
            </a:pPr>
            <a:endParaRPr lang="en-US" sz="1400" dirty="0">
              <a:solidFill>
                <a:srgbClr val="263090"/>
              </a:solidFill>
            </a:endParaRPr>
          </a:p>
        </p:txBody>
      </p:sp>
      <p:sp>
        <p:nvSpPr>
          <p:cNvPr id="37" name="TextBox 20">
            <a:extLst>
              <a:ext uri="{FF2B5EF4-FFF2-40B4-BE49-F238E27FC236}">
                <a16:creationId xmlns:a16="http://schemas.microsoft.com/office/drawing/2014/main" id="{0A27F2E8-4C40-4F26-8F88-228661DA4F62}"/>
              </a:ext>
            </a:extLst>
          </p:cNvPr>
          <p:cNvSpPr txBox="1"/>
          <p:nvPr/>
        </p:nvSpPr>
        <p:spPr>
          <a:xfrm>
            <a:off x="1511052" y="3282456"/>
            <a:ext cx="9785133" cy="492443"/>
          </a:xfrm>
          <a:prstGeom prst="rect">
            <a:avLst/>
          </a:prstGeom>
        </p:spPr>
        <p:txBody>
          <a:bodyPr wrap="square" lIns="0" tIns="0" rIns="0" bIns="0" rtlCol="0" anchor="t">
            <a:spAutoFit/>
          </a:bodyPr>
          <a:lstStyle/>
          <a:p>
            <a:pPr>
              <a:spcBef>
                <a:spcPct val="0"/>
              </a:spcBef>
            </a:pPr>
            <a:r>
              <a:rPr lang="fr-FR" sz="1600" dirty="0">
                <a:solidFill>
                  <a:srgbClr val="263090"/>
                </a:solidFill>
              </a:rPr>
              <a:t>Nécessiter</a:t>
            </a:r>
            <a:r>
              <a:rPr lang="fr-FR" sz="1400" dirty="0">
                <a:solidFill>
                  <a:srgbClr val="263090"/>
                </a:solidFill>
              </a:rPr>
              <a:t> </a:t>
            </a:r>
            <a:r>
              <a:rPr lang="fr-FR" sz="1600" dirty="0">
                <a:solidFill>
                  <a:srgbClr val="263090"/>
                </a:solidFill>
              </a:rPr>
              <a:t>de mieux appréhender la question de la prévention des problématiques de santé mentale dans le monde du travail </a:t>
            </a:r>
            <a:r>
              <a:rPr lang="en-US" sz="1600" dirty="0">
                <a:solidFill>
                  <a:srgbClr val="263090"/>
                </a:solidFill>
              </a:rPr>
              <a:t>.</a:t>
            </a:r>
            <a:endParaRPr lang="fr-FR" sz="1600" dirty="0">
              <a:solidFill>
                <a:srgbClr val="263090"/>
              </a:solidFill>
            </a:endParaRPr>
          </a:p>
        </p:txBody>
      </p:sp>
      <p:sp>
        <p:nvSpPr>
          <p:cNvPr id="38" name="TextBox 20">
            <a:extLst>
              <a:ext uri="{FF2B5EF4-FFF2-40B4-BE49-F238E27FC236}">
                <a16:creationId xmlns:a16="http://schemas.microsoft.com/office/drawing/2014/main" id="{8DD9143E-61D0-849E-3701-75A967BECA58}"/>
              </a:ext>
            </a:extLst>
          </p:cNvPr>
          <p:cNvSpPr txBox="1"/>
          <p:nvPr/>
        </p:nvSpPr>
        <p:spPr>
          <a:xfrm>
            <a:off x="1470553" y="4242923"/>
            <a:ext cx="9178883" cy="492443"/>
          </a:xfrm>
          <a:prstGeom prst="rect">
            <a:avLst/>
          </a:prstGeom>
        </p:spPr>
        <p:txBody>
          <a:bodyPr wrap="square" lIns="0" tIns="0" rIns="0" bIns="0" rtlCol="0" anchor="t">
            <a:spAutoFit/>
          </a:bodyPr>
          <a:lstStyle/>
          <a:p>
            <a:pPr algn="just"/>
            <a:r>
              <a:rPr lang="fr-FR" sz="1600" dirty="0">
                <a:solidFill>
                  <a:srgbClr val="263090"/>
                </a:solidFill>
              </a:rPr>
              <a:t>Continuer le travail sur la communication des lieux de soins et d’accompagnement  : Guide … Site internet … </a:t>
            </a:r>
          </a:p>
          <a:p>
            <a:pPr algn="just"/>
            <a:r>
              <a:rPr lang="fr-FR" sz="1600" dirty="0">
                <a:solidFill>
                  <a:srgbClr val="263090"/>
                </a:solidFill>
              </a:rPr>
              <a:t>Conférence …. Forum …. Présentations à la demande ….</a:t>
            </a:r>
          </a:p>
        </p:txBody>
      </p:sp>
      <p:sp>
        <p:nvSpPr>
          <p:cNvPr id="39" name="TextBox 20"/>
          <p:cNvSpPr txBox="1"/>
          <p:nvPr/>
        </p:nvSpPr>
        <p:spPr>
          <a:xfrm>
            <a:off x="1465903" y="5238951"/>
            <a:ext cx="13826931" cy="492443"/>
          </a:xfrm>
          <a:prstGeom prst="rect">
            <a:avLst/>
          </a:prstGeom>
        </p:spPr>
        <p:txBody>
          <a:bodyPr wrap="square" lIns="0" tIns="0" rIns="0" bIns="0" rtlCol="0" anchor="t">
            <a:spAutoFit/>
          </a:bodyPr>
          <a:lstStyle/>
          <a:p>
            <a:pPr algn="just"/>
            <a:r>
              <a:rPr lang="fr-FR" sz="1600" dirty="0">
                <a:solidFill>
                  <a:srgbClr val="263090"/>
                </a:solidFill>
              </a:rPr>
              <a:t>Renforcer l’implication des personnes concernées (usager et aidant ) dans l’élaboration et la mise en œuvre des actions </a:t>
            </a:r>
          </a:p>
          <a:p>
            <a:pPr algn="just"/>
            <a:r>
              <a:rPr lang="fr-FR" sz="1600" dirty="0">
                <a:solidFill>
                  <a:srgbClr val="263090"/>
                </a:solidFill>
              </a:rPr>
              <a:t>autours de la santé mentale</a:t>
            </a:r>
          </a:p>
        </p:txBody>
      </p:sp>
      <p:grpSp>
        <p:nvGrpSpPr>
          <p:cNvPr id="40" name="Groupe 39">
            <a:extLst>
              <a:ext uri="{FF2B5EF4-FFF2-40B4-BE49-F238E27FC236}">
                <a16:creationId xmlns:a16="http://schemas.microsoft.com/office/drawing/2014/main" id="{6C17D6FE-8DCB-BB7F-037D-C805313109B7}"/>
              </a:ext>
            </a:extLst>
          </p:cNvPr>
          <p:cNvGrpSpPr/>
          <p:nvPr/>
        </p:nvGrpSpPr>
        <p:grpSpPr>
          <a:xfrm>
            <a:off x="534968" y="5892246"/>
            <a:ext cx="766235" cy="827244"/>
            <a:chOff x="15460387" y="2742731"/>
            <a:chExt cx="1149352" cy="1240866"/>
          </a:xfrm>
        </p:grpSpPr>
        <p:sp>
          <p:nvSpPr>
            <p:cNvPr id="41" name="Freeform 36">
              <a:extLst>
                <a:ext uri="{FF2B5EF4-FFF2-40B4-BE49-F238E27FC236}">
                  <a16:creationId xmlns:a16="http://schemas.microsoft.com/office/drawing/2014/main" id="{197A3415-E9E6-6E7E-AB13-15287366FE22}"/>
                </a:ext>
              </a:extLst>
            </p:cNvPr>
            <p:cNvSpPr/>
            <p:nvPr/>
          </p:nvSpPr>
          <p:spPr>
            <a:xfrm rot="17933768">
              <a:off x="15414630" y="278848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2" name="TextBox 37">
              <a:extLst>
                <a:ext uri="{FF2B5EF4-FFF2-40B4-BE49-F238E27FC236}">
                  <a16:creationId xmlns:a16="http://schemas.microsoft.com/office/drawing/2014/main" id="{7B675B65-B778-0FF8-4E3C-1272057E2841}"/>
                </a:ext>
              </a:extLst>
            </p:cNvPr>
            <p:cNvSpPr txBox="1"/>
            <p:nvPr/>
          </p:nvSpPr>
          <p:spPr>
            <a:xfrm>
              <a:off x="15757693" y="297819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6</a:t>
              </a:r>
            </a:p>
          </p:txBody>
        </p:sp>
      </p:grpSp>
      <p:grpSp>
        <p:nvGrpSpPr>
          <p:cNvPr id="43" name="Groupe 42">
            <a:extLst>
              <a:ext uri="{FF2B5EF4-FFF2-40B4-BE49-F238E27FC236}">
                <a16:creationId xmlns:a16="http://schemas.microsoft.com/office/drawing/2014/main" id="{6C17D6FE-8DCB-BB7F-037D-C805313109B7}"/>
              </a:ext>
            </a:extLst>
          </p:cNvPr>
          <p:cNvGrpSpPr/>
          <p:nvPr/>
        </p:nvGrpSpPr>
        <p:grpSpPr>
          <a:xfrm>
            <a:off x="524101" y="5023450"/>
            <a:ext cx="766235" cy="827244"/>
            <a:chOff x="15460387" y="2742731"/>
            <a:chExt cx="1149352" cy="1240866"/>
          </a:xfrm>
        </p:grpSpPr>
        <p:sp>
          <p:nvSpPr>
            <p:cNvPr id="44" name="Freeform 36">
              <a:extLst>
                <a:ext uri="{FF2B5EF4-FFF2-40B4-BE49-F238E27FC236}">
                  <a16:creationId xmlns:a16="http://schemas.microsoft.com/office/drawing/2014/main" id="{197A3415-E9E6-6E7E-AB13-15287366FE22}"/>
                </a:ext>
              </a:extLst>
            </p:cNvPr>
            <p:cNvSpPr/>
            <p:nvPr/>
          </p:nvSpPr>
          <p:spPr>
            <a:xfrm rot="17933768">
              <a:off x="15414630" y="278848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5" name="TextBox 37">
              <a:extLst>
                <a:ext uri="{FF2B5EF4-FFF2-40B4-BE49-F238E27FC236}">
                  <a16:creationId xmlns:a16="http://schemas.microsoft.com/office/drawing/2014/main" id="{7B675B65-B778-0FF8-4E3C-1272057E2841}"/>
                </a:ext>
              </a:extLst>
            </p:cNvPr>
            <p:cNvSpPr txBox="1"/>
            <p:nvPr/>
          </p:nvSpPr>
          <p:spPr>
            <a:xfrm>
              <a:off x="15757693" y="297819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5</a:t>
              </a:r>
            </a:p>
          </p:txBody>
        </p:sp>
      </p:grpSp>
      <p:sp>
        <p:nvSpPr>
          <p:cNvPr id="47" name="TextBox 20"/>
          <p:cNvSpPr txBox="1"/>
          <p:nvPr/>
        </p:nvSpPr>
        <p:spPr>
          <a:xfrm>
            <a:off x="1464244" y="6153102"/>
            <a:ext cx="9315941" cy="246221"/>
          </a:xfrm>
          <a:prstGeom prst="rect">
            <a:avLst/>
          </a:prstGeom>
        </p:spPr>
        <p:txBody>
          <a:bodyPr wrap="square" lIns="0" tIns="0" rIns="0" bIns="0" rtlCol="0" anchor="t">
            <a:spAutoFit/>
          </a:bodyPr>
          <a:lstStyle/>
          <a:p>
            <a:pPr>
              <a:spcBef>
                <a:spcPct val="0"/>
              </a:spcBef>
            </a:pPr>
            <a:r>
              <a:rPr lang="fr-FR" sz="1600" dirty="0">
                <a:solidFill>
                  <a:srgbClr val="263090"/>
                </a:solidFill>
              </a:rPr>
              <a:t>Sensibilisation</a:t>
            </a:r>
            <a:r>
              <a:rPr lang="fr-FR" sz="1400" dirty="0">
                <a:solidFill>
                  <a:srgbClr val="263090"/>
                </a:solidFill>
              </a:rPr>
              <a:t> </a:t>
            </a:r>
            <a:r>
              <a:rPr lang="fr-FR" sz="1600" dirty="0">
                <a:solidFill>
                  <a:srgbClr val="263090"/>
                </a:solidFill>
              </a:rPr>
              <a:t>des élus sur les questions concernant la Santé Mentale : Soins sans consentement, incurie …. </a:t>
            </a:r>
            <a:endParaRPr lang="en-US" sz="1600" dirty="0">
              <a:solidFill>
                <a:srgbClr val="263090"/>
              </a:solidFill>
            </a:endParaRPr>
          </a:p>
        </p:txBody>
      </p:sp>
    </p:spTree>
    <p:extLst>
      <p:ext uri="{BB962C8B-B14F-4D97-AF65-F5344CB8AC3E}">
        <p14:creationId xmlns:p14="http://schemas.microsoft.com/office/powerpoint/2010/main" val="23275277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sz="1200"/>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sz="1200"/>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p>
          </p:txBody>
        </p:sp>
      </p:grpSp>
      <p:sp>
        <p:nvSpPr>
          <p:cNvPr id="20" name="TextBox 20"/>
          <p:cNvSpPr txBox="1"/>
          <p:nvPr/>
        </p:nvSpPr>
        <p:spPr>
          <a:xfrm>
            <a:off x="761999" y="2623295"/>
            <a:ext cx="8789911" cy="1786643"/>
          </a:xfrm>
          <a:prstGeom prst="rect">
            <a:avLst/>
          </a:prstGeom>
        </p:spPr>
        <p:txBody>
          <a:bodyPr wrap="square" lIns="0" tIns="0" rIns="0" bIns="0" rtlCol="0" anchor="t">
            <a:spAutoFit/>
          </a:bodyPr>
          <a:lstStyle/>
          <a:p>
            <a:pPr>
              <a:lnSpc>
                <a:spcPts val="2800"/>
              </a:lnSpc>
              <a:spcBef>
                <a:spcPct val="0"/>
              </a:spcBef>
            </a:pPr>
            <a:r>
              <a:rPr lang="fr-FR" sz="2333" dirty="0">
                <a:solidFill>
                  <a:srgbClr val="263090"/>
                </a:solidFill>
                <a:latin typeface="+mj-lt"/>
              </a:rPr>
              <a:t>Intervenant territoire ROUEN-ELBEUF- PAYS de BRAY et YVETOT (Vidéo)  :</a:t>
            </a:r>
          </a:p>
          <a:p>
            <a:pPr>
              <a:lnSpc>
                <a:spcPts val="2800"/>
              </a:lnSpc>
              <a:spcBef>
                <a:spcPct val="0"/>
              </a:spcBef>
            </a:pPr>
            <a:endParaRPr lang="fr-FR" sz="2333" dirty="0">
              <a:solidFill>
                <a:srgbClr val="263090"/>
              </a:solidFill>
              <a:latin typeface="+mj-lt"/>
            </a:endParaRPr>
          </a:p>
          <a:p>
            <a:pPr>
              <a:lnSpc>
                <a:spcPts val="2800"/>
              </a:lnSpc>
              <a:spcBef>
                <a:spcPct val="0"/>
              </a:spcBef>
            </a:pPr>
            <a:r>
              <a:rPr lang="fr-FR" sz="2333" dirty="0">
                <a:solidFill>
                  <a:srgbClr val="263090"/>
                </a:solidFill>
                <a:latin typeface="+mj-lt"/>
              </a:rPr>
              <a:t>M. LEFEBVRE Maximilien, membre du Clubhouse de Rouen</a:t>
            </a:r>
          </a:p>
          <a:p>
            <a:pPr>
              <a:lnSpc>
                <a:spcPts val="2800"/>
              </a:lnSpc>
              <a:spcBef>
                <a:spcPct val="0"/>
              </a:spcBef>
            </a:pPr>
            <a:endParaRPr lang="fr-FR" sz="2333" dirty="0">
              <a:solidFill>
                <a:srgbClr val="263090"/>
              </a:solidFill>
              <a:latin typeface="+mj-lt"/>
            </a:endParaRPr>
          </a:p>
          <a:p>
            <a:pPr>
              <a:lnSpc>
                <a:spcPts val="2800"/>
              </a:lnSpc>
              <a:spcBef>
                <a:spcPct val="0"/>
              </a:spcBef>
            </a:pPr>
            <a:r>
              <a:rPr lang="fr-FR" sz="2333" dirty="0">
                <a:solidFill>
                  <a:srgbClr val="263090"/>
                </a:solidFill>
                <a:latin typeface="+mj-lt"/>
              </a:rPr>
              <a:t>Mme RAYE Bérengère, Coordinatrice / Clubhouse Rouen </a:t>
            </a:r>
          </a:p>
        </p:txBody>
      </p:sp>
      <p:sp>
        <p:nvSpPr>
          <p:cNvPr id="21" name="TextBox 21"/>
          <p:cNvSpPr txBox="1"/>
          <p:nvPr/>
        </p:nvSpPr>
        <p:spPr>
          <a:xfrm>
            <a:off x="3749293" y="1412449"/>
            <a:ext cx="8976063" cy="350352"/>
          </a:xfrm>
          <a:prstGeom prst="rect">
            <a:avLst/>
          </a:prstGeom>
        </p:spPr>
        <p:txBody>
          <a:bodyPr wrap="square" lIns="0" tIns="0" rIns="0" bIns="0" rtlCol="0" anchor="t">
            <a:spAutoFit/>
          </a:bodyPr>
          <a:lstStyle/>
          <a:p>
            <a:pPr>
              <a:lnSpc>
                <a:spcPts val="2800"/>
              </a:lnSpc>
              <a:spcBef>
                <a:spcPct val="0"/>
              </a:spcBef>
            </a:pPr>
            <a:r>
              <a:rPr lang="en-US" sz="2333" b="1" dirty="0">
                <a:solidFill>
                  <a:srgbClr val="263090"/>
                </a:solidFill>
                <a:latin typeface="+mj-lt"/>
              </a:rPr>
              <a:t>P5 – </a:t>
            </a:r>
            <a:r>
              <a:rPr lang="fr-FR" sz="2333" b="1" dirty="0">
                <a:solidFill>
                  <a:srgbClr val="263090"/>
                </a:solidFill>
                <a:latin typeface="+mj-lt"/>
              </a:rPr>
              <a:t>Création </a:t>
            </a:r>
            <a:r>
              <a:rPr lang="en-US" sz="2333" b="1" dirty="0">
                <a:solidFill>
                  <a:srgbClr val="263090"/>
                </a:solidFill>
                <a:latin typeface="+mj-lt"/>
              </a:rPr>
              <a:t>d’un CLUBHOUSE </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sz="1200"/>
          </a:p>
        </p:txBody>
      </p:sp>
      <p:grpSp>
        <p:nvGrpSpPr>
          <p:cNvPr id="4" name="Groupe 3">
            <a:extLst>
              <a:ext uri="{FF2B5EF4-FFF2-40B4-BE49-F238E27FC236}">
                <a16:creationId xmlns:a16="http://schemas.microsoft.com/office/drawing/2014/main" id="{C00A83CC-0AE3-1112-3F29-3509D0BC946D}"/>
              </a:ext>
            </a:extLst>
          </p:cNvPr>
          <p:cNvGrpSpPr/>
          <p:nvPr/>
        </p:nvGrpSpPr>
        <p:grpSpPr>
          <a:xfrm>
            <a:off x="733876" y="228600"/>
            <a:ext cx="2726041" cy="1974914"/>
            <a:chOff x="13428913" y="323452"/>
            <a:chExt cx="4089061" cy="2962371"/>
          </a:xfrm>
          <a:scene3d>
            <a:camera prst="orthographicFront">
              <a:rot lat="0" lon="10799977" rev="0"/>
            </a:camera>
            <a:lightRig rig="threePt" dir="t"/>
          </a:scene3d>
        </p:grpSpPr>
        <p:grpSp>
          <p:nvGrpSpPr>
            <p:cNvPr id="18" name="Group 6">
              <a:extLst>
                <a:ext uri="{FF2B5EF4-FFF2-40B4-BE49-F238E27FC236}">
                  <a16:creationId xmlns:a16="http://schemas.microsoft.com/office/drawing/2014/main" id="{01FCB15C-D96B-9884-7DD0-905DBCCA0DCF}"/>
                </a:ext>
              </a:extLst>
            </p:cNvPr>
            <p:cNvGrpSpPr/>
            <p:nvPr/>
          </p:nvGrpSpPr>
          <p:grpSpPr>
            <a:xfrm>
              <a:off x="15946438" y="949226"/>
              <a:ext cx="1297674" cy="466295"/>
              <a:chOff x="0" y="0"/>
              <a:chExt cx="411417" cy="147835"/>
            </a:xfrm>
          </p:grpSpPr>
          <p:sp>
            <p:nvSpPr>
              <p:cNvPr id="28" name="Freeform 7">
                <a:extLst>
                  <a:ext uri="{FF2B5EF4-FFF2-40B4-BE49-F238E27FC236}">
                    <a16:creationId xmlns:a16="http://schemas.microsoft.com/office/drawing/2014/main" id="{69011F4D-1D98-16C0-9C26-AAC61B1335DE}"/>
                  </a:ext>
                </a:extLst>
              </p:cNvPr>
              <p:cNvSpPr/>
              <p:nvPr/>
            </p:nvSpPr>
            <p:spPr>
              <a:xfrm>
                <a:off x="0" y="0"/>
                <a:ext cx="411417" cy="147835"/>
              </a:xfrm>
              <a:custGeom>
                <a:avLst/>
                <a:gdLst/>
                <a:ahLst/>
                <a:cxnLst/>
                <a:rect l="l" t="t" r="r" b="b"/>
                <a:pathLst>
                  <a:path w="411417" h="147835">
                    <a:moveTo>
                      <a:pt x="0" y="0"/>
                    </a:moveTo>
                    <a:lnTo>
                      <a:pt x="411417" y="0"/>
                    </a:lnTo>
                    <a:lnTo>
                      <a:pt x="411417" y="147835"/>
                    </a:lnTo>
                    <a:lnTo>
                      <a:pt x="0" y="147835"/>
                    </a:lnTo>
                    <a:close/>
                  </a:path>
                </a:pathLst>
              </a:custGeom>
              <a:solidFill>
                <a:srgbClr val="263090"/>
              </a:solidFill>
              <a:sp3d/>
            </p:spPr>
            <p:txBody>
              <a:bodyPr/>
              <a:lstStyle/>
              <a:p>
                <a:endParaRPr lang="fr-FR" sz="1200"/>
              </a:p>
            </p:txBody>
          </p:sp>
          <p:sp>
            <p:nvSpPr>
              <p:cNvPr id="29" name="TextBox 8">
                <a:extLst>
                  <a:ext uri="{FF2B5EF4-FFF2-40B4-BE49-F238E27FC236}">
                    <a16:creationId xmlns:a16="http://schemas.microsoft.com/office/drawing/2014/main" id="{59F9E5DE-D99D-9C8E-C327-0AB5E93454DB}"/>
                  </a:ext>
                </a:extLst>
              </p:cNvPr>
              <p:cNvSpPr txBox="1"/>
              <p:nvPr/>
            </p:nvSpPr>
            <p:spPr>
              <a:xfrm>
                <a:off x="0" y="38100"/>
                <a:ext cx="411417" cy="109735"/>
              </a:xfrm>
              <a:prstGeom prst="rect">
                <a:avLst/>
              </a:prstGeom>
              <a:sp3d/>
            </p:spPr>
            <p:txBody>
              <a:bodyPr lIns="28134" tIns="28134" rIns="28134" bIns="28134" rtlCol="0" anchor="ctr">
                <a:flatTx/>
              </a:bodyPr>
              <a:lstStyle/>
              <a:p>
                <a:pPr algn="ctr">
                  <a:lnSpc>
                    <a:spcPts val="1466"/>
                  </a:lnSpc>
                </a:pPr>
                <a:endParaRPr sz="1200"/>
              </a:p>
            </p:txBody>
          </p:sp>
        </p:grpSp>
        <p:grpSp>
          <p:nvGrpSpPr>
            <p:cNvPr id="19" name="Group 2">
              <a:extLst>
                <a:ext uri="{FF2B5EF4-FFF2-40B4-BE49-F238E27FC236}">
                  <a16:creationId xmlns:a16="http://schemas.microsoft.com/office/drawing/2014/main" id="{4840C215-413C-8EBB-BB23-15AC537CA24D}"/>
                </a:ext>
              </a:extLst>
            </p:cNvPr>
            <p:cNvGrpSpPr/>
            <p:nvPr/>
          </p:nvGrpSpPr>
          <p:grpSpPr>
            <a:xfrm>
              <a:off x="13428913" y="323452"/>
              <a:ext cx="4089061" cy="2962371"/>
              <a:chOff x="0" y="0"/>
              <a:chExt cx="5452081" cy="3949828"/>
            </a:xfrm>
          </p:grpSpPr>
          <p:sp>
            <p:nvSpPr>
              <p:cNvPr id="22" name="Freeform 3">
                <a:extLst>
                  <a:ext uri="{FF2B5EF4-FFF2-40B4-BE49-F238E27FC236}">
                    <a16:creationId xmlns:a16="http://schemas.microsoft.com/office/drawing/2014/main" id="{7225D208-F46F-D5DE-46E8-1F5A0BAADECB}"/>
                  </a:ext>
                </a:extLst>
              </p:cNvPr>
              <p:cNvSpPr/>
              <p:nvPr/>
            </p:nvSpPr>
            <p:spPr>
              <a:xfrm rot="5400000">
                <a:off x="1305092" y="-197161"/>
                <a:ext cx="2841897" cy="5452081"/>
              </a:xfrm>
              <a:custGeom>
                <a:avLst/>
                <a:gdLst/>
                <a:ahLst/>
                <a:cxnLst/>
                <a:rect l="l" t="t" r="r" b="b"/>
                <a:pathLst>
                  <a:path w="2841897" h="5452081">
                    <a:moveTo>
                      <a:pt x="0" y="0"/>
                    </a:moveTo>
                    <a:lnTo>
                      <a:pt x="2841897" y="0"/>
                    </a:lnTo>
                    <a:lnTo>
                      <a:pt x="2841897" y="5452081"/>
                    </a:lnTo>
                    <a:lnTo>
                      <a:pt x="0" y="5452081"/>
                    </a:lnTo>
                    <a:lnTo>
                      <a:pt x="0" y="0"/>
                    </a:lnTo>
                    <a:close/>
                  </a:path>
                </a:pathLst>
              </a:custGeom>
              <a:blipFill>
                <a:blip r:embed="rId4">
                  <a:extLst>
                    <a:ext uri="{96DAC541-7B7A-43D3-8B79-37D633B846F1}">
                      <asvg:svgBlip xmlns:asvg="http://schemas.microsoft.com/office/drawing/2016/SVG/main" r:embed="rId5"/>
                    </a:ext>
                  </a:extLst>
                </a:blip>
                <a:stretch>
                  <a:fillRect/>
                </a:stretch>
              </a:blipFill>
              <a:sp3d/>
            </p:spPr>
            <p:txBody>
              <a:bodyPr/>
              <a:lstStyle/>
              <a:p>
                <a:endParaRPr lang="fr-FR" sz="1200"/>
              </a:p>
            </p:txBody>
          </p:sp>
          <p:sp>
            <p:nvSpPr>
              <p:cNvPr id="24" name="TextBox 4">
                <a:extLst>
                  <a:ext uri="{FF2B5EF4-FFF2-40B4-BE49-F238E27FC236}">
                    <a16:creationId xmlns:a16="http://schemas.microsoft.com/office/drawing/2014/main" id="{5CE4D2E9-A736-AEBD-C419-6695F49E4900}"/>
                  </a:ext>
                </a:extLst>
              </p:cNvPr>
              <p:cNvSpPr txBox="1"/>
              <p:nvPr/>
            </p:nvSpPr>
            <p:spPr>
              <a:xfrm>
                <a:off x="566912" y="2011718"/>
                <a:ext cx="3334163" cy="974626"/>
              </a:xfrm>
              <a:prstGeom prst="rect">
                <a:avLst/>
              </a:prstGeom>
              <a:sp3d/>
            </p:spPr>
            <p:txBody>
              <a:bodyPr lIns="0" tIns="0" rIns="0" bIns="0" rtlCol="0" anchor="t">
                <a:spAutoFit/>
                <a:flatTx/>
              </a:bodyPr>
              <a:lstStyle/>
              <a:p>
                <a:pPr>
                  <a:lnSpc>
                    <a:spcPts val="1883"/>
                  </a:lnSpc>
                  <a:spcBef>
                    <a:spcPct val="0"/>
                  </a:spcBef>
                </a:pPr>
                <a:r>
                  <a:rPr lang="en-US" sz="1883" b="1" spc="37" dirty="0">
                    <a:solidFill>
                      <a:srgbClr val="F8F1EA"/>
                    </a:solidFill>
                    <a:latin typeface="Gliker Semi-Bold"/>
                    <a:ea typeface="Gliker Semi-Bold"/>
                    <a:cs typeface="Gliker Semi-Bold"/>
                    <a:sym typeface="Gliker Semi-Bold"/>
                  </a:rPr>
                  <a:t>Retour </a:t>
                </a:r>
                <a:r>
                  <a:rPr lang="en-US" sz="1883" b="1" spc="37" dirty="0" err="1">
                    <a:solidFill>
                      <a:srgbClr val="F8F1EA"/>
                    </a:solidFill>
                    <a:latin typeface="Gliker Semi-Bold"/>
                    <a:ea typeface="Gliker Semi-Bold"/>
                    <a:cs typeface="Gliker Semi-Bold"/>
                    <a:sym typeface="Gliker Semi-Bold"/>
                  </a:rPr>
                  <a:t>d’expérience</a:t>
                </a:r>
                <a:endParaRPr lang="en-US" sz="1883" b="1" spc="37" dirty="0">
                  <a:solidFill>
                    <a:srgbClr val="F8F1EA"/>
                  </a:solidFill>
                  <a:latin typeface="Gliker Semi-Bold"/>
                  <a:ea typeface="Gliker Semi-Bold"/>
                  <a:cs typeface="Gliker Semi-Bold"/>
                  <a:sym typeface="Gliker Semi-Bold"/>
                </a:endParaRPr>
              </a:p>
            </p:txBody>
          </p:sp>
          <p:sp>
            <p:nvSpPr>
              <p:cNvPr id="25" name="Freeform 5">
                <a:extLst>
                  <a:ext uri="{FF2B5EF4-FFF2-40B4-BE49-F238E27FC236}">
                    <a16:creationId xmlns:a16="http://schemas.microsoft.com/office/drawing/2014/main" id="{84DE77DF-EFAB-75FC-B5E2-D5670629A3E7}"/>
                  </a:ext>
                </a:extLst>
              </p:cNvPr>
              <p:cNvSpPr/>
              <p:nvPr/>
            </p:nvSpPr>
            <p:spPr>
              <a:xfrm>
                <a:off x="2562656" y="0"/>
                <a:ext cx="2889425" cy="1903914"/>
              </a:xfrm>
              <a:custGeom>
                <a:avLst/>
                <a:gdLst/>
                <a:ahLst/>
                <a:cxnLst/>
                <a:rect l="l" t="t" r="r" b="b"/>
                <a:pathLst>
                  <a:path w="2889425" h="1903914">
                    <a:moveTo>
                      <a:pt x="0" y="0"/>
                    </a:moveTo>
                    <a:lnTo>
                      <a:pt x="2889425" y="0"/>
                    </a:lnTo>
                    <a:lnTo>
                      <a:pt x="2889425" y="1903914"/>
                    </a:lnTo>
                    <a:lnTo>
                      <a:pt x="0" y="1903914"/>
                    </a:lnTo>
                    <a:lnTo>
                      <a:pt x="0" y="0"/>
                    </a:lnTo>
                    <a:close/>
                  </a:path>
                </a:pathLst>
              </a:custGeom>
              <a:blipFill>
                <a:blip r:embed="rId6">
                  <a:extLst>
                    <a:ext uri="{96DAC541-7B7A-43D3-8B79-37D633B846F1}">
                      <asvg:svgBlip xmlns:asvg="http://schemas.microsoft.com/office/drawing/2016/SVG/main" r:embed="rId7"/>
                    </a:ext>
                  </a:extLst>
                </a:blip>
                <a:stretch>
                  <a:fillRect/>
                </a:stretch>
              </a:blipFill>
              <a:sp3d/>
            </p:spPr>
            <p:txBody>
              <a:bodyPr/>
              <a:lstStyle/>
              <a:p>
                <a:endParaRPr lang="fr-FR" sz="1200"/>
              </a:p>
            </p:txBody>
          </p:sp>
        </p:grpSp>
      </p:grpSp>
    </p:spTree>
    <p:extLst>
      <p:ext uri="{BB962C8B-B14F-4D97-AF65-F5344CB8AC3E}">
        <p14:creationId xmlns:p14="http://schemas.microsoft.com/office/powerpoint/2010/main" val="37055292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
          <p:cNvSpPr txBox="1"/>
          <p:nvPr/>
        </p:nvSpPr>
        <p:spPr>
          <a:xfrm>
            <a:off x="618183" y="233986"/>
            <a:ext cx="11743405" cy="782400"/>
          </a:xfrm>
          <a:prstGeom prst="rect">
            <a:avLst/>
          </a:prstGeom>
          <a:noFill/>
          <a:ln>
            <a:noFill/>
          </a:ln>
        </p:spPr>
        <p:txBody>
          <a:bodyPr spcFirstLastPara="1" wrap="square" lIns="121900" tIns="121900" rIns="121900" bIns="121900" anchor="t" anchorCtr="0">
            <a:noAutofit/>
          </a:bodyPr>
          <a:lstStyle/>
          <a:p>
            <a:pPr defTabSz="1219170">
              <a:buClr>
                <a:srgbClr val="000000"/>
              </a:buClr>
              <a:buSzPts val="2600"/>
              <a:defRPr/>
            </a:pPr>
            <a:r>
              <a:rPr lang="fr-FR" sz="2800" kern="0" dirty="0">
                <a:solidFill>
                  <a:srgbClr val="FFFFFF"/>
                </a:solidFill>
                <a:latin typeface="Poppins Medium"/>
                <a:ea typeface="Poppins Medium"/>
                <a:cs typeface="Poppins Medium"/>
                <a:sym typeface="Poppins Medium"/>
              </a:rPr>
              <a:t>Le CLUBHOUSE de Rouen : Collectif d’Entraide et d’Insertion sociale et professionnelle ouvert en septembre 2024</a:t>
            </a:r>
          </a:p>
        </p:txBody>
      </p:sp>
      <p:sp>
        <p:nvSpPr>
          <p:cNvPr id="132" name="Google Shape;132;p6"/>
          <p:cNvSpPr/>
          <p:nvPr/>
        </p:nvSpPr>
        <p:spPr>
          <a:xfrm>
            <a:off x="8565008" y="1806000"/>
            <a:ext cx="3048000" cy="3414102"/>
          </a:xfrm>
          <a:prstGeom prst="rect">
            <a:avLst/>
          </a:prstGeom>
          <a:solidFill>
            <a:srgbClr val="BCAED4"/>
          </a:solidFill>
          <a:ln>
            <a:noFill/>
          </a:ln>
        </p:spPr>
        <p:txBody>
          <a:bodyPr spcFirstLastPara="1" wrap="square" lIns="121900" tIns="121900" rIns="121900" bIns="121900" anchor="ctr" anchorCtr="0">
            <a:noAutofit/>
          </a:bodyPr>
          <a:lstStyle/>
          <a:p>
            <a:pPr defTabSz="1219170">
              <a:buClr>
                <a:srgbClr val="000000"/>
              </a:buClr>
              <a:buSzPts val="1400"/>
              <a:defRPr/>
            </a:pPr>
            <a:endParaRPr sz="1867" kern="0" dirty="0">
              <a:solidFill>
                <a:srgbClr val="000000"/>
              </a:solidFill>
              <a:highlight>
                <a:srgbClr val="BCAED4"/>
              </a:highlight>
              <a:latin typeface="Arial"/>
              <a:ea typeface="Arial"/>
              <a:cs typeface="Arial"/>
              <a:sym typeface="Arial"/>
            </a:endParaRPr>
          </a:p>
        </p:txBody>
      </p:sp>
      <p:cxnSp>
        <p:nvCxnSpPr>
          <p:cNvPr id="2" name="Google Shape;553;g3236d44e1dd_0_279">
            <a:extLst>
              <a:ext uri="{FF2B5EF4-FFF2-40B4-BE49-F238E27FC236}">
                <a16:creationId xmlns:a16="http://schemas.microsoft.com/office/drawing/2014/main" id="{9FCDED5A-21E6-9F9C-CED4-FF1F30D7460D}"/>
              </a:ext>
            </a:extLst>
          </p:cNvPr>
          <p:cNvCxnSpPr/>
          <p:nvPr/>
        </p:nvCxnSpPr>
        <p:spPr>
          <a:xfrm>
            <a:off x="768674" y="1439481"/>
            <a:ext cx="1072400" cy="10000"/>
          </a:xfrm>
          <a:prstGeom prst="straightConnector1">
            <a:avLst/>
          </a:prstGeom>
          <a:noFill/>
          <a:ln w="38100" cap="flat" cmpd="sng">
            <a:solidFill>
              <a:srgbClr val="E66E33"/>
            </a:solidFill>
            <a:prstDash val="solid"/>
            <a:round/>
            <a:headEnd type="none" w="sm" len="sm"/>
            <a:tailEnd type="none" w="sm" len="sm"/>
          </a:ln>
        </p:spPr>
      </p:cxnSp>
      <p:pic>
        <p:nvPicPr>
          <p:cNvPr id="3" name="Google Shape;556;g3236d44e1dd_0_279">
            <a:extLst>
              <a:ext uri="{FF2B5EF4-FFF2-40B4-BE49-F238E27FC236}">
                <a16:creationId xmlns:a16="http://schemas.microsoft.com/office/drawing/2014/main" id="{CD3DB4ED-38C1-66C3-22AC-891E1AF2D096}"/>
              </a:ext>
            </a:extLst>
          </p:cNvPr>
          <p:cNvPicPr preferRelativeResize="0"/>
          <p:nvPr/>
        </p:nvPicPr>
        <p:blipFill rotWithShape="1">
          <a:blip r:embed="rId3">
            <a:alphaModFix/>
          </a:blip>
          <a:srcRect/>
          <a:stretch/>
        </p:blipFill>
        <p:spPr>
          <a:xfrm>
            <a:off x="8958370" y="5836524"/>
            <a:ext cx="3012017" cy="834474"/>
          </a:xfrm>
          <a:prstGeom prst="rect">
            <a:avLst/>
          </a:prstGeom>
          <a:noFill/>
          <a:ln>
            <a:noFill/>
          </a:ln>
        </p:spPr>
      </p:pic>
      <p:sp>
        <p:nvSpPr>
          <p:cNvPr id="137" name="Google Shape;137;p6"/>
          <p:cNvSpPr txBox="1"/>
          <p:nvPr/>
        </p:nvSpPr>
        <p:spPr>
          <a:xfrm>
            <a:off x="8520608" y="1500184"/>
            <a:ext cx="3136800" cy="785364"/>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600"/>
              <a:defRPr/>
            </a:pPr>
            <a:endParaRPr sz="2133" b="1" kern="0" dirty="0">
              <a:solidFill>
                <a:srgbClr val="362A71"/>
              </a:solidFill>
              <a:latin typeface="Poppins"/>
              <a:ea typeface="Poppins"/>
              <a:cs typeface="Poppins"/>
              <a:sym typeface="Poppins"/>
            </a:endParaRPr>
          </a:p>
          <a:p>
            <a:pPr algn="ctr" defTabSz="1219170">
              <a:buClr>
                <a:srgbClr val="000000"/>
              </a:buClr>
              <a:buSzPts val="1400"/>
              <a:defRPr/>
            </a:pPr>
            <a:r>
              <a:rPr lang="fr" sz="1867" b="1" kern="0" dirty="0">
                <a:solidFill>
                  <a:srgbClr val="362A71"/>
                </a:solidFill>
                <a:latin typeface="Poppins"/>
                <a:ea typeface="Poppins"/>
                <a:cs typeface="Poppins"/>
                <a:sym typeface="Poppins"/>
              </a:rPr>
              <a:t>LES PILIERS</a:t>
            </a:r>
          </a:p>
          <a:p>
            <a:pPr algn="ctr" defTabSz="1219170">
              <a:buClr>
                <a:srgbClr val="000000"/>
              </a:buClr>
              <a:buSzPts val="1400"/>
              <a:defRPr/>
            </a:pPr>
            <a:endParaRPr lang="fr" sz="1867" b="1" kern="0" dirty="0">
              <a:solidFill>
                <a:srgbClr val="362A71"/>
              </a:solidFill>
              <a:latin typeface="Poppins"/>
              <a:ea typeface="Poppins"/>
              <a:cs typeface="Poppins"/>
              <a:sym typeface="Poppins"/>
            </a:endParaRPr>
          </a:p>
          <a:p>
            <a:pPr algn="ctr" defTabSz="1219170">
              <a:buClr>
                <a:srgbClr val="000000"/>
              </a:buClr>
              <a:buSzPts val="1400"/>
              <a:defRPr/>
            </a:pPr>
            <a:r>
              <a:rPr lang="fr" sz="1867" b="1" kern="0" dirty="0">
                <a:solidFill>
                  <a:srgbClr val="362A71"/>
                </a:solidFill>
                <a:latin typeface="Poppins"/>
                <a:ea typeface="Poppins"/>
                <a:cs typeface="Poppins"/>
                <a:sym typeface="Poppins"/>
              </a:rPr>
              <a:t>Le faire-ensemble </a:t>
            </a:r>
          </a:p>
          <a:p>
            <a:pPr algn="ctr" defTabSz="1219170">
              <a:buClr>
                <a:srgbClr val="000000"/>
              </a:buClr>
              <a:buSzPts val="1400"/>
              <a:defRPr/>
            </a:pPr>
            <a:endParaRPr lang="fr" sz="1867" b="1" kern="0" dirty="0">
              <a:solidFill>
                <a:srgbClr val="362A71"/>
              </a:solidFill>
              <a:latin typeface="Poppins"/>
              <a:ea typeface="Poppins"/>
              <a:cs typeface="Poppins"/>
              <a:sym typeface="Poppins"/>
            </a:endParaRPr>
          </a:p>
          <a:p>
            <a:pPr algn="ctr" defTabSz="1219170">
              <a:buClr>
                <a:srgbClr val="000000"/>
              </a:buClr>
              <a:buSzPts val="1400"/>
              <a:defRPr/>
            </a:pPr>
            <a:r>
              <a:rPr lang="fr" sz="1867" b="1" kern="0" dirty="0">
                <a:solidFill>
                  <a:srgbClr val="362A71"/>
                </a:solidFill>
                <a:latin typeface="Poppins"/>
                <a:ea typeface="Poppins"/>
                <a:cs typeface="Poppins"/>
                <a:sym typeface="Poppins"/>
              </a:rPr>
              <a:t>La pair-aidance</a:t>
            </a:r>
          </a:p>
          <a:p>
            <a:pPr algn="ctr" defTabSz="1219170">
              <a:buClr>
                <a:srgbClr val="000000"/>
              </a:buClr>
              <a:buSzPts val="1400"/>
              <a:defRPr/>
            </a:pPr>
            <a:endParaRPr lang="fr" sz="1867" b="1" kern="0" dirty="0">
              <a:solidFill>
                <a:srgbClr val="362A71"/>
              </a:solidFill>
              <a:latin typeface="Poppins"/>
              <a:ea typeface="Poppins"/>
              <a:cs typeface="Poppins"/>
              <a:sym typeface="Poppins"/>
            </a:endParaRPr>
          </a:p>
          <a:p>
            <a:pPr algn="ctr" defTabSz="1219170">
              <a:buClr>
                <a:srgbClr val="000000"/>
              </a:buClr>
              <a:buSzPts val="1400"/>
              <a:defRPr/>
            </a:pPr>
            <a:r>
              <a:rPr lang="fr" sz="1867" b="1" kern="0" dirty="0">
                <a:solidFill>
                  <a:srgbClr val="362A71"/>
                </a:solidFill>
                <a:latin typeface="Poppins"/>
                <a:ea typeface="Poppins"/>
                <a:cs typeface="Poppins"/>
                <a:sym typeface="Poppins"/>
              </a:rPr>
              <a:t>Le soutien à l’autodermination</a:t>
            </a:r>
          </a:p>
          <a:p>
            <a:pPr algn="ctr" defTabSz="1219170">
              <a:buClr>
                <a:srgbClr val="000000"/>
              </a:buClr>
              <a:buSzPts val="1400"/>
              <a:defRPr/>
            </a:pPr>
            <a:endParaRPr lang="fr" sz="1867" b="1" kern="0" dirty="0">
              <a:solidFill>
                <a:srgbClr val="362A71"/>
              </a:solidFill>
              <a:latin typeface="Poppins"/>
              <a:ea typeface="Poppins"/>
              <a:cs typeface="Poppins"/>
              <a:sym typeface="Poppins"/>
            </a:endParaRPr>
          </a:p>
          <a:p>
            <a:pPr algn="ctr" defTabSz="1219170">
              <a:buClr>
                <a:srgbClr val="000000"/>
              </a:buClr>
              <a:buSzPts val="1400"/>
              <a:defRPr/>
            </a:pPr>
            <a:r>
              <a:rPr lang="fr" sz="1867" b="1" kern="0" dirty="0">
                <a:solidFill>
                  <a:srgbClr val="362A71"/>
                </a:solidFill>
                <a:latin typeface="Poppins"/>
                <a:ea typeface="Poppins"/>
                <a:cs typeface="Poppins"/>
                <a:sym typeface="Poppins"/>
              </a:rPr>
              <a:t>L’accompagnement sur-mesure </a:t>
            </a:r>
            <a:endParaRPr sz="1867" b="1" kern="0" dirty="0">
              <a:solidFill>
                <a:srgbClr val="362A71"/>
              </a:solidFill>
              <a:latin typeface="Poppins"/>
              <a:ea typeface="Poppins"/>
              <a:cs typeface="Poppins"/>
              <a:sym typeface="Poppins"/>
            </a:endParaRPr>
          </a:p>
        </p:txBody>
      </p:sp>
      <p:sp>
        <p:nvSpPr>
          <p:cNvPr id="6" name="Google Shape;132;p6">
            <a:extLst>
              <a:ext uri="{FF2B5EF4-FFF2-40B4-BE49-F238E27FC236}">
                <a16:creationId xmlns:a16="http://schemas.microsoft.com/office/drawing/2014/main" id="{2647CDDA-B6F1-7448-DE93-4E0E31C241F2}"/>
              </a:ext>
            </a:extLst>
          </p:cNvPr>
          <p:cNvSpPr/>
          <p:nvPr/>
        </p:nvSpPr>
        <p:spPr>
          <a:xfrm>
            <a:off x="5146052" y="1806000"/>
            <a:ext cx="3048000" cy="3414102"/>
          </a:xfrm>
          <a:prstGeom prst="rect">
            <a:avLst/>
          </a:prstGeom>
          <a:solidFill>
            <a:srgbClr val="BCAED4"/>
          </a:solidFill>
          <a:ln>
            <a:noFill/>
          </a:ln>
        </p:spPr>
        <p:txBody>
          <a:bodyPr spcFirstLastPara="1" wrap="square" lIns="121900" tIns="121900" rIns="121900" bIns="121900" anchor="ctr" anchorCtr="0">
            <a:noAutofit/>
          </a:bodyPr>
          <a:lstStyle/>
          <a:p>
            <a:pPr defTabSz="1219170">
              <a:buClr>
                <a:srgbClr val="000000"/>
              </a:buClr>
              <a:buSzPts val="1400"/>
              <a:defRPr/>
            </a:pPr>
            <a:endParaRPr sz="1867" kern="0" dirty="0">
              <a:solidFill>
                <a:srgbClr val="000000"/>
              </a:solidFill>
              <a:highlight>
                <a:srgbClr val="BCAED4"/>
              </a:highlight>
              <a:latin typeface="Arial"/>
              <a:ea typeface="Arial"/>
              <a:cs typeface="Arial"/>
              <a:sym typeface="Arial"/>
            </a:endParaRPr>
          </a:p>
        </p:txBody>
      </p:sp>
      <p:sp>
        <p:nvSpPr>
          <p:cNvPr id="136" name="Google Shape;136;p6"/>
          <p:cNvSpPr txBox="1">
            <a:spLocks/>
          </p:cNvSpPr>
          <p:nvPr/>
        </p:nvSpPr>
        <p:spPr>
          <a:xfrm>
            <a:off x="5249052" y="1860373"/>
            <a:ext cx="2842000" cy="850350"/>
          </a:xfrm>
          <a:prstGeom prst="rect">
            <a:avLst/>
          </a:prstGeom>
          <a:noFill/>
          <a:ln>
            <a:noFill/>
          </a:ln>
        </p:spPr>
        <p:txBody>
          <a:bodyPr spcFirstLastPara="1" wrap="square" lIns="121900" tIns="121900" rIns="121900" bIns="121900" anchor="t" anchorCtr="0">
            <a:noAutofit/>
          </a:bodyPr>
          <a:lstStyle/>
          <a:p>
            <a:pPr algn="ctr" defTabSz="1219170">
              <a:buClr>
                <a:srgbClr val="000000"/>
              </a:buClr>
              <a:buSzPts val="1400"/>
              <a:defRPr/>
            </a:pPr>
            <a:r>
              <a:rPr lang="fr" sz="1867" b="1" kern="0" dirty="0">
                <a:solidFill>
                  <a:srgbClr val="362A71"/>
                </a:solidFill>
                <a:latin typeface="Poppins"/>
                <a:ea typeface="Poppins"/>
                <a:cs typeface="Poppins"/>
                <a:sym typeface="Poppins"/>
              </a:rPr>
              <a:t>CLUBHOUSE DE ROUEN</a:t>
            </a:r>
          </a:p>
          <a:p>
            <a:pPr algn="ctr" defTabSz="1219170">
              <a:buClr>
                <a:srgbClr val="000000"/>
              </a:buClr>
              <a:buSzPts val="1400"/>
              <a:defRPr/>
            </a:pPr>
            <a:endParaRPr lang="fr" sz="1867" b="1" kern="0" dirty="0">
              <a:solidFill>
                <a:srgbClr val="362A71"/>
              </a:solidFill>
              <a:latin typeface="Poppins"/>
              <a:ea typeface="Poppins"/>
              <a:cs typeface="Poppins"/>
              <a:sym typeface="Poppins"/>
            </a:endParaRPr>
          </a:p>
          <a:p>
            <a:pPr algn="ctr" defTabSz="1219170">
              <a:buClr>
                <a:srgbClr val="000000"/>
              </a:buClr>
              <a:buSzPts val="1400"/>
              <a:defRPr/>
            </a:pPr>
            <a:r>
              <a:rPr lang="fr" sz="1867" b="1" kern="0" dirty="0">
                <a:solidFill>
                  <a:srgbClr val="362A71"/>
                </a:solidFill>
                <a:latin typeface="Poppins"/>
                <a:ea typeface="Poppins"/>
                <a:cs typeface="Poppins"/>
                <a:sym typeface="Poppins"/>
              </a:rPr>
              <a:t>09/24 : ouverture officielle du Clubhouse </a:t>
            </a:r>
          </a:p>
          <a:p>
            <a:pPr algn="ctr" defTabSz="1219170">
              <a:buClr>
                <a:srgbClr val="000000"/>
              </a:buClr>
              <a:buSzPts val="1400"/>
              <a:defRPr/>
            </a:pPr>
            <a:endParaRPr lang="fr" sz="1867" b="1" kern="0" dirty="0">
              <a:solidFill>
                <a:srgbClr val="362A71"/>
              </a:solidFill>
              <a:latin typeface="Poppins"/>
              <a:ea typeface="Poppins"/>
              <a:cs typeface="Poppins"/>
              <a:sym typeface="Poppins"/>
            </a:endParaRPr>
          </a:p>
          <a:p>
            <a:pPr algn="ctr" defTabSz="1219170">
              <a:buClr>
                <a:srgbClr val="000000"/>
              </a:buClr>
              <a:buSzPts val="1400"/>
              <a:defRPr/>
            </a:pPr>
            <a:r>
              <a:rPr lang="fr" sz="1867" b="1" kern="0" dirty="0">
                <a:solidFill>
                  <a:srgbClr val="362A71"/>
                </a:solidFill>
                <a:latin typeface="Poppins"/>
                <a:ea typeface="Poppins"/>
                <a:cs typeface="Poppins"/>
                <a:sym typeface="Poppins"/>
              </a:rPr>
              <a:t>49 membres à l’heure actuelle </a:t>
            </a:r>
          </a:p>
          <a:p>
            <a:pPr algn="ctr" defTabSz="1219170">
              <a:buClr>
                <a:srgbClr val="000000"/>
              </a:buClr>
              <a:buSzPts val="1400"/>
              <a:defRPr/>
            </a:pPr>
            <a:endParaRPr lang="fr" sz="1867" b="1" kern="0" dirty="0">
              <a:solidFill>
                <a:srgbClr val="362A71"/>
              </a:solidFill>
              <a:latin typeface="Poppins"/>
              <a:ea typeface="Poppins"/>
              <a:cs typeface="Poppins"/>
              <a:sym typeface="Poppins"/>
            </a:endParaRPr>
          </a:p>
          <a:p>
            <a:pPr algn="ctr" defTabSz="1219170">
              <a:buClr>
                <a:srgbClr val="000000"/>
              </a:buClr>
              <a:buSzPts val="1400"/>
              <a:defRPr/>
            </a:pPr>
            <a:endParaRPr lang="fr" sz="1867" b="1" kern="0" dirty="0">
              <a:solidFill>
                <a:srgbClr val="362A71"/>
              </a:solidFill>
              <a:latin typeface="Poppins"/>
              <a:ea typeface="Poppins"/>
              <a:cs typeface="Poppins"/>
              <a:sym typeface="Poppins"/>
            </a:endParaRPr>
          </a:p>
          <a:p>
            <a:pPr algn="ctr" defTabSz="1219170">
              <a:buClr>
                <a:srgbClr val="000000"/>
              </a:buClr>
              <a:buSzPts val="1400"/>
              <a:defRPr/>
            </a:pPr>
            <a:endParaRPr lang="fr" sz="1867" b="1" kern="0" dirty="0">
              <a:solidFill>
                <a:srgbClr val="362A71"/>
              </a:solidFill>
              <a:latin typeface="Poppins"/>
              <a:ea typeface="Poppins"/>
              <a:cs typeface="Poppins"/>
              <a:sym typeface="Poppins"/>
            </a:endParaRPr>
          </a:p>
          <a:p>
            <a:pPr algn="ctr" defTabSz="1219170">
              <a:buClr>
                <a:srgbClr val="000000"/>
              </a:buClr>
              <a:buSzPts val="1400"/>
              <a:defRPr/>
            </a:pPr>
            <a:endParaRPr lang="fr" sz="1867" b="1" kern="0" dirty="0">
              <a:solidFill>
                <a:srgbClr val="362A71"/>
              </a:solidFill>
              <a:latin typeface="Poppins"/>
              <a:ea typeface="Poppins"/>
              <a:cs typeface="Poppins"/>
              <a:sym typeface="Poppins"/>
            </a:endParaRPr>
          </a:p>
          <a:p>
            <a:pPr algn="ctr" defTabSz="1219170">
              <a:buClr>
                <a:srgbClr val="000000"/>
              </a:buClr>
              <a:buSzPts val="1400"/>
              <a:defRPr/>
            </a:pPr>
            <a:r>
              <a:rPr lang="fr" sz="1867" b="1" kern="0" dirty="0">
                <a:solidFill>
                  <a:srgbClr val="362A71"/>
                </a:solidFill>
                <a:latin typeface="Poppins"/>
                <a:ea typeface="Poppins"/>
                <a:cs typeface="Poppins"/>
                <a:sym typeface="Poppins"/>
              </a:rPr>
              <a:t> </a:t>
            </a:r>
            <a:endParaRPr sz="1867" b="1" kern="0" dirty="0">
              <a:solidFill>
                <a:srgbClr val="362A71"/>
              </a:solidFill>
              <a:latin typeface="Poppins"/>
              <a:ea typeface="Poppins"/>
              <a:cs typeface="Poppins"/>
              <a:sym typeface="Poppins"/>
            </a:endParaRPr>
          </a:p>
        </p:txBody>
      </p:sp>
    </p:spTree>
    <p:extLst>
      <p:ext uri="{BB962C8B-B14F-4D97-AF65-F5344CB8AC3E}">
        <p14:creationId xmlns:p14="http://schemas.microsoft.com/office/powerpoint/2010/main" val="3999261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5" name="Group 15"/>
          <p:cNvGrpSpPr/>
          <p:nvPr/>
        </p:nvGrpSpPr>
        <p:grpSpPr>
          <a:xfrm>
            <a:off x="-89059" y="100345"/>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dirty="0">
                <a:solidFill>
                  <a:prstClr val="black"/>
                </a:solidFill>
              </a:endParaRPr>
            </a:p>
          </p:txBody>
        </p:sp>
      </p:grpSp>
      <p:sp>
        <p:nvSpPr>
          <p:cNvPr id="20" name="TextBox 20"/>
          <p:cNvSpPr txBox="1"/>
          <p:nvPr/>
        </p:nvSpPr>
        <p:spPr>
          <a:xfrm>
            <a:off x="1407221" y="2549943"/>
            <a:ext cx="3931723" cy="615361"/>
          </a:xfrm>
          <a:prstGeom prst="rect">
            <a:avLst/>
          </a:prstGeom>
        </p:spPr>
        <p:txBody>
          <a:bodyPr wrap="square" lIns="0" tIns="0" rIns="0" bIns="0" rtlCol="0" anchor="t">
            <a:spAutoFit/>
          </a:bodyPr>
          <a:lstStyle/>
          <a:p>
            <a:pPr algn="just">
              <a:spcBef>
                <a:spcPct val="0"/>
              </a:spcBef>
            </a:pPr>
            <a:r>
              <a:rPr lang="en-US" sz="1333" dirty="0">
                <a:solidFill>
                  <a:srgbClr val="263090"/>
                </a:solidFill>
              </a:rPr>
              <a:t>Montée en </a:t>
            </a:r>
            <a:r>
              <a:rPr lang="fr-FR" sz="1333" dirty="0">
                <a:solidFill>
                  <a:srgbClr val="263090"/>
                </a:solidFill>
              </a:rPr>
              <a:t>compétences</a:t>
            </a:r>
            <a:r>
              <a:rPr lang="en-US" sz="1333" dirty="0">
                <a:solidFill>
                  <a:srgbClr val="263090"/>
                </a:solidFill>
              </a:rPr>
              <a:t> et formations/sensibilisation des </a:t>
            </a:r>
            <a:r>
              <a:rPr lang="fr-FR" sz="1333" dirty="0">
                <a:solidFill>
                  <a:srgbClr val="263090"/>
                </a:solidFill>
              </a:rPr>
              <a:t>professionnels</a:t>
            </a:r>
            <a:r>
              <a:rPr lang="en-US" sz="1333" dirty="0">
                <a:solidFill>
                  <a:srgbClr val="263090"/>
                </a:solidFill>
              </a:rPr>
              <a:t> (PSSM, EHPAD, prévention suicide, réhab…)</a:t>
            </a:r>
          </a:p>
        </p:txBody>
      </p:sp>
      <p:sp>
        <p:nvSpPr>
          <p:cNvPr id="21" name="TextBox 21"/>
          <p:cNvSpPr txBox="1"/>
          <p:nvPr/>
        </p:nvSpPr>
        <p:spPr>
          <a:xfrm>
            <a:off x="947813" y="148911"/>
            <a:ext cx="8976063" cy="902683"/>
          </a:xfrm>
          <a:prstGeom prst="rect">
            <a:avLst/>
          </a:prstGeom>
        </p:spPr>
        <p:txBody>
          <a:bodyPr wrap="square" lIns="0" tIns="0" rIns="0" bIns="0" rtlCol="0" anchor="t">
            <a:spAutoFit/>
          </a:bodyPr>
          <a:lstStyle/>
          <a:p>
            <a:pPr>
              <a:spcBef>
                <a:spcPct val="0"/>
              </a:spcBef>
            </a:pPr>
            <a:r>
              <a:rPr lang="en-US" sz="2333" b="1" dirty="0">
                <a:solidFill>
                  <a:srgbClr val="263090"/>
                </a:solidFill>
              </a:rPr>
              <a:t>Priorité 1: Diagnostic et repérage précoce, accès aux soins</a:t>
            </a:r>
          </a:p>
          <a:p>
            <a:pPr>
              <a:spcBef>
                <a:spcPct val="0"/>
              </a:spcBef>
            </a:pPr>
            <a:endParaRPr lang="en-US" sz="1200" b="1" dirty="0">
              <a:solidFill>
                <a:srgbClr val="263090"/>
              </a:solidFill>
            </a:endParaRPr>
          </a:p>
          <a:p>
            <a:pPr algn="ctr">
              <a:spcBef>
                <a:spcPct val="0"/>
              </a:spcBef>
            </a:pPr>
            <a:r>
              <a:rPr lang="en-US" sz="2333" b="1" dirty="0" err="1">
                <a:solidFill>
                  <a:srgbClr val="263090"/>
                </a:solidFill>
              </a:rPr>
              <a:t>Synthèse</a:t>
            </a:r>
            <a:r>
              <a:rPr lang="en-US" sz="2333" b="1" dirty="0">
                <a:solidFill>
                  <a:srgbClr val="263090"/>
                </a:solidFill>
              </a:rPr>
              <a:t> des enseignements de </a:t>
            </a:r>
            <a:r>
              <a:rPr lang="en-US" sz="2333" b="1" dirty="0" err="1">
                <a:solidFill>
                  <a:srgbClr val="263090"/>
                </a:solidFill>
              </a:rPr>
              <a:t>l’évaluation</a:t>
            </a:r>
            <a:endParaRPr lang="en-US" sz="2333" b="1" dirty="0">
              <a:solidFill>
                <a:srgbClr val="263090"/>
              </a:solidFill>
            </a:endParaRP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a:p>
        </p:txBody>
      </p:sp>
      <p:grpSp>
        <p:nvGrpSpPr>
          <p:cNvPr id="19" name="Groupe 18">
            <a:extLst>
              <a:ext uri="{FF2B5EF4-FFF2-40B4-BE49-F238E27FC236}">
                <a16:creationId xmlns:a16="http://schemas.microsoft.com/office/drawing/2014/main" id="{5F6A4C04-0420-4A60-CCC4-05542F943DD4}"/>
              </a:ext>
            </a:extLst>
          </p:cNvPr>
          <p:cNvGrpSpPr/>
          <p:nvPr/>
        </p:nvGrpSpPr>
        <p:grpSpPr>
          <a:xfrm>
            <a:off x="507614" y="2439115"/>
            <a:ext cx="766235" cy="827244"/>
            <a:chOff x="980088" y="1752321"/>
            <a:chExt cx="1149352" cy="1240866"/>
          </a:xfrm>
        </p:grpSpPr>
        <p:sp>
          <p:nvSpPr>
            <p:cNvPr id="4" name="Freeform 27">
              <a:extLst>
                <a:ext uri="{FF2B5EF4-FFF2-40B4-BE49-F238E27FC236}">
                  <a16:creationId xmlns:a16="http://schemas.microsoft.com/office/drawing/2014/main" id="{A3BA6A7C-A48D-F227-0B2F-F9EB37376786}"/>
                </a:ext>
              </a:extLst>
            </p:cNvPr>
            <p:cNvSpPr/>
            <p:nvPr/>
          </p:nvSpPr>
          <p:spPr>
            <a:xfrm rot="17933768">
              <a:off x="934331" y="179807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8" name="TextBox 28">
              <a:extLst>
                <a:ext uri="{FF2B5EF4-FFF2-40B4-BE49-F238E27FC236}">
                  <a16:creationId xmlns:a16="http://schemas.microsoft.com/office/drawing/2014/main" id="{7EECFDC9-2C60-623F-9308-94498DA4C849}"/>
                </a:ext>
              </a:extLst>
            </p:cNvPr>
            <p:cNvSpPr txBox="1"/>
            <p:nvPr/>
          </p:nvSpPr>
          <p:spPr>
            <a:xfrm>
              <a:off x="1277394" y="198778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1</a:t>
              </a:r>
            </a:p>
          </p:txBody>
        </p:sp>
      </p:grpSp>
      <p:grpSp>
        <p:nvGrpSpPr>
          <p:cNvPr id="24" name="Groupe 23">
            <a:extLst>
              <a:ext uri="{FF2B5EF4-FFF2-40B4-BE49-F238E27FC236}">
                <a16:creationId xmlns:a16="http://schemas.microsoft.com/office/drawing/2014/main" id="{F4FD0A8B-A9EE-B961-3DCB-F5BC217F54ED}"/>
              </a:ext>
            </a:extLst>
          </p:cNvPr>
          <p:cNvGrpSpPr/>
          <p:nvPr/>
        </p:nvGrpSpPr>
        <p:grpSpPr>
          <a:xfrm>
            <a:off x="488797" y="3387950"/>
            <a:ext cx="766235" cy="827244"/>
            <a:chOff x="10254273" y="7138751"/>
            <a:chExt cx="1149352" cy="1240866"/>
          </a:xfrm>
        </p:grpSpPr>
        <p:sp>
          <p:nvSpPr>
            <p:cNvPr id="22" name="Freeform 31">
              <a:extLst>
                <a:ext uri="{FF2B5EF4-FFF2-40B4-BE49-F238E27FC236}">
                  <a16:creationId xmlns:a16="http://schemas.microsoft.com/office/drawing/2014/main" id="{E20E64AA-311B-4097-B13B-4360B5352E6B}"/>
                </a:ext>
              </a:extLst>
            </p:cNvPr>
            <p:cNvSpPr/>
            <p:nvPr/>
          </p:nvSpPr>
          <p:spPr>
            <a:xfrm rot="17933768">
              <a:off x="10208516" y="7184508"/>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3" name="TextBox 32">
              <a:extLst>
                <a:ext uri="{FF2B5EF4-FFF2-40B4-BE49-F238E27FC236}">
                  <a16:creationId xmlns:a16="http://schemas.microsoft.com/office/drawing/2014/main" id="{BAEE0DA0-518C-CBEA-A991-C96BFC24886D}"/>
                </a:ext>
              </a:extLst>
            </p:cNvPr>
            <p:cNvSpPr txBox="1"/>
            <p:nvPr/>
          </p:nvSpPr>
          <p:spPr>
            <a:xfrm>
              <a:off x="10551579" y="7383740"/>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2</a:t>
              </a:r>
            </a:p>
          </p:txBody>
        </p:sp>
      </p:grpSp>
      <p:grpSp>
        <p:nvGrpSpPr>
          <p:cNvPr id="30" name="Groupe 29">
            <a:extLst>
              <a:ext uri="{FF2B5EF4-FFF2-40B4-BE49-F238E27FC236}">
                <a16:creationId xmlns:a16="http://schemas.microsoft.com/office/drawing/2014/main" id="{4D86781A-D710-DAAC-0085-76C24739274C}"/>
              </a:ext>
            </a:extLst>
          </p:cNvPr>
          <p:cNvGrpSpPr/>
          <p:nvPr/>
        </p:nvGrpSpPr>
        <p:grpSpPr>
          <a:xfrm>
            <a:off x="449288" y="4452682"/>
            <a:ext cx="766235" cy="827244"/>
            <a:chOff x="15460387" y="2742731"/>
            <a:chExt cx="1149352" cy="1240866"/>
          </a:xfrm>
        </p:grpSpPr>
        <p:sp>
          <p:nvSpPr>
            <p:cNvPr id="25" name="Freeform 36">
              <a:extLst>
                <a:ext uri="{FF2B5EF4-FFF2-40B4-BE49-F238E27FC236}">
                  <a16:creationId xmlns:a16="http://schemas.microsoft.com/office/drawing/2014/main" id="{E815C80E-2C19-67E8-C1EC-FEF9728CE1D4}"/>
                </a:ext>
              </a:extLst>
            </p:cNvPr>
            <p:cNvSpPr/>
            <p:nvPr/>
          </p:nvSpPr>
          <p:spPr>
            <a:xfrm rot="17933768">
              <a:off x="15414630" y="278848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9" name="TextBox 37">
              <a:extLst>
                <a:ext uri="{FF2B5EF4-FFF2-40B4-BE49-F238E27FC236}">
                  <a16:creationId xmlns:a16="http://schemas.microsoft.com/office/drawing/2014/main" id="{6E392249-2D8C-F721-03BD-B13A0438D88D}"/>
                </a:ext>
              </a:extLst>
            </p:cNvPr>
            <p:cNvSpPr txBox="1"/>
            <p:nvPr/>
          </p:nvSpPr>
          <p:spPr>
            <a:xfrm>
              <a:off x="15757693" y="297819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3</a:t>
              </a:r>
            </a:p>
          </p:txBody>
        </p:sp>
      </p:grpSp>
      <p:grpSp>
        <p:nvGrpSpPr>
          <p:cNvPr id="49" name="Groupe 48">
            <a:extLst>
              <a:ext uri="{FF2B5EF4-FFF2-40B4-BE49-F238E27FC236}">
                <a16:creationId xmlns:a16="http://schemas.microsoft.com/office/drawing/2014/main" id="{1AB6CE65-E4A1-F7FD-7918-AA9BDC41F83E}"/>
              </a:ext>
            </a:extLst>
          </p:cNvPr>
          <p:cNvGrpSpPr/>
          <p:nvPr/>
        </p:nvGrpSpPr>
        <p:grpSpPr>
          <a:xfrm>
            <a:off x="5856381" y="2423794"/>
            <a:ext cx="766235" cy="827244"/>
            <a:chOff x="10134260" y="2573206"/>
            <a:chExt cx="1149352" cy="1240866"/>
          </a:xfrm>
        </p:grpSpPr>
        <p:sp>
          <p:nvSpPr>
            <p:cNvPr id="31" name="Freeform 43">
              <a:extLst>
                <a:ext uri="{FF2B5EF4-FFF2-40B4-BE49-F238E27FC236}">
                  <a16:creationId xmlns:a16="http://schemas.microsoft.com/office/drawing/2014/main" id="{47781027-3192-CB6A-F5AF-59331E58780A}"/>
                </a:ext>
              </a:extLst>
            </p:cNvPr>
            <p:cNvSpPr/>
            <p:nvPr/>
          </p:nvSpPr>
          <p:spPr>
            <a:xfrm rot="17933768">
              <a:off x="10088503" y="2618963"/>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32" name="TextBox 44">
              <a:extLst>
                <a:ext uri="{FF2B5EF4-FFF2-40B4-BE49-F238E27FC236}">
                  <a16:creationId xmlns:a16="http://schemas.microsoft.com/office/drawing/2014/main" id="{A59CC55D-5236-C8C7-E369-B05C9604A780}"/>
                </a:ext>
              </a:extLst>
            </p:cNvPr>
            <p:cNvSpPr txBox="1"/>
            <p:nvPr/>
          </p:nvSpPr>
          <p:spPr>
            <a:xfrm>
              <a:off x="10498242" y="2785131"/>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1 </a:t>
              </a:r>
            </a:p>
          </p:txBody>
        </p:sp>
      </p:grpSp>
      <p:grpSp>
        <p:nvGrpSpPr>
          <p:cNvPr id="37" name="Groupe 36">
            <a:extLst>
              <a:ext uri="{FF2B5EF4-FFF2-40B4-BE49-F238E27FC236}">
                <a16:creationId xmlns:a16="http://schemas.microsoft.com/office/drawing/2014/main" id="{7E69092F-98BA-BE47-439B-DFA8146793C3}"/>
              </a:ext>
            </a:extLst>
          </p:cNvPr>
          <p:cNvGrpSpPr/>
          <p:nvPr/>
        </p:nvGrpSpPr>
        <p:grpSpPr>
          <a:xfrm>
            <a:off x="5855615" y="3329165"/>
            <a:ext cx="766235" cy="827244"/>
            <a:chOff x="5940896" y="8637409"/>
            <a:chExt cx="1149352" cy="1240866"/>
          </a:xfrm>
        </p:grpSpPr>
        <p:sp>
          <p:nvSpPr>
            <p:cNvPr id="35" name="Freeform 47">
              <a:extLst>
                <a:ext uri="{FF2B5EF4-FFF2-40B4-BE49-F238E27FC236}">
                  <a16:creationId xmlns:a16="http://schemas.microsoft.com/office/drawing/2014/main" id="{93D333E7-AB76-7530-6BAF-98006016A15D}"/>
                </a:ext>
              </a:extLst>
            </p:cNvPr>
            <p:cNvSpPr/>
            <p:nvPr/>
          </p:nvSpPr>
          <p:spPr>
            <a:xfrm rot="17933768">
              <a:off x="5895139" y="8683166"/>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36" name="TextBox 48">
              <a:extLst>
                <a:ext uri="{FF2B5EF4-FFF2-40B4-BE49-F238E27FC236}">
                  <a16:creationId xmlns:a16="http://schemas.microsoft.com/office/drawing/2014/main" id="{1BF0DAA9-7AD3-A675-3BFF-1540E2D01F4A}"/>
                </a:ext>
              </a:extLst>
            </p:cNvPr>
            <p:cNvSpPr txBox="1"/>
            <p:nvPr/>
          </p:nvSpPr>
          <p:spPr>
            <a:xfrm>
              <a:off x="6247728" y="8839809"/>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2</a:t>
              </a:r>
            </a:p>
          </p:txBody>
        </p:sp>
      </p:grpSp>
      <p:grpSp>
        <p:nvGrpSpPr>
          <p:cNvPr id="53" name="Groupe 52">
            <a:extLst>
              <a:ext uri="{FF2B5EF4-FFF2-40B4-BE49-F238E27FC236}">
                <a16:creationId xmlns:a16="http://schemas.microsoft.com/office/drawing/2014/main" id="{77B87675-9B99-D62F-653E-76B1DD70747B}"/>
              </a:ext>
            </a:extLst>
          </p:cNvPr>
          <p:cNvGrpSpPr/>
          <p:nvPr/>
        </p:nvGrpSpPr>
        <p:grpSpPr>
          <a:xfrm>
            <a:off x="5847001" y="4236885"/>
            <a:ext cx="766235" cy="827244"/>
            <a:chOff x="10134260" y="7368303"/>
            <a:chExt cx="1149352" cy="1240866"/>
          </a:xfrm>
        </p:grpSpPr>
        <p:sp>
          <p:nvSpPr>
            <p:cNvPr id="38" name="Freeform 45">
              <a:extLst>
                <a:ext uri="{FF2B5EF4-FFF2-40B4-BE49-F238E27FC236}">
                  <a16:creationId xmlns:a16="http://schemas.microsoft.com/office/drawing/2014/main" id="{3CA41494-B1E4-4FD9-EC86-84F86FCCA952}"/>
                </a:ext>
              </a:extLst>
            </p:cNvPr>
            <p:cNvSpPr/>
            <p:nvPr/>
          </p:nvSpPr>
          <p:spPr>
            <a:xfrm rot="17933768">
              <a:off x="10088503" y="7414060"/>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39" name="TextBox 46">
              <a:extLst>
                <a:ext uri="{FF2B5EF4-FFF2-40B4-BE49-F238E27FC236}">
                  <a16:creationId xmlns:a16="http://schemas.microsoft.com/office/drawing/2014/main" id="{5483BB65-A225-913B-BF8F-3C913301133C}"/>
                </a:ext>
              </a:extLst>
            </p:cNvPr>
            <p:cNvSpPr txBox="1"/>
            <p:nvPr/>
          </p:nvSpPr>
          <p:spPr>
            <a:xfrm>
              <a:off x="10396287" y="7625924"/>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3</a:t>
              </a:r>
            </a:p>
          </p:txBody>
        </p:sp>
      </p:grpSp>
      <p:sp>
        <p:nvSpPr>
          <p:cNvPr id="41" name="AutoShape 2">
            <a:extLst>
              <a:ext uri="{FF2B5EF4-FFF2-40B4-BE49-F238E27FC236}">
                <a16:creationId xmlns:a16="http://schemas.microsoft.com/office/drawing/2014/main" id="{6EBC8C35-7199-E8D8-FB99-5885424BA6D6}"/>
              </a:ext>
            </a:extLst>
          </p:cNvPr>
          <p:cNvSpPr/>
          <p:nvPr/>
        </p:nvSpPr>
        <p:spPr>
          <a:xfrm>
            <a:off x="5598753" y="3499694"/>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2" name="AutoShape 3">
            <a:extLst>
              <a:ext uri="{FF2B5EF4-FFF2-40B4-BE49-F238E27FC236}">
                <a16:creationId xmlns:a16="http://schemas.microsoft.com/office/drawing/2014/main" id="{9F527141-0CD4-666D-79F5-D48FB6FE2AD8}"/>
              </a:ext>
            </a:extLst>
          </p:cNvPr>
          <p:cNvSpPr/>
          <p:nvPr/>
        </p:nvSpPr>
        <p:spPr>
          <a:xfrm>
            <a:off x="5598753" y="4440736"/>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3" name="AutoShape 5">
            <a:extLst>
              <a:ext uri="{FF2B5EF4-FFF2-40B4-BE49-F238E27FC236}">
                <a16:creationId xmlns:a16="http://schemas.microsoft.com/office/drawing/2014/main" id="{4264BA90-8402-C6B6-13EE-B53068FDDBF4}"/>
              </a:ext>
            </a:extLst>
          </p:cNvPr>
          <p:cNvSpPr/>
          <p:nvPr/>
        </p:nvSpPr>
        <p:spPr>
          <a:xfrm>
            <a:off x="5598753" y="2507243"/>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4" name="Freeform 6">
            <a:extLst>
              <a:ext uri="{FF2B5EF4-FFF2-40B4-BE49-F238E27FC236}">
                <a16:creationId xmlns:a16="http://schemas.microsoft.com/office/drawing/2014/main" id="{99B23B04-91B9-1152-8754-48F63F7218A7}"/>
              </a:ext>
            </a:extLst>
          </p:cNvPr>
          <p:cNvSpPr/>
          <p:nvPr/>
        </p:nvSpPr>
        <p:spPr>
          <a:xfrm>
            <a:off x="5384712" y="1439951"/>
            <a:ext cx="511901" cy="524742"/>
          </a:xfrm>
          <a:custGeom>
            <a:avLst/>
            <a:gdLst/>
            <a:ahLst/>
            <a:cxnLst/>
            <a:rect l="l" t="t" r="r" b="b"/>
            <a:pathLst>
              <a:path w="1137499" h="1091999">
                <a:moveTo>
                  <a:pt x="0" y="0"/>
                </a:moveTo>
                <a:lnTo>
                  <a:pt x="1137499" y="0"/>
                </a:lnTo>
                <a:lnTo>
                  <a:pt x="1137499" y="1091999"/>
                </a:lnTo>
                <a:lnTo>
                  <a:pt x="0" y="10919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45" name="Freeform 7">
            <a:extLst>
              <a:ext uri="{FF2B5EF4-FFF2-40B4-BE49-F238E27FC236}">
                <a16:creationId xmlns:a16="http://schemas.microsoft.com/office/drawing/2014/main" id="{EEB6710C-EC6F-D25E-B13E-C709B50AC61B}"/>
              </a:ext>
            </a:extLst>
          </p:cNvPr>
          <p:cNvSpPr/>
          <p:nvPr/>
        </p:nvSpPr>
        <p:spPr>
          <a:xfrm>
            <a:off x="1244107" y="1276283"/>
            <a:ext cx="619191" cy="644151"/>
          </a:xfrm>
          <a:custGeom>
            <a:avLst/>
            <a:gdLst/>
            <a:ahLst/>
            <a:cxnLst/>
            <a:rect l="l" t="t" r="r" b="b"/>
            <a:pathLst>
              <a:path w="928786" h="966227">
                <a:moveTo>
                  <a:pt x="0" y="0"/>
                </a:moveTo>
                <a:lnTo>
                  <a:pt x="928786" y="0"/>
                </a:lnTo>
                <a:lnTo>
                  <a:pt x="928786" y="966227"/>
                </a:lnTo>
                <a:lnTo>
                  <a:pt x="0" y="9662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46" name="TextBox 16">
            <a:extLst>
              <a:ext uri="{FF2B5EF4-FFF2-40B4-BE49-F238E27FC236}">
                <a16:creationId xmlns:a16="http://schemas.microsoft.com/office/drawing/2014/main" id="{1B71768E-35DD-98A2-B370-6C6788F6D0EC}"/>
              </a:ext>
            </a:extLst>
          </p:cNvPr>
          <p:cNvSpPr txBox="1"/>
          <p:nvPr/>
        </p:nvSpPr>
        <p:spPr>
          <a:xfrm>
            <a:off x="7452181" y="1555965"/>
            <a:ext cx="2336800" cy="282129"/>
          </a:xfrm>
          <a:prstGeom prst="rect">
            <a:avLst/>
          </a:prstGeom>
        </p:spPr>
        <p:txBody>
          <a:bodyPr wrap="square" lIns="0" tIns="0" rIns="0" bIns="0" rtlCol="0" anchor="t">
            <a:spAutoFit/>
          </a:bodyPr>
          <a:lstStyle/>
          <a:p>
            <a:pPr algn="ctr">
              <a:lnSpc>
                <a:spcPts val="2182"/>
              </a:lnSpc>
            </a:pPr>
            <a:r>
              <a:rPr lang="en-US" sz="1983" dirty="0">
                <a:solidFill>
                  <a:srgbClr val="F48331"/>
                </a:solidFill>
                <a:latin typeface="Lovelo"/>
                <a:ea typeface="Lovelo"/>
                <a:cs typeface="Lovelo"/>
                <a:sym typeface="Lovelo"/>
              </a:rPr>
              <a:t>Les freins et limites</a:t>
            </a:r>
          </a:p>
        </p:txBody>
      </p:sp>
      <p:sp>
        <p:nvSpPr>
          <p:cNvPr id="47" name="TextBox 17">
            <a:extLst>
              <a:ext uri="{FF2B5EF4-FFF2-40B4-BE49-F238E27FC236}">
                <a16:creationId xmlns:a16="http://schemas.microsoft.com/office/drawing/2014/main" id="{DADC501A-168F-F8EB-4A1A-3E51774E3A5C}"/>
              </a:ext>
            </a:extLst>
          </p:cNvPr>
          <p:cNvSpPr txBox="1"/>
          <p:nvPr/>
        </p:nvSpPr>
        <p:spPr>
          <a:xfrm>
            <a:off x="1644151" y="1612046"/>
            <a:ext cx="3544939" cy="282129"/>
          </a:xfrm>
          <a:prstGeom prst="rect">
            <a:avLst/>
          </a:prstGeom>
        </p:spPr>
        <p:txBody>
          <a:bodyPr wrap="square" lIns="0" tIns="0" rIns="0" bIns="0" rtlCol="0" anchor="t">
            <a:spAutoFit/>
          </a:bodyPr>
          <a:lstStyle/>
          <a:p>
            <a:pPr algn="ctr">
              <a:lnSpc>
                <a:spcPts val="2182"/>
              </a:lnSpc>
            </a:pPr>
            <a:r>
              <a:rPr lang="en-US" sz="1983" dirty="0">
                <a:solidFill>
                  <a:srgbClr val="8EB72F"/>
                </a:solidFill>
                <a:latin typeface="Lovelo"/>
                <a:ea typeface="Lovelo"/>
                <a:cs typeface="Lovelo"/>
                <a:sym typeface="Lovelo"/>
              </a:rPr>
              <a:t>Les avancées et réussites</a:t>
            </a:r>
          </a:p>
        </p:txBody>
      </p:sp>
      <p:sp>
        <p:nvSpPr>
          <p:cNvPr id="48" name="Freeform 18">
            <a:extLst>
              <a:ext uri="{FF2B5EF4-FFF2-40B4-BE49-F238E27FC236}">
                <a16:creationId xmlns:a16="http://schemas.microsoft.com/office/drawing/2014/main" id="{B3A54570-8794-F702-911D-61E6E238E65D}"/>
              </a:ext>
            </a:extLst>
          </p:cNvPr>
          <p:cNvSpPr/>
          <p:nvPr/>
        </p:nvSpPr>
        <p:spPr>
          <a:xfrm>
            <a:off x="6604204" y="1329298"/>
            <a:ext cx="623341" cy="564877"/>
          </a:xfrm>
          <a:custGeom>
            <a:avLst/>
            <a:gdLst/>
            <a:ahLst/>
            <a:cxnLst/>
            <a:rect l="l" t="t" r="r" b="b"/>
            <a:pathLst>
              <a:path w="935012" h="847315">
                <a:moveTo>
                  <a:pt x="0" y="0"/>
                </a:moveTo>
                <a:lnTo>
                  <a:pt x="935013" y="0"/>
                </a:lnTo>
                <a:lnTo>
                  <a:pt x="935013" y="847315"/>
                </a:lnTo>
                <a:lnTo>
                  <a:pt x="0" y="847315"/>
                </a:lnTo>
                <a:lnTo>
                  <a:pt x="0" y="0"/>
                </a:lnTo>
                <a:close/>
              </a:path>
            </a:pathLst>
          </a:custGeom>
          <a:blipFill>
            <a:blip r:embed="rId12"/>
            <a:stretch>
              <a:fillRect/>
            </a:stretch>
          </a:blipFill>
        </p:spPr>
        <p:txBody>
          <a:bodyPr/>
          <a:lstStyle/>
          <a:p>
            <a:endParaRPr lang="fr-FR"/>
          </a:p>
        </p:txBody>
      </p:sp>
      <p:sp>
        <p:nvSpPr>
          <p:cNvPr id="50" name="TextBox 20">
            <a:extLst>
              <a:ext uri="{FF2B5EF4-FFF2-40B4-BE49-F238E27FC236}">
                <a16:creationId xmlns:a16="http://schemas.microsoft.com/office/drawing/2014/main" id="{A17801B3-3813-79D0-2710-06117214A027}"/>
              </a:ext>
            </a:extLst>
          </p:cNvPr>
          <p:cNvSpPr txBox="1"/>
          <p:nvPr/>
        </p:nvSpPr>
        <p:spPr>
          <a:xfrm>
            <a:off x="6780287" y="2549943"/>
            <a:ext cx="3931723" cy="615361"/>
          </a:xfrm>
          <a:prstGeom prst="rect">
            <a:avLst/>
          </a:prstGeom>
        </p:spPr>
        <p:txBody>
          <a:bodyPr wrap="square" lIns="0" tIns="0" rIns="0" bIns="0" rtlCol="0" anchor="t">
            <a:spAutoFit/>
          </a:bodyPr>
          <a:lstStyle/>
          <a:p>
            <a:pPr algn="just">
              <a:spcBef>
                <a:spcPct val="0"/>
              </a:spcBef>
            </a:pPr>
            <a:r>
              <a:rPr lang="en-US" sz="1333" dirty="0">
                <a:solidFill>
                  <a:srgbClr val="263090"/>
                </a:solidFill>
              </a:rPr>
              <a:t>Pénurie de professionnels de santé (1er recours, de rééducation et de psychiatrie) pour les relais de prise en charge ce qui augmente les délais d’attente</a:t>
            </a:r>
          </a:p>
        </p:txBody>
      </p:sp>
      <p:sp>
        <p:nvSpPr>
          <p:cNvPr id="52" name="TextBox 20">
            <a:extLst>
              <a:ext uri="{FF2B5EF4-FFF2-40B4-BE49-F238E27FC236}">
                <a16:creationId xmlns:a16="http://schemas.microsoft.com/office/drawing/2014/main" id="{384C1465-9349-C4A3-59C7-FE93B2239180}"/>
              </a:ext>
            </a:extLst>
          </p:cNvPr>
          <p:cNvSpPr txBox="1"/>
          <p:nvPr/>
        </p:nvSpPr>
        <p:spPr>
          <a:xfrm>
            <a:off x="1407221" y="3439056"/>
            <a:ext cx="3931723" cy="820481"/>
          </a:xfrm>
          <a:prstGeom prst="rect">
            <a:avLst/>
          </a:prstGeom>
        </p:spPr>
        <p:txBody>
          <a:bodyPr wrap="square" lIns="0" tIns="0" rIns="0" bIns="0" rtlCol="0" anchor="t">
            <a:spAutoFit/>
          </a:bodyPr>
          <a:lstStyle/>
          <a:p>
            <a:pPr algn="just">
              <a:spcBef>
                <a:spcPct val="0"/>
              </a:spcBef>
            </a:pPr>
            <a:r>
              <a:rPr lang="en-US" sz="1333" dirty="0">
                <a:solidFill>
                  <a:srgbClr val="263090"/>
                </a:solidFill>
              </a:rPr>
              <a:t>Développement du réseau partenarial et de l’interconnaissance entre les différents professionnels ameliorant la </a:t>
            </a:r>
            <a:r>
              <a:rPr lang="fr-FR" sz="1333" dirty="0">
                <a:solidFill>
                  <a:srgbClr val="263090"/>
                </a:solidFill>
              </a:rPr>
              <a:t>fluidité</a:t>
            </a:r>
            <a:r>
              <a:rPr lang="en-US" sz="1333" dirty="0">
                <a:solidFill>
                  <a:srgbClr val="263090"/>
                </a:solidFill>
              </a:rPr>
              <a:t> des parcours de soins et favorisant des liens privilégiés entre les secteurs</a:t>
            </a:r>
          </a:p>
        </p:txBody>
      </p:sp>
      <p:sp>
        <p:nvSpPr>
          <p:cNvPr id="55" name="TextBox 20">
            <a:extLst>
              <a:ext uri="{FF2B5EF4-FFF2-40B4-BE49-F238E27FC236}">
                <a16:creationId xmlns:a16="http://schemas.microsoft.com/office/drawing/2014/main" id="{19BA87A6-B008-C34A-232F-B6FF77781C1D}"/>
              </a:ext>
            </a:extLst>
          </p:cNvPr>
          <p:cNvSpPr txBox="1"/>
          <p:nvPr/>
        </p:nvSpPr>
        <p:spPr>
          <a:xfrm>
            <a:off x="6767455" y="3490224"/>
            <a:ext cx="3931723" cy="314445"/>
          </a:xfrm>
          <a:prstGeom prst="rect">
            <a:avLst/>
          </a:prstGeom>
        </p:spPr>
        <p:txBody>
          <a:bodyPr wrap="square" lIns="0" tIns="0" rIns="0" bIns="0" rtlCol="0" anchor="t">
            <a:spAutoFit/>
          </a:bodyPr>
          <a:lstStyle/>
          <a:p>
            <a:pPr>
              <a:lnSpc>
                <a:spcPts val="2800"/>
              </a:lnSpc>
              <a:spcBef>
                <a:spcPct val="0"/>
              </a:spcBef>
            </a:pPr>
            <a:r>
              <a:rPr lang="en-US" sz="1333" dirty="0">
                <a:solidFill>
                  <a:srgbClr val="263090"/>
                </a:solidFill>
              </a:rPr>
              <a:t>Maillage territorial : persistance de zones blanches</a:t>
            </a:r>
          </a:p>
        </p:txBody>
      </p:sp>
      <p:sp>
        <p:nvSpPr>
          <p:cNvPr id="2" name="ZoneTexte 1"/>
          <p:cNvSpPr txBox="1"/>
          <p:nvPr/>
        </p:nvSpPr>
        <p:spPr>
          <a:xfrm>
            <a:off x="1315546" y="4512739"/>
            <a:ext cx="4023398" cy="706797"/>
          </a:xfrm>
          <a:prstGeom prst="rect">
            <a:avLst/>
          </a:prstGeom>
          <a:noFill/>
        </p:spPr>
        <p:txBody>
          <a:bodyPr wrap="square" rtlCol="0">
            <a:spAutoFit/>
          </a:bodyPr>
          <a:lstStyle/>
          <a:p>
            <a:pPr algn="just"/>
            <a:r>
              <a:rPr lang="fr-FR" sz="1330" dirty="0">
                <a:solidFill>
                  <a:schemeClr val="tx2"/>
                </a:solidFill>
              </a:rPr>
              <a:t>Développement / renforcement des dispositifs d’aller vers facilitant l’accès aux soins pour les </a:t>
            </a:r>
            <a:r>
              <a:rPr lang="fr-FR" sz="1333" dirty="0">
                <a:solidFill>
                  <a:srgbClr val="263090"/>
                </a:solidFill>
              </a:rPr>
              <a:t>publics</a:t>
            </a:r>
            <a:r>
              <a:rPr lang="fr-FR" sz="1330" dirty="0">
                <a:solidFill>
                  <a:schemeClr val="tx2"/>
                </a:solidFill>
              </a:rPr>
              <a:t> les plus vulnérables</a:t>
            </a:r>
          </a:p>
        </p:txBody>
      </p:sp>
      <p:sp>
        <p:nvSpPr>
          <p:cNvPr id="63" name="TextBox 20">
            <a:extLst>
              <a:ext uri="{FF2B5EF4-FFF2-40B4-BE49-F238E27FC236}">
                <a16:creationId xmlns:a16="http://schemas.microsoft.com/office/drawing/2014/main" id="{19BA87A6-B008-C34A-232F-B6FF77781C1D}"/>
              </a:ext>
            </a:extLst>
          </p:cNvPr>
          <p:cNvSpPr txBox="1"/>
          <p:nvPr/>
        </p:nvSpPr>
        <p:spPr>
          <a:xfrm>
            <a:off x="6764573" y="4316430"/>
            <a:ext cx="3931723" cy="615361"/>
          </a:xfrm>
          <a:prstGeom prst="rect">
            <a:avLst/>
          </a:prstGeom>
        </p:spPr>
        <p:txBody>
          <a:bodyPr wrap="square" lIns="0" tIns="0" rIns="0" bIns="0" rtlCol="0" anchor="t">
            <a:spAutoFit/>
          </a:bodyPr>
          <a:lstStyle/>
          <a:p>
            <a:pPr algn="just">
              <a:spcBef>
                <a:spcPct val="0"/>
              </a:spcBef>
            </a:pPr>
            <a:r>
              <a:rPr lang="en-US" sz="1333" dirty="0">
                <a:solidFill>
                  <a:srgbClr val="263090"/>
                </a:solidFill>
              </a:rPr>
              <a:t>Problématique d’accès aux soins / transports avec une typographie complexe du territoire –  “l’aller vers” est peu développé</a:t>
            </a:r>
          </a:p>
        </p:txBody>
      </p:sp>
      <p:grpSp>
        <p:nvGrpSpPr>
          <p:cNvPr id="51" name="Groupe 50">
            <a:extLst>
              <a:ext uri="{FF2B5EF4-FFF2-40B4-BE49-F238E27FC236}">
                <a16:creationId xmlns:a16="http://schemas.microsoft.com/office/drawing/2014/main" id="{4D86781A-D710-DAAC-0085-76C24739274C}"/>
              </a:ext>
            </a:extLst>
          </p:cNvPr>
          <p:cNvGrpSpPr/>
          <p:nvPr/>
        </p:nvGrpSpPr>
        <p:grpSpPr>
          <a:xfrm>
            <a:off x="448466" y="5435779"/>
            <a:ext cx="766235" cy="827244"/>
            <a:chOff x="15460387" y="2742731"/>
            <a:chExt cx="1149352" cy="1240866"/>
          </a:xfrm>
        </p:grpSpPr>
        <p:sp>
          <p:nvSpPr>
            <p:cNvPr id="54" name="Freeform 36">
              <a:extLst>
                <a:ext uri="{FF2B5EF4-FFF2-40B4-BE49-F238E27FC236}">
                  <a16:creationId xmlns:a16="http://schemas.microsoft.com/office/drawing/2014/main" id="{E815C80E-2C19-67E8-C1EC-FEF9728CE1D4}"/>
                </a:ext>
              </a:extLst>
            </p:cNvPr>
            <p:cNvSpPr/>
            <p:nvPr/>
          </p:nvSpPr>
          <p:spPr>
            <a:xfrm rot="17933768">
              <a:off x="15414630" y="278848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56" name="TextBox 37">
              <a:extLst>
                <a:ext uri="{FF2B5EF4-FFF2-40B4-BE49-F238E27FC236}">
                  <a16:creationId xmlns:a16="http://schemas.microsoft.com/office/drawing/2014/main" id="{6E392249-2D8C-F721-03BD-B13A0438D88D}"/>
                </a:ext>
              </a:extLst>
            </p:cNvPr>
            <p:cNvSpPr txBox="1"/>
            <p:nvPr/>
          </p:nvSpPr>
          <p:spPr>
            <a:xfrm>
              <a:off x="15757693" y="297819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4</a:t>
              </a:r>
            </a:p>
          </p:txBody>
        </p:sp>
      </p:grpSp>
      <p:sp>
        <p:nvSpPr>
          <p:cNvPr id="57" name="ZoneTexte 56"/>
          <p:cNvSpPr txBox="1"/>
          <p:nvPr/>
        </p:nvSpPr>
        <p:spPr>
          <a:xfrm>
            <a:off x="1349625" y="5484957"/>
            <a:ext cx="3989319" cy="706347"/>
          </a:xfrm>
          <a:prstGeom prst="rect">
            <a:avLst/>
          </a:prstGeom>
          <a:noFill/>
        </p:spPr>
        <p:txBody>
          <a:bodyPr wrap="square" rtlCol="0">
            <a:spAutoFit/>
          </a:bodyPr>
          <a:lstStyle/>
          <a:p>
            <a:pPr algn="just"/>
            <a:r>
              <a:rPr lang="fr-FR" sz="1330" dirty="0">
                <a:solidFill>
                  <a:schemeClr val="tx2"/>
                </a:solidFill>
              </a:rPr>
              <a:t>Développement des IPA en psychiatrie pour faciliter la prise en charge et la coordination avec les acteurs du 1</a:t>
            </a:r>
            <a:r>
              <a:rPr lang="fr-FR" sz="1330" baseline="30000" dirty="0">
                <a:solidFill>
                  <a:schemeClr val="tx2"/>
                </a:solidFill>
              </a:rPr>
              <a:t>er</a:t>
            </a:r>
            <a:r>
              <a:rPr lang="fr-FR" sz="1330" dirty="0">
                <a:solidFill>
                  <a:schemeClr val="tx2"/>
                </a:solidFill>
              </a:rPr>
              <a:t> recours</a:t>
            </a:r>
          </a:p>
        </p:txBody>
      </p:sp>
      <p:sp>
        <p:nvSpPr>
          <p:cNvPr id="58" name="TextBox 20">
            <a:extLst>
              <a:ext uri="{FF2B5EF4-FFF2-40B4-BE49-F238E27FC236}">
                <a16:creationId xmlns:a16="http://schemas.microsoft.com/office/drawing/2014/main" id="{53A4BA75-340A-90AB-2A7B-8ACA6106C7F9}"/>
              </a:ext>
            </a:extLst>
          </p:cNvPr>
          <p:cNvSpPr txBox="1"/>
          <p:nvPr/>
        </p:nvSpPr>
        <p:spPr>
          <a:xfrm>
            <a:off x="6770966" y="5499898"/>
            <a:ext cx="4007116" cy="410241"/>
          </a:xfrm>
          <a:prstGeom prst="rect">
            <a:avLst/>
          </a:prstGeom>
        </p:spPr>
        <p:txBody>
          <a:bodyPr wrap="square" lIns="0" tIns="0" rIns="0" bIns="0" rtlCol="0" anchor="t">
            <a:spAutoFit/>
          </a:bodyPr>
          <a:lstStyle/>
          <a:p>
            <a:pPr algn="just">
              <a:spcBef>
                <a:spcPct val="0"/>
              </a:spcBef>
            </a:pPr>
            <a:r>
              <a:rPr lang="en-US" sz="1333" dirty="0">
                <a:solidFill>
                  <a:srgbClr val="263090"/>
                </a:solidFill>
              </a:rPr>
              <a:t>Développement complexe de la téléconsultation / téléexpertise  (manque de formation, ruralité)</a:t>
            </a:r>
          </a:p>
        </p:txBody>
      </p:sp>
      <p:grpSp>
        <p:nvGrpSpPr>
          <p:cNvPr id="59" name="Groupe 58">
            <a:extLst>
              <a:ext uri="{FF2B5EF4-FFF2-40B4-BE49-F238E27FC236}">
                <a16:creationId xmlns:a16="http://schemas.microsoft.com/office/drawing/2014/main" id="{77B87675-9B99-D62F-653E-76B1DD70747B}"/>
              </a:ext>
            </a:extLst>
          </p:cNvPr>
          <p:cNvGrpSpPr/>
          <p:nvPr/>
        </p:nvGrpSpPr>
        <p:grpSpPr>
          <a:xfrm>
            <a:off x="5837969" y="5341258"/>
            <a:ext cx="766235" cy="827244"/>
            <a:chOff x="10134260" y="7368303"/>
            <a:chExt cx="1149352" cy="1240866"/>
          </a:xfrm>
        </p:grpSpPr>
        <p:sp>
          <p:nvSpPr>
            <p:cNvPr id="60" name="Freeform 45">
              <a:extLst>
                <a:ext uri="{FF2B5EF4-FFF2-40B4-BE49-F238E27FC236}">
                  <a16:creationId xmlns:a16="http://schemas.microsoft.com/office/drawing/2014/main" id="{3CA41494-B1E4-4FD9-EC86-84F86FCCA952}"/>
                </a:ext>
              </a:extLst>
            </p:cNvPr>
            <p:cNvSpPr/>
            <p:nvPr/>
          </p:nvSpPr>
          <p:spPr>
            <a:xfrm rot="17933768">
              <a:off x="10088503" y="7414060"/>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61" name="TextBox 46">
              <a:extLst>
                <a:ext uri="{FF2B5EF4-FFF2-40B4-BE49-F238E27FC236}">
                  <a16:creationId xmlns:a16="http://schemas.microsoft.com/office/drawing/2014/main" id="{5483BB65-A225-913B-BF8F-3C913301133C}"/>
                </a:ext>
              </a:extLst>
            </p:cNvPr>
            <p:cNvSpPr txBox="1"/>
            <p:nvPr/>
          </p:nvSpPr>
          <p:spPr>
            <a:xfrm>
              <a:off x="10396287" y="7625924"/>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4</a:t>
              </a:r>
            </a:p>
          </p:txBody>
        </p:sp>
      </p:grpSp>
      <p:sp>
        <p:nvSpPr>
          <p:cNvPr id="62" name="AutoShape 3">
            <a:extLst>
              <a:ext uri="{FF2B5EF4-FFF2-40B4-BE49-F238E27FC236}">
                <a16:creationId xmlns:a16="http://schemas.microsoft.com/office/drawing/2014/main" id="{9F527141-0CD4-666D-79F5-D48FB6FE2AD8}"/>
              </a:ext>
            </a:extLst>
          </p:cNvPr>
          <p:cNvSpPr/>
          <p:nvPr/>
        </p:nvSpPr>
        <p:spPr>
          <a:xfrm>
            <a:off x="5598753" y="5499898"/>
            <a:ext cx="0" cy="648187"/>
          </a:xfrm>
          <a:prstGeom prst="line">
            <a:avLst/>
          </a:prstGeom>
          <a:ln w="47625" cap="rnd">
            <a:solidFill>
              <a:srgbClr val="294D7E"/>
            </a:solidFill>
            <a:prstDash val="sysDot"/>
            <a:headEnd type="none" w="sm" len="sm"/>
            <a:tailEnd type="none" w="sm" len="sm"/>
          </a:ln>
        </p:spPr>
        <p:txBody>
          <a:bodyPr/>
          <a:lstStyle/>
          <a:p>
            <a:endParaRPr lang="fr-FR"/>
          </a:p>
        </p:txBody>
      </p:sp>
    </p:spTree>
    <p:extLst>
      <p:ext uri="{BB962C8B-B14F-4D97-AF65-F5344CB8AC3E}">
        <p14:creationId xmlns:p14="http://schemas.microsoft.com/office/powerpoint/2010/main" val="12660172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sz="1200"/>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sz="1200"/>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p>
          </p:txBody>
        </p:sp>
      </p:grpSp>
      <p:sp>
        <p:nvSpPr>
          <p:cNvPr id="20" name="TextBox 20"/>
          <p:cNvSpPr txBox="1"/>
          <p:nvPr/>
        </p:nvSpPr>
        <p:spPr>
          <a:xfrm>
            <a:off x="761999" y="2623294"/>
            <a:ext cx="8789911" cy="709425"/>
          </a:xfrm>
          <a:prstGeom prst="rect">
            <a:avLst/>
          </a:prstGeom>
        </p:spPr>
        <p:txBody>
          <a:bodyPr wrap="square" lIns="0" tIns="0" rIns="0" bIns="0" rtlCol="0" anchor="t">
            <a:spAutoFit/>
          </a:bodyPr>
          <a:lstStyle/>
          <a:p>
            <a:pPr>
              <a:lnSpc>
                <a:spcPts val="2800"/>
              </a:lnSpc>
              <a:spcBef>
                <a:spcPct val="0"/>
              </a:spcBef>
            </a:pPr>
            <a:r>
              <a:rPr lang="en-US" sz="2333" dirty="0" err="1">
                <a:solidFill>
                  <a:srgbClr val="263090"/>
                </a:solidFill>
                <a:latin typeface="+mj-lt"/>
              </a:rPr>
              <a:t>Intervenant</a:t>
            </a:r>
            <a:r>
              <a:rPr lang="en-US" sz="2333" dirty="0">
                <a:solidFill>
                  <a:srgbClr val="263090"/>
                </a:solidFill>
                <a:latin typeface="+mj-lt"/>
              </a:rPr>
              <a:t> territoire</a:t>
            </a:r>
          </a:p>
          <a:p>
            <a:pPr>
              <a:lnSpc>
                <a:spcPts val="2800"/>
              </a:lnSpc>
              <a:spcBef>
                <a:spcPct val="0"/>
              </a:spcBef>
            </a:pPr>
            <a:r>
              <a:rPr lang="en-US" sz="2333" b="1" dirty="0">
                <a:solidFill>
                  <a:srgbClr val="263090"/>
                </a:solidFill>
                <a:latin typeface="+mj-lt"/>
              </a:rPr>
              <a:t>M. Samuel LEROY </a:t>
            </a:r>
            <a:r>
              <a:rPr lang="en-US" sz="2333" dirty="0">
                <a:solidFill>
                  <a:srgbClr val="263090"/>
                </a:solidFill>
                <a:latin typeface="+mj-lt"/>
              </a:rPr>
              <a:t>– </a:t>
            </a:r>
            <a:r>
              <a:rPr lang="en-US" sz="2333" dirty="0" err="1">
                <a:solidFill>
                  <a:srgbClr val="263090"/>
                </a:solidFill>
                <a:latin typeface="+mj-lt"/>
              </a:rPr>
              <a:t>Directeur</a:t>
            </a:r>
            <a:r>
              <a:rPr lang="en-US" sz="2333" dirty="0">
                <a:solidFill>
                  <a:srgbClr val="263090"/>
                </a:solidFill>
                <a:latin typeface="+mj-lt"/>
              </a:rPr>
              <a:t> des </a:t>
            </a:r>
            <a:r>
              <a:rPr lang="en-US" sz="2333" dirty="0" err="1">
                <a:solidFill>
                  <a:srgbClr val="263090"/>
                </a:solidFill>
                <a:latin typeface="+mj-lt"/>
              </a:rPr>
              <a:t>dispositifs</a:t>
            </a:r>
            <a:r>
              <a:rPr lang="en-US" sz="2333" dirty="0">
                <a:solidFill>
                  <a:srgbClr val="263090"/>
                </a:solidFill>
                <a:latin typeface="+mj-lt"/>
              </a:rPr>
              <a:t> ALVE Dieppe </a:t>
            </a:r>
          </a:p>
        </p:txBody>
      </p:sp>
      <p:sp>
        <p:nvSpPr>
          <p:cNvPr id="21" name="TextBox 21"/>
          <p:cNvSpPr txBox="1"/>
          <p:nvPr/>
        </p:nvSpPr>
        <p:spPr>
          <a:xfrm>
            <a:off x="3749293" y="1412449"/>
            <a:ext cx="8976063" cy="350352"/>
          </a:xfrm>
          <a:prstGeom prst="rect">
            <a:avLst/>
          </a:prstGeom>
        </p:spPr>
        <p:txBody>
          <a:bodyPr wrap="square" lIns="0" tIns="0" rIns="0" bIns="0" rtlCol="0" anchor="t">
            <a:spAutoFit/>
          </a:bodyPr>
          <a:lstStyle/>
          <a:p>
            <a:pPr>
              <a:lnSpc>
                <a:spcPts val="2800"/>
              </a:lnSpc>
              <a:spcBef>
                <a:spcPct val="0"/>
              </a:spcBef>
            </a:pPr>
            <a:r>
              <a:rPr lang="en-US" sz="2333" b="1" dirty="0">
                <a:solidFill>
                  <a:srgbClr val="263090"/>
                </a:solidFill>
                <a:latin typeface="+mj-lt"/>
              </a:rPr>
              <a:t>CREATION D’UN GEM HANDICAP PSYCHIQUE</a:t>
            </a:r>
          </a:p>
        </p:txBody>
      </p:sp>
      <p:grpSp>
        <p:nvGrpSpPr>
          <p:cNvPr id="4" name="Groupe 3">
            <a:extLst>
              <a:ext uri="{FF2B5EF4-FFF2-40B4-BE49-F238E27FC236}">
                <a16:creationId xmlns:a16="http://schemas.microsoft.com/office/drawing/2014/main" id="{C00A83CC-0AE3-1112-3F29-3509D0BC946D}"/>
              </a:ext>
            </a:extLst>
          </p:cNvPr>
          <p:cNvGrpSpPr/>
          <p:nvPr/>
        </p:nvGrpSpPr>
        <p:grpSpPr>
          <a:xfrm>
            <a:off x="733876" y="228600"/>
            <a:ext cx="2726041" cy="1974914"/>
            <a:chOff x="13428913" y="323452"/>
            <a:chExt cx="4089061" cy="2962371"/>
          </a:xfrm>
          <a:scene3d>
            <a:camera prst="orthographicFront">
              <a:rot lat="0" lon="10799977" rev="0"/>
            </a:camera>
            <a:lightRig rig="threePt" dir="t"/>
          </a:scene3d>
        </p:grpSpPr>
        <p:grpSp>
          <p:nvGrpSpPr>
            <p:cNvPr id="18" name="Group 6">
              <a:extLst>
                <a:ext uri="{FF2B5EF4-FFF2-40B4-BE49-F238E27FC236}">
                  <a16:creationId xmlns:a16="http://schemas.microsoft.com/office/drawing/2014/main" id="{01FCB15C-D96B-9884-7DD0-905DBCCA0DCF}"/>
                </a:ext>
              </a:extLst>
            </p:cNvPr>
            <p:cNvGrpSpPr/>
            <p:nvPr/>
          </p:nvGrpSpPr>
          <p:grpSpPr>
            <a:xfrm>
              <a:off x="15946438" y="949226"/>
              <a:ext cx="1297674" cy="466295"/>
              <a:chOff x="0" y="0"/>
              <a:chExt cx="411417" cy="147835"/>
            </a:xfrm>
          </p:grpSpPr>
          <p:sp>
            <p:nvSpPr>
              <p:cNvPr id="28" name="Freeform 7">
                <a:extLst>
                  <a:ext uri="{FF2B5EF4-FFF2-40B4-BE49-F238E27FC236}">
                    <a16:creationId xmlns:a16="http://schemas.microsoft.com/office/drawing/2014/main" id="{69011F4D-1D98-16C0-9C26-AAC61B1335DE}"/>
                  </a:ext>
                </a:extLst>
              </p:cNvPr>
              <p:cNvSpPr/>
              <p:nvPr/>
            </p:nvSpPr>
            <p:spPr>
              <a:xfrm>
                <a:off x="0" y="0"/>
                <a:ext cx="411417" cy="147835"/>
              </a:xfrm>
              <a:custGeom>
                <a:avLst/>
                <a:gdLst/>
                <a:ahLst/>
                <a:cxnLst/>
                <a:rect l="l" t="t" r="r" b="b"/>
                <a:pathLst>
                  <a:path w="411417" h="147835">
                    <a:moveTo>
                      <a:pt x="0" y="0"/>
                    </a:moveTo>
                    <a:lnTo>
                      <a:pt x="411417" y="0"/>
                    </a:lnTo>
                    <a:lnTo>
                      <a:pt x="411417" y="147835"/>
                    </a:lnTo>
                    <a:lnTo>
                      <a:pt x="0" y="147835"/>
                    </a:lnTo>
                    <a:close/>
                  </a:path>
                </a:pathLst>
              </a:custGeom>
              <a:solidFill>
                <a:srgbClr val="263090"/>
              </a:solidFill>
              <a:sp3d/>
            </p:spPr>
            <p:txBody>
              <a:bodyPr/>
              <a:lstStyle/>
              <a:p>
                <a:endParaRPr lang="fr-FR" sz="1200"/>
              </a:p>
            </p:txBody>
          </p:sp>
          <p:sp>
            <p:nvSpPr>
              <p:cNvPr id="29" name="TextBox 8">
                <a:extLst>
                  <a:ext uri="{FF2B5EF4-FFF2-40B4-BE49-F238E27FC236}">
                    <a16:creationId xmlns:a16="http://schemas.microsoft.com/office/drawing/2014/main" id="{59F9E5DE-D99D-9C8E-C327-0AB5E93454DB}"/>
                  </a:ext>
                </a:extLst>
              </p:cNvPr>
              <p:cNvSpPr txBox="1"/>
              <p:nvPr/>
            </p:nvSpPr>
            <p:spPr>
              <a:xfrm>
                <a:off x="0" y="38100"/>
                <a:ext cx="411417" cy="109735"/>
              </a:xfrm>
              <a:prstGeom prst="rect">
                <a:avLst/>
              </a:prstGeom>
              <a:sp3d/>
            </p:spPr>
            <p:txBody>
              <a:bodyPr lIns="28134" tIns="28134" rIns="28134" bIns="28134" rtlCol="0" anchor="ctr">
                <a:flatTx/>
              </a:bodyPr>
              <a:lstStyle/>
              <a:p>
                <a:pPr algn="ctr">
                  <a:lnSpc>
                    <a:spcPts val="1466"/>
                  </a:lnSpc>
                </a:pPr>
                <a:endParaRPr sz="1200"/>
              </a:p>
            </p:txBody>
          </p:sp>
        </p:grpSp>
        <p:grpSp>
          <p:nvGrpSpPr>
            <p:cNvPr id="19" name="Group 2">
              <a:extLst>
                <a:ext uri="{FF2B5EF4-FFF2-40B4-BE49-F238E27FC236}">
                  <a16:creationId xmlns:a16="http://schemas.microsoft.com/office/drawing/2014/main" id="{4840C215-413C-8EBB-BB23-15AC537CA24D}"/>
                </a:ext>
              </a:extLst>
            </p:cNvPr>
            <p:cNvGrpSpPr/>
            <p:nvPr/>
          </p:nvGrpSpPr>
          <p:grpSpPr>
            <a:xfrm>
              <a:off x="13428913" y="323452"/>
              <a:ext cx="4089061" cy="2962371"/>
              <a:chOff x="0" y="0"/>
              <a:chExt cx="5452081" cy="3949828"/>
            </a:xfrm>
          </p:grpSpPr>
          <p:sp>
            <p:nvSpPr>
              <p:cNvPr id="22" name="Freeform 3">
                <a:extLst>
                  <a:ext uri="{FF2B5EF4-FFF2-40B4-BE49-F238E27FC236}">
                    <a16:creationId xmlns:a16="http://schemas.microsoft.com/office/drawing/2014/main" id="{7225D208-F46F-D5DE-46E8-1F5A0BAADECB}"/>
                  </a:ext>
                </a:extLst>
              </p:cNvPr>
              <p:cNvSpPr/>
              <p:nvPr/>
            </p:nvSpPr>
            <p:spPr>
              <a:xfrm rot="5400000">
                <a:off x="1305092" y="-197161"/>
                <a:ext cx="2841897" cy="5452081"/>
              </a:xfrm>
              <a:custGeom>
                <a:avLst/>
                <a:gdLst/>
                <a:ahLst/>
                <a:cxnLst/>
                <a:rect l="l" t="t" r="r" b="b"/>
                <a:pathLst>
                  <a:path w="2841897" h="5452081">
                    <a:moveTo>
                      <a:pt x="0" y="0"/>
                    </a:moveTo>
                    <a:lnTo>
                      <a:pt x="2841897" y="0"/>
                    </a:lnTo>
                    <a:lnTo>
                      <a:pt x="2841897" y="5452081"/>
                    </a:lnTo>
                    <a:lnTo>
                      <a:pt x="0" y="5452081"/>
                    </a:lnTo>
                    <a:lnTo>
                      <a:pt x="0" y="0"/>
                    </a:lnTo>
                    <a:close/>
                  </a:path>
                </a:pathLst>
              </a:custGeom>
              <a:blipFill>
                <a:blip r:embed="rId3">
                  <a:extLst>
                    <a:ext uri="{96DAC541-7B7A-43D3-8B79-37D633B846F1}">
                      <asvg:svgBlip xmlns:asvg="http://schemas.microsoft.com/office/drawing/2016/SVG/main" r:embed="rId4"/>
                    </a:ext>
                  </a:extLst>
                </a:blip>
                <a:stretch>
                  <a:fillRect/>
                </a:stretch>
              </a:blipFill>
              <a:sp3d/>
            </p:spPr>
            <p:txBody>
              <a:bodyPr/>
              <a:lstStyle/>
              <a:p>
                <a:endParaRPr lang="fr-FR" sz="1200"/>
              </a:p>
            </p:txBody>
          </p:sp>
          <p:sp>
            <p:nvSpPr>
              <p:cNvPr id="24" name="TextBox 4">
                <a:extLst>
                  <a:ext uri="{FF2B5EF4-FFF2-40B4-BE49-F238E27FC236}">
                    <a16:creationId xmlns:a16="http://schemas.microsoft.com/office/drawing/2014/main" id="{5CE4D2E9-A736-AEBD-C419-6695F49E4900}"/>
                  </a:ext>
                </a:extLst>
              </p:cNvPr>
              <p:cNvSpPr txBox="1"/>
              <p:nvPr/>
            </p:nvSpPr>
            <p:spPr>
              <a:xfrm>
                <a:off x="566912" y="2011718"/>
                <a:ext cx="3334163" cy="974626"/>
              </a:xfrm>
              <a:prstGeom prst="rect">
                <a:avLst/>
              </a:prstGeom>
              <a:sp3d/>
            </p:spPr>
            <p:txBody>
              <a:bodyPr lIns="0" tIns="0" rIns="0" bIns="0" rtlCol="0" anchor="t">
                <a:spAutoFit/>
                <a:flatTx/>
              </a:bodyPr>
              <a:lstStyle/>
              <a:p>
                <a:pPr>
                  <a:lnSpc>
                    <a:spcPts val="1883"/>
                  </a:lnSpc>
                  <a:spcBef>
                    <a:spcPct val="0"/>
                  </a:spcBef>
                </a:pPr>
                <a:r>
                  <a:rPr lang="en-US" sz="1883" b="1" spc="37" dirty="0">
                    <a:solidFill>
                      <a:srgbClr val="F8F1EA"/>
                    </a:solidFill>
                    <a:latin typeface="Gliker Semi-Bold"/>
                    <a:ea typeface="Gliker Semi-Bold"/>
                    <a:cs typeface="Gliker Semi-Bold"/>
                    <a:sym typeface="Gliker Semi-Bold"/>
                  </a:rPr>
                  <a:t>Retour </a:t>
                </a:r>
                <a:r>
                  <a:rPr lang="en-US" sz="1883" b="1" spc="37" dirty="0" err="1">
                    <a:solidFill>
                      <a:srgbClr val="F8F1EA"/>
                    </a:solidFill>
                    <a:latin typeface="Gliker Semi-Bold"/>
                    <a:ea typeface="Gliker Semi-Bold"/>
                    <a:cs typeface="Gliker Semi-Bold"/>
                    <a:sym typeface="Gliker Semi-Bold"/>
                  </a:rPr>
                  <a:t>d’expérience</a:t>
                </a:r>
                <a:endParaRPr lang="en-US" sz="1883" b="1" spc="37" dirty="0">
                  <a:solidFill>
                    <a:srgbClr val="F8F1EA"/>
                  </a:solidFill>
                  <a:latin typeface="Gliker Semi-Bold"/>
                  <a:ea typeface="Gliker Semi-Bold"/>
                  <a:cs typeface="Gliker Semi-Bold"/>
                  <a:sym typeface="Gliker Semi-Bold"/>
                </a:endParaRPr>
              </a:p>
            </p:txBody>
          </p:sp>
          <p:sp>
            <p:nvSpPr>
              <p:cNvPr id="25" name="Freeform 5">
                <a:extLst>
                  <a:ext uri="{FF2B5EF4-FFF2-40B4-BE49-F238E27FC236}">
                    <a16:creationId xmlns:a16="http://schemas.microsoft.com/office/drawing/2014/main" id="{84DE77DF-EFAB-75FC-B5E2-D5670629A3E7}"/>
                  </a:ext>
                </a:extLst>
              </p:cNvPr>
              <p:cNvSpPr/>
              <p:nvPr/>
            </p:nvSpPr>
            <p:spPr>
              <a:xfrm>
                <a:off x="2562656" y="0"/>
                <a:ext cx="2889425" cy="1903914"/>
              </a:xfrm>
              <a:custGeom>
                <a:avLst/>
                <a:gdLst/>
                <a:ahLst/>
                <a:cxnLst/>
                <a:rect l="l" t="t" r="r" b="b"/>
                <a:pathLst>
                  <a:path w="2889425" h="1903914">
                    <a:moveTo>
                      <a:pt x="0" y="0"/>
                    </a:moveTo>
                    <a:lnTo>
                      <a:pt x="2889425" y="0"/>
                    </a:lnTo>
                    <a:lnTo>
                      <a:pt x="2889425" y="1903914"/>
                    </a:lnTo>
                    <a:lnTo>
                      <a:pt x="0" y="1903914"/>
                    </a:lnTo>
                    <a:lnTo>
                      <a:pt x="0" y="0"/>
                    </a:lnTo>
                    <a:close/>
                  </a:path>
                </a:pathLst>
              </a:custGeom>
              <a:blipFill>
                <a:blip r:embed="rId5">
                  <a:extLst>
                    <a:ext uri="{96DAC541-7B7A-43D3-8B79-37D633B846F1}">
                      <asvg:svgBlip xmlns:asvg="http://schemas.microsoft.com/office/drawing/2016/SVG/main" r:embed="rId6"/>
                    </a:ext>
                  </a:extLst>
                </a:blip>
                <a:stretch>
                  <a:fillRect/>
                </a:stretch>
              </a:blipFill>
              <a:sp3d/>
            </p:spPr>
            <p:txBody>
              <a:bodyPr/>
              <a:lstStyle/>
              <a:p>
                <a:endParaRPr lang="fr-FR" sz="1200"/>
              </a:p>
            </p:txBody>
          </p:sp>
        </p:grpSp>
      </p:grpSp>
      <p:pic>
        <p:nvPicPr>
          <p:cNvPr id="30" name="Image 29" descr="Une image contenant habits, personne, homme, Visage humain&#10;&#10;Le contenu généré par l’IA peut être incorrec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18132" y="4100013"/>
            <a:ext cx="2560548" cy="192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Image 30"/>
          <p:cNvPicPr>
            <a:picLocks noChangeAspect="1"/>
          </p:cNvPicPr>
          <p:nvPr/>
        </p:nvPicPr>
        <p:blipFill rotWithShape="1">
          <a:blip r:embed="rId8" cstate="print">
            <a:extLst>
              <a:ext uri="{28A0092B-C50C-407E-A947-70E740481C1C}">
                <a14:useLocalDpi xmlns:a14="http://schemas.microsoft.com/office/drawing/2010/main" val="0"/>
              </a:ext>
            </a:extLst>
          </a:blip>
          <a:srcRect l="11961" t="10270" r="16101" b="6496"/>
          <a:stretch/>
        </p:blipFill>
        <p:spPr bwMode="auto">
          <a:xfrm>
            <a:off x="737234" y="4100013"/>
            <a:ext cx="3291685" cy="1920000"/>
          </a:xfrm>
          <a:prstGeom prst="rect">
            <a:avLst/>
          </a:prstGeom>
          <a:ln>
            <a:solidFill>
              <a:srgbClr val="000000"/>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32" name="Image 31" descr="C:\Users\User\AppData\Local\Microsoft\Windows\INetCache\Content.Word\IMG_20240202_172824.jpg"/>
          <p:cNvPicPr>
            <a:picLocks noChangeAspect="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8438593" y="4100013"/>
            <a:ext cx="2125115" cy="192000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22132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sz="1200"/>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sz="1200"/>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p>
          </p:txBody>
        </p:sp>
      </p:grpSp>
      <p:sp>
        <p:nvSpPr>
          <p:cNvPr id="20" name="TextBox 20"/>
          <p:cNvSpPr txBox="1"/>
          <p:nvPr/>
        </p:nvSpPr>
        <p:spPr>
          <a:xfrm>
            <a:off x="767045" y="2165115"/>
            <a:ext cx="10182145" cy="3565848"/>
          </a:xfrm>
          <a:prstGeom prst="rect">
            <a:avLst/>
          </a:prstGeom>
        </p:spPr>
        <p:txBody>
          <a:bodyPr wrap="square" lIns="0" tIns="0" rIns="0" bIns="0" rtlCol="0" anchor="t">
            <a:spAutoFit/>
          </a:bodyPr>
          <a:lstStyle/>
          <a:p>
            <a:pPr>
              <a:lnSpc>
                <a:spcPts val="2800"/>
              </a:lnSpc>
              <a:spcBef>
                <a:spcPct val="0"/>
              </a:spcBef>
            </a:pPr>
            <a:r>
              <a:rPr lang="fr-FR" sz="1867" b="1" dirty="0">
                <a:solidFill>
                  <a:srgbClr val="263090"/>
                </a:solidFill>
                <a:latin typeface="+mj-lt"/>
              </a:rPr>
              <a:t>Origine et Collaboration </a:t>
            </a:r>
            <a:r>
              <a:rPr lang="fr-FR" sz="1867" dirty="0">
                <a:solidFill>
                  <a:srgbClr val="263090"/>
                </a:solidFill>
                <a:latin typeface="+mj-lt"/>
              </a:rPr>
              <a:t>: Né de la coordination au sein du PTSM et du groupe de travail "Ruralité", le GEM </a:t>
            </a:r>
          </a:p>
          <a:p>
            <a:pPr>
              <a:lnSpc>
                <a:spcPts val="2800"/>
              </a:lnSpc>
              <a:spcBef>
                <a:spcPct val="0"/>
              </a:spcBef>
            </a:pPr>
            <a:r>
              <a:rPr lang="fr-FR" sz="1867" dirty="0">
                <a:solidFill>
                  <a:srgbClr val="263090"/>
                </a:solidFill>
                <a:latin typeface="+mj-lt"/>
              </a:rPr>
              <a:t>est une initiative collaborative impliquant les EPMSF et des acteurs sociaux locaux.    </a:t>
            </a:r>
          </a:p>
          <a:p>
            <a:pPr>
              <a:lnSpc>
                <a:spcPts val="2800"/>
              </a:lnSpc>
              <a:spcBef>
                <a:spcPct val="0"/>
              </a:spcBef>
            </a:pPr>
            <a:r>
              <a:rPr lang="fr-FR" sz="1867" b="1" dirty="0">
                <a:solidFill>
                  <a:srgbClr val="263090"/>
                </a:solidFill>
                <a:latin typeface="+mj-lt"/>
              </a:rPr>
              <a:t>Fonctionnement Centré sur les Membres </a:t>
            </a:r>
            <a:r>
              <a:rPr lang="fr-FR" sz="1867" dirty="0">
                <a:solidFill>
                  <a:srgbClr val="263090"/>
                </a:solidFill>
                <a:latin typeface="+mj-lt"/>
              </a:rPr>
              <a:t>: Les idées et les activités (réunions, ateliers, sorties, etc.) sont proposées et mises en œuvre par les 24 adhérents eux-mêmes, favorisant l'autonomie et l'entraide.    </a:t>
            </a:r>
          </a:p>
          <a:p>
            <a:pPr>
              <a:lnSpc>
                <a:spcPts val="2800"/>
              </a:lnSpc>
              <a:spcBef>
                <a:spcPct val="0"/>
              </a:spcBef>
            </a:pPr>
            <a:r>
              <a:rPr lang="fr-FR" sz="1867" b="1" dirty="0">
                <a:solidFill>
                  <a:srgbClr val="263090"/>
                </a:solidFill>
                <a:latin typeface="+mj-lt"/>
              </a:rPr>
              <a:t>Participation Active </a:t>
            </a:r>
            <a:r>
              <a:rPr lang="fr-FR" sz="1867" dirty="0">
                <a:solidFill>
                  <a:srgbClr val="263090"/>
                </a:solidFill>
                <a:latin typeface="+mj-lt"/>
              </a:rPr>
              <a:t>: Forte implication des membres avec une participation supérieure à 50% aux actions, </a:t>
            </a:r>
          </a:p>
          <a:p>
            <a:pPr>
              <a:lnSpc>
                <a:spcPts val="2800"/>
              </a:lnSpc>
              <a:spcBef>
                <a:spcPct val="0"/>
              </a:spcBef>
            </a:pPr>
            <a:r>
              <a:rPr lang="fr-FR" sz="1867" dirty="0">
                <a:solidFill>
                  <a:srgbClr val="263090"/>
                </a:solidFill>
                <a:latin typeface="+mj-lt"/>
              </a:rPr>
              <a:t>une fréquentation régulière des réunions (hebdomadaire avec le bureau, </a:t>
            </a:r>
            <a:r>
              <a:rPr lang="fr-FR" sz="1867" dirty="0" err="1">
                <a:solidFill>
                  <a:srgbClr val="263090"/>
                </a:solidFill>
                <a:latin typeface="+mj-lt"/>
              </a:rPr>
              <a:t>bi-mensuelle</a:t>
            </a:r>
            <a:r>
              <a:rPr lang="fr-FR" sz="1867" dirty="0">
                <a:solidFill>
                  <a:srgbClr val="263090"/>
                </a:solidFill>
                <a:latin typeface="+mj-lt"/>
              </a:rPr>
              <a:t> avec tous) et une présence variable de 4 à 16 personnes aux activités.    </a:t>
            </a:r>
          </a:p>
          <a:p>
            <a:pPr>
              <a:lnSpc>
                <a:spcPts val="2800"/>
              </a:lnSpc>
              <a:spcBef>
                <a:spcPct val="0"/>
              </a:spcBef>
            </a:pPr>
            <a:r>
              <a:rPr lang="fr-FR" sz="1867" b="1" dirty="0">
                <a:solidFill>
                  <a:srgbClr val="263090"/>
                </a:solidFill>
                <a:latin typeface="+mj-lt"/>
              </a:rPr>
              <a:t>Intégration Communautaire </a:t>
            </a:r>
            <a:r>
              <a:rPr lang="fr-FR" sz="1867" dirty="0">
                <a:solidFill>
                  <a:srgbClr val="263090"/>
                </a:solidFill>
                <a:latin typeface="+mj-lt"/>
              </a:rPr>
              <a:t>: Le GEM s'appuie sur les ressources locales et les adhérents s'impliquent dans le tissu associatif de Fécamp.    </a:t>
            </a:r>
          </a:p>
          <a:p>
            <a:pPr>
              <a:lnSpc>
                <a:spcPts val="2800"/>
              </a:lnSpc>
              <a:spcBef>
                <a:spcPct val="0"/>
              </a:spcBef>
            </a:pPr>
            <a:r>
              <a:rPr lang="fr-FR" sz="1867" b="1" dirty="0">
                <a:solidFill>
                  <a:srgbClr val="263090"/>
                </a:solidFill>
                <a:latin typeface="+mj-lt"/>
              </a:rPr>
              <a:t>Informations Pratiques </a:t>
            </a:r>
            <a:r>
              <a:rPr lang="fr-FR" sz="1867" dirty="0">
                <a:solidFill>
                  <a:srgbClr val="263090"/>
                </a:solidFill>
                <a:latin typeface="+mj-lt"/>
              </a:rPr>
              <a:t>:Ouverture : Lundi au jeudi 10h-18h, vendredi 10h-13h.Ouvertures possibles sans la coordinatrice, selon les besoins.</a:t>
            </a:r>
            <a:endParaRPr lang="en-US" sz="1867" dirty="0">
              <a:solidFill>
                <a:srgbClr val="263090"/>
              </a:solidFill>
              <a:latin typeface="+mj-lt"/>
            </a:endParaRPr>
          </a:p>
        </p:txBody>
      </p:sp>
      <p:sp>
        <p:nvSpPr>
          <p:cNvPr id="21" name="TextBox 21"/>
          <p:cNvSpPr txBox="1"/>
          <p:nvPr/>
        </p:nvSpPr>
        <p:spPr>
          <a:xfrm>
            <a:off x="3767436" y="712241"/>
            <a:ext cx="8976063" cy="1068498"/>
          </a:xfrm>
          <a:prstGeom prst="rect">
            <a:avLst/>
          </a:prstGeom>
        </p:spPr>
        <p:txBody>
          <a:bodyPr wrap="square" lIns="0" tIns="0" rIns="0" bIns="0" rtlCol="0" anchor="t">
            <a:spAutoFit/>
          </a:bodyPr>
          <a:lstStyle/>
          <a:p>
            <a:pPr>
              <a:lnSpc>
                <a:spcPts val="2800"/>
              </a:lnSpc>
              <a:spcBef>
                <a:spcPct val="0"/>
              </a:spcBef>
            </a:pPr>
            <a:r>
              <a:rPr lang="en-US" sz="2333" b="1" dirty="0" err="1">
                <a:solidFill>
                  <a:srgbClr val="263090"/>
                </a:solidFill>
                <a:latin typeface="+mj-lt"/>
              </a:rPr>
              <a:t>Création</a:t>
            </a:r>
            <a:r>
              <a:rPr lang="en-US" sz="2333" b="1" dirty="0">
                <a:solidFill>
                  <a:srgbClr val="263090"/>
                </a:solidFill>
                <a:latin typeface="+mj-lt"/>
              </a:rPr>
              <a:t> d’un GEM “A </a:t>
            </a:r>
            <a:r>
              <a:rPr lang="en-US" sz="2333" b="1" dirty="0" err="1">
                <a:solidFill>
                  <a:srgbClr val="263090"/>
                </a:solidFill>
                <a:latin typeface="+mj-lt"/>
              </a:rPr>
              <a:t>por’T</a:t>
            </a:r>
            <a:r>
              <a:rPr lang="en-US" sz="2333" b="1" dirty="0">
                <a:solidFill>
                  <a:srgbClr val="263090"/>
                </a:solidFill>
                <a:latin typeface="+mj-lt"/>
              </a:rPr>
              <a:t> de mains”</a:t>
            </a:r>
          </a:p>
          <a:p>
            <a:pPr>
              <a:lnSpc>
                <a:spcPts val="2800"/>
              </a:lnSpc>
              <a:spcBef>
                <a:spcPct val="0"/>
              </a:spcBef>
            </a:pPr>
            <a:r>
              <a:rPr lang="en-US" sz="2333" b="1" dirty="0">
                <a:solidFill>
                  <a:srgbClr val="263090"/>
                </a:solidFill>
                <a:latin typeface="+mj-lt"/>
              </a:rPr>
              <a:t> </a:t>
            </a:r>
            <a:r>
              <a:rPr lang="en-US" sz="2333" b="1" dirty="0" err="1">
                <a:solidFill>
                  <a:srgbClr val="263090"/>
                </a:solidFill>
                <a:latin typeface="+mj-lt"/>
              </a:rPr>
              <a:t>Entraide</a:t>
            </a:r>
            <a:r>
              <a:rPr lang="en-US" sz="2333" b="1" dirty="0">
                <a:solidFill>
                  <a:srgbClr val="263090"/>
                </a:solidFill>
                <a:latin typeface="+mj-lt"/>
              </a:rPr>
              <a:t> et engagement à </a:t>
            </a:r>
            <a:r>
              <a:rPr lang="en-US" sz="2333" b="1" dirty="0" err="1">
                <a:solidFill>
                  <a:srgbClr val="263090"/>
                </a:solidFill>
                <a:latin typeface="+mj-lt"/>
              </a:rPr>
              <a:t>Fécamp</a:t>
            </a:r>
            <a:endParaRPr lang="en-US" sz="2333" b="1" dirty="0">
              <a:solidFill>
                <a:srgbClr val="263090"/>
              </a:solidFill>
              <a:latin typeface="+mj-lt"/>
            </a:endParaRPr>
          </a:p>
          <a:p>
            <a:pPr>
              <a:lnSpc>
                <a:spcPts val="2800"/>
              </a:lnSpc>
              <a:spcBef>
                <a:spcPct val="0"/>
              </a:spcBef>
            </a:pPr>
            <a:r>
              <a:rPr lang="en-US" sz="2333" b="1" dirty="0">
                <a:solidFill>
                  <a:srgbClr val="263090"/>
                </a:solidFill>
                <a:latin typeface="+mj-lt"/>
              </a:rPr>
              <a:t>Mme Stéphanie PANCHOUT – </a:t>
            </a:r>
            <a:r>
              <a:rPr lang="en-US" sz="2333" dirty="0" err="1">
                <a:solidFill>
                  <a:srgbClr val="263090"/>
                </a:solidFill>
                <a:latin typeface="+mj-lt"/>
              </a:rPr>
              <a:t>directrice</a:t>
            </a:r>
            <a:r>
              <a:rPr lang="en-US" sz="2333" dirty="0">
                <a:solidFill>
                  <a:srgbClr val="263090"/>
                </a:solidFill>
                <a:latin typeface="+mj-lt"/>
              </a:rPr>
              <a:t> des EPMS de </a:t>
            </a:r>
            <a:r>
              <a:rPr lang="en-US" sz="2333" dirty="0" err="1">
                <a:solidFill>
                  <a:srgbClr val="263090"/>
                </a:solidFill>
                <a:latin typeface="+mj-lt"/>
              </a:rPr>
              <a:t>Fécamp</a:t>
            </a:r>
            <a:endParaRPr lang="en-US" sz="2333" dirty="0">
              <a:solidFill>
                <a:srgbClr val="263090"/>
              </a:solidFill>
              <a:latin typeface="+mj-lt"/>
            </a:endParaRP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sz="1200"/>
          </a:p>
        </p:txBody>
      </p:sp>
      <p:grpSp>
        <p:nvGrpSpPr>
          <p:cNvPr id="4" name="Groupe 3">
            <a:extLst>
              <a:ext uri="{FF2B5EF4-FFF2-40B4-BE49-F238E27FC236}">
                <a16:creationId xmlns:a16="http://schemas.microsoft.com/office/drawing/2014/main" id="{C00A83CC-0AE3-1112-3F29-3509D0BC946D}"/>
              </a:ext>
            </a:extLst>
          </p:cNvPr>
          <p:cNvGrpSpPr/>
          <p:nvPr/>
        </p:nvGrpSpPr>
        <p:grpSpPr>
          <a:xfrm>
            <a:off x="733876" y="228600"/>
            <a:ext cx="2726041" cy="1974914"/>
            <a:chOff x="13428913" y="323452"/>
            <a:chExt cx="4089061" cy="2962371"/>
          </a:xfrm>
          <a:scene3d>
            <a:camera prst="orthographicFront">
              <a:rot lat="0" lon="10799977" rev="0"/>
            </a:camera>
            <a:lightRig rig="threePt" dir="t"/>
          </a:scene3d>
        </p:grpSpPr>
        <p:grpSp>
          <p:nvGrpSpPr>
            <p:cNvPr id="18" name="Group 6">
              <a:extLst>
                <a:ext uri="{FF2B5EF4-FFF2-40B4-BE49-F238E27FC236}">
                  <a16:creationId xmlns:a16="http://schemas.microsoft.com/office/drawing/2014/main" id="{01FCB15C-D96B-9884-7DD0-905DBCCA0DCF}"/>
                </a:ext>
              </a:extLst>
            </p:cNvPr>
            <p:cNvGrpSpPr/>
            <p:nvPr/>
          </p:nvGrpSpPr>
          <p:grpSpPr>
            <a:xfrm>
              <a:off x="15946438" y="949226"/>
              <a:ext cx="1297674" cy="466295"/>
              <a:chOff x="0" y="0"/>
              <a:chExt cx="411417" cy="147835"/>
            </a:xfrm>
          </p:grpSpPr>
          <p:sp>
            <p:nvSpPr>
              <p:cNvPr id="28" name="Freeform 7">
                <a:extLst>
                  <a:ext uri="{FF2B5EF4-FFF2-40B4-BE49-F238E27FC236}">
                    <a16:creationId xmlns:a16="http://schemas.microsoft.com/office/drawing/2014/main" id="{69011F4D-1D98-16C0-9C26-AAC61B1335DE}"/>
                  </a:ext>
                </a:extLst>
              </p:cNvPr>
              <p:cNvSpPr/>
              <p:nvPr/>
            </p:nvSpPr>
            <p:spPr>
              <a:xfrm>
                <a:off x="0" y="0"/>
                <a:ext cx="411417" cy="147835"/>
              </a:xfrm>
              <a:custGeom>
                <a:avLst/>
                <a:gdLst/>
                <a:ahLst/>
                <a:cxnLst/>
                <a:rect l="l" t="t" r="r" b="b"/>
                <a:pathLst>
                  <a:path w="411417" h="147835">
                    <a:moveTo>
                      <a:pt x="0" y="0"/>
                    </a:moveTo>
                    <a:lnTo>
                      <a:pt x="411417" y="0"/>
                    </a:lnTo>
                    <a:lnTo>
                      <a:pt x="411417" y="147835"/>
                    </a:lnTo>
                    <a:lnTo>
                      <a:pt x="0" y="147835"/>
                    </a:lnTo>
                    <a:close/>
                  </a:path>
                </a:pathLst>
              </a:custGeom>
              <a:solidFill>
                <a:srgbClr val="263090"/>
              </a:solidFill>
              <a:sp3d/>
            </p:spPr>
            <p:txBody>
              <a:bodyPr/>
              <a:lstStyle/>
              <a:p>
                <a:endParaRPr lang="fr-FR" sz="1200"/>
              </a:p>
            </p:txBody>
          </p:sp>
          <p:sp>
            <p:nvSpPr>
              <p:cNvPr id="29" name="TextBox 8">
                <a:extLst>
                  <a:ext uri="{FF2B5EF4-FFF2-40B4-BE49-F238E27FC236}">
                    <a16:creationId xmlns:a16="http://schemas.microsoft.com/office/drawing/2014/main" id="{59F9E5DE-D99D-9C8E-C327-0AB5E93454DB}"/>
                  </a:ext>
                </a:extLst>
              </p:cNvPr>
              <p:cNvSpPr txBox="1"/>
              <p:nvPr/>
            </p:nvSpPr>
            <p:spPr>
              <a:xfrm>
                <a:off x="0" y="38100"/>
                <a:ext cx="411417" cy="109735"/>
              </a:xfrm>
              <a:prstGeom prst="rect">
                <a:avLst/>
              </a:prstGeom>
              <a:sp3d/>
            </p:spPr>
            <p:txBody>
              <a:bodyPr lIns="28134" tIns="28134" rIns="28134" bIns="28134" rtlCol="0" anchor="ctr">
                <a:flatTx/>
              </a:bodyPr>
              <a:lstStyle/>
              <a:p>
                <a:pPr algn="ctr">
                  <a:lnSpc>
                    <a:spcPts val="1466"/>
                  </a:lnSpc>
                </a:pPr>
                <a:endParaRPr sz="1200"/>
              </a:p>
            </p:txBody>
          </p:sp>
        </p:grpSp>
        <p:grpSp>
          <p:nvGrpSpPr>
            <p:cNvPr id="19" name="Group 2">
              <a:extLst>
                <a:ext uri="{FF2B5EF4-FFF2-40B4-BE49-F238E27FC236}">
                  <a16:creationId xmlns:a16="http://schemas.microsoft.com/office/drawing/2014/main" id="{4840C215-413C-8EBB-BB23-15AC537CA24D}"/>
                </a:ext>
              </a:extLst>
            </p:cNvPr>
            <p:cNvGrpSpPr/>
            <p:nvPr/>
          </p:nvGrpSpPr>
          <p:grpSpPr>
            <a:xfrm>
              <a:off x="13428913" y="323452"/>
              <a:ext cx="4089061" cy="2962371"/>
              <a:chOff x="0" y="0"/>
              <a:chExt cx="5452081" cy="3949828"/>
            </a:xfrm>
          </p:grpSpPr>
          <p:sp>
            <p:nvSpPr>
              <p:cNvPr id="22" name="Freeform 3">
                <a:extLst>
                  <a:ext uri="{FF2B5EF4-FFF2-40B4-BE49-F238E27FC236}">
                    <a16:creationId xmlns:a16="http://schemas.microsoft.com/office/drawing/2014/main" id="{7225D208-F46F-D5DE-46E8-1F5A0BAADECB}"/>
                  </a:ext>
                </a:extLst>
              </p:cNvPr>
              <p:cNvSpPr/>
              <p:nvPr/>
            </p:nvSpPr>
            <p:spPr>
              <a:xfrm rot="5400000">
                <a:off x="1305092" y="-197161"/>
                <a:ext cx="2841897" cy="5452081"/>
              </a:xfrm>
              <a:custGeom>
                <a:avLst/>
                <a:gdLst/>
                <a:ahLst/>
                <a:cxnLst/>
                <a:rect l="l" t="t" r="r" b="b"/>
                <a:pathLst>
                  <a:path w="2841897" h="5452081">
                    <a:moveTo>
                      <a:pt x="0" y="0"/>
                    </a:moveTo>
                    <a:lnTo>
                      <a:pt x="2841897" y="0"/>
                    </a:lnTo>
                    <a:lnTo>
                      <a:pt x="2841897" y="5452081"/>
                    </a:lnTo>
                    <a:lnTo>
                      <a:pt x="0" y="5452081"/>
                    </a:lnTo>
                    <a:lnTo>
                      <a:pt x="0" y="0"/>
                    </a:lnTo>
                    <a:close/>
                  </a:path>
                </a:pathLst>
              </a:custGeom>
              <a:blipFill>
                <a:blip r:embed="rId4">
                  <a:extLst>
                    <a:ext uri="{96DAC541-7B7A-43D3-8B79-37D633B846F1}">
                      <asvg:svgBlip xmlns:asvg="http://schemas.microsoft.com/office/drawing/2016/SVG/main" r:embed="rId5"/>
                    </a:ext>
                  </a:extLst>
                </a:blip>
                <a:stretch>
                  <a:fillRect/>
                </a:stretch>
              </a:blipFill>
              <a:sp3d/>
            </p:spPr>
            <p:txBody>
              <a:bodyPr/>
              <a:lstStyle/>
              <a:p>
                <a:endParaRPr lang="fr-FR" sz="1200"/>
              </a:p>
            </p:txBody>
          </p:sp>
          <p:sp>
            <p:nvSpPr>
              <p:cNvPr id="24" name="TextBox 4">
                <a:extLst>
                  <a:ext uri="{FF2B5EF4-FFF2-40B4-BE49-F238E27FC236}">
                    <a16:creationId xmlns:a16="http://schemas.microsoft.com/office/drawing/2014/main" id="{5CE4D2E9-A736-AEBD-C419-6695F49E4900}"/>
                  </a:ext>
                </a:extLst>
              </p:cNvPr>
              <p:cNvSpPr txBox="1"/>
              <p:nvPr/>
            </p:nvSpPr>
            <p:spPr>
              <a:xfrm>
                <a:off x="566912" y="2011718"/>
                <a:ext cx="3334163" cy="974626"/>
              </a:xfrm>
              <a:prstGeom prst="rect">
                <a:avLst/>
              </a:prstGeom>
              <a:sp3d/>
            </p:spPr>
            <p:txBody>
              <a:bodyPr lIns="0" tIns="0" rIns="0" bIns="0" rtlCol="0" anchor="t">
                <a:spAutoFit/>
                <a:flatTx/>
              </a:bodyPr>
              <a:lstStyle/>
              <a:p>
                <a:pPr>
                  <a:lnSpc>
                    <a:spcPts val="1883"/>
                  </a:lnSpc>
                  <a:spcBef>
                    <a:spcPct val="0"/>
                  </a:spcBef>
                </a:pPr>
                <a:r>
                  <a:rPr lang="en-US" sz="1883" b="1" spc="37" dirty="0">
                    <a:solidFill>
                      <a:srgbClr val="F8F1EA"/>
                    </a:solidFill>
                    <a:latin typeface="Gliker Semi-Bold"/>
                    <a:ea typeface="Gliker Semi-Bold"/>
                    <a:cs typeface="Gliker Semi-Bold"/>
                    <a:sym typeface="Gliker Semi-Bold"/>
                  </a:rPr>
                  <a:t>Retour </a:t>
                </a:r>
                <a:r>
                  <a:rPr lang="en-US" sz="1883" b="1" spc="37" dirty="0" err="1">
                    <a:solidFill>
                      <a:srgbClr val="F8F1EA"/>
                    </a:solidFill>
                    <a:latin typeface="Gliker Semi-Bold"/>
                    <a:ea typeface="Gliker Semi-Bold"/>
                    <a:cs typeface="Gliker Semi-Bold"/>
                    <a:sym typeface="Gliker Semi-Bold"/>
                  </a:rPr>
                  <a:t>d’expérience</a:t>
                </a:r>
                <a:endParaRPr lang="en-US" sz="1883" b="1" spc="37" dirty="0">
                  <a:solidFill>
                    <a:srgbClr val="F8F1EA"/>
                  </a:solidFill>
                  <a:latin typeface="Gliker Semi-Bold"/>
                  <a:ea typeface="Gliker Semi-Bold"/>
                  <a:cs typeface="Gliker Semi-Bold"/>
                  <a:sym typeface="Gliker Semi-Bold"/>
                </a:endParaRPr>
              </a:p>
            </p:txBody>
          </p:sp>
          <p:sp>
            <p:nvSpPr>
              <p:cNvPr id="25" name="Freeform 5">
                <a:extLst>
                  <a:ext uri="{FF2B5EF4-FFF2-40B4-BE49-F238E27FC236}">
                    <a16:creationId xmlns:a16="http://schemas.microsoft.com/office/drawing/2014/main" id="{84DE77DF-EFAB-75FC-B5E2-D5670629A3E7}"/>
                  </a:ext>
                </a:extLst>
              </p:cNvPr>
              <p:cNvSpPr/>
              <p:nvPr/>
            </p:nvSpPr>
            <p:spPr>
              <a:xfrm>
                <a:off x="2562656" y="0"/>
                <a:ext cx="2889425" cy="1903914"/>
              </a:xfrm>
              <a:custGeom>
                <a:avLst/>
                <a:gdLst/>
                <a:ahLst/>
                <a:cxnLst/>
                <a:rect l="l" t="t" r="r" b="b"/>
                <a:pathLst>
                  <a:path w="2889425" h="1903914">
                    <a:moveTo>
                      <a:pt x="0" y="0"/>
                    </a:moveTo>
                    <a:lnTo>
                      <a:pt x="2889425" y="0"/>
                    </a:lnTo>
                    <a:lnTo>
                      <a:pt x="2889425" y="1903914"/>
                    </a:lnTo>
                    <a:lnTo>
                      <a:pt x="0" y="1903914"/>
                    </a:lnTo>
                    <a:lnTo>
                      <a:pt x="0" y="0"/>
                    </a:lnTo>
                    <a:close/>
                  </a:path>
                </a:pathLst>
              </a:custGeom>
              <a:blipFill>
                <a:blip r:embed="rId6">
                  <a:extLst>
                    <a:ext uri="{96DAC541-7B7A-43D3-8B79-37D633B846F1}">
                      <asvg:svgBlip xmlns:asvg="http://schemas.microsoft.com/office/drawing/2016/SVG/main" r:embed="rId7"/>
                    </a:ext>
                  </a:extLst>
                </a:blip>
                <a:stretch>
                  <a:fillRect/>
                </a:stretch>
              </a:blipFill>
              <a:sp3d/>
            </p:spPr>
            <p:txBody>
              <a:bodyPr/>
              <a:lstStyle/>
              <a:p>
                <a:endParaRPr lang="fr-FR" sz="1200"/>
              </a:p>
            </p:txBody>
          </p:sp>
        </p:grpSp>
      </p:grpSp>
    </p:spTree>
    <p:extLst>
      <p:ext uri="{BB962C8B-B14F-4D97-AF65-F5344CB8AC3E}">
        <p14:creationId xmlns:p14="http://schemas.microsoft.com/office/powerpoint/2010/main" val="4880472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sz="1200"/>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sz="1200"/>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p>
          </p:txBody>
        </p:sp>
      </p:grpSp>
      <p:sp>
        <p:nvSpPr>
          <p:cNvPr id="20" name="TextBox 20"/>
          <p:cNvSpPr txBox="1"/>
          <p:nvPr/>
        </p:nvSpPr>
        <p:spPr>
          <a:xfrm>
            <a:off x="733876" y="2418951"/>
            <a:ext cx="10326655" cy="4382162"/>
          </a:xfrm>
          <a:prstGeom prst="rect">
            <a:avLst/>
          </a:prstGeom>
        </p:spPr>
        <p:txBody>
          <a:bodyPr wrap="square" lIns="0" tIns="0" rIns="0" bIns="0" rtlCol="0" anchor="t">
            <a:spAutoFit/>
          </a:bodyPr>
          <a:lstStyle/>
          <a:p>
            <a:pPr>
              <a:lnSpc>
                <a:spcPts val="2800"/>
              </a:lnSpc>
              <a:spcBef>
                <a:spcPct val="0"/>
              </a:spcBef>
            </a:pPr>
            <a:r>
              <a:rPr lang="en-US" sz="2333" b="1" dirty="0">
                <a:latin typeface="+mj-lt"/>
              </a:rPr>
              <a:t>MSP </a:t>
            </a:r>
            <a:r>
              <a:rPr lang="en-US" sz="2333" dirty="0">
                <a:latin typeface="+mj-lt"/>
              </a:rPr>
              <a:t>= </a:t>
            </a:r>
            <a:r>
              <a:rPr lang="en-US" sz="2333" dirty="0" err="1">
                <a:latin typeface="+mj-lt"/>
              </a:rPr>
              <a:t>Professionnel</a:t>
            </a:r>
            <a:r>
              <a:rPr lang="en-US" sz="2333" dirty="0">
                <a:latin typeface="+mj-lt"/>
              </a:rPr>
              <a:t> au sein </a:t>
            </a:r>
            <a:r>
              <a:rPr lang="en-US" sz="2333" dirty="0" err="1">
                <a:latin typeface="+mj-lt"/>
              </a:rPr>
              <a:t>d’équipe</a:t>
            </a:r>
            <a:r>
              <a:rPr lang="en-US" sz="2333" dirty="0">
                <a:latin typeface="+mj-lt"/>
              </a:rPr>
              <a:t> du sanitaire et du </a:t>
            </a:r>
            <a:r>
              <a:rPr lang="en-US" sz="2333" dirty="0" err="1">
                <a:latin typeface="+mj-lt"/>
              </a:rPr>
              <a:t>médico</a:t>
            </a:r>
            <a:r>
              <a:rPr lang="en-US" sz="2333" dirty="0">
                <a:latin typeface="+mj-lt"/>
              </a:rPr>
              <a:t>-social. </a:t>
            </a:r>
          </a:p>
          <a:p>
            <a:pPr>
              <a:lnSpc>
                <a:spcPts val="2800"/>
              </a:lnSpc>
              <a:spcBef>
                <a:spcPct val="0"/>
              </a:spcBef>
            </a:pPr>
            <a:r>
              <a:rPr lang="en-US" sz="2333" dirty="0">
                <a:latin typeface="+mj-lt"/>
              </a:rPr>
              <a:t>	= Avec </a:t>
            </a:r>
            <a:r>
              <a:rPr lang="en-US" sz="2333" dirty="0" err="1">
                <a:latin typeface="+mj-lt"/>
              </a:rPr>
              <a:t>comme</a:t>
            </a:r>
            <a:r>
              <a:rPr lang="en-US" sz="2333" dirty="0">
                <a:latin typeface="+mj-lt"/>
              </a:rPr>
              <a:t> </a:t>
            </a:r>
            <a:r>
              <a:rPr lang="en-US" sz="2333" dirty="0" err="1">
                <a:latin typeface="+mj-lt"/>
              </a:rPr>
              <a:t>compétence</a:t>
            </a:r>
            <a:r>
              <a:rPr lang="en-US" sz="2333" dirty="0">
                <a:latin typeface="+mj-lt"/>
              </a:rPr>
              <a:t> les </a:t>
            </a:r>
            <a:r>
              <a:rPr lang="en-US" sz="2333" dirty="0" err="1">
                <a:latin typeface="+mj-lt"/>
              </a:rPr>
              <a:t>savoirs</a:t>
            </a:r>
            <a:r>
              <a:rPr lang="en-US" sz="2333" dirty="0">
                <a:latin typeface="+mj-lt"/>
              </a:rPr>
              <a:t> </a:t>
            </a:r>
            <a:r>
              <a:rPr lang="en-US" sz="2333" dirty="0" err="1">
                <a:latin typeface="+mj-lt"/>
              </a:rPr>
              <a:t>expérientiels</a:t>
            </a:r>
            <a:r>
              <a:rPr lang="en-US" sz="2333" dirty="0">
                <a:latin typeface="+mj-lt"/>
              </a:rPr>
              <a:t> : de </a:t>
            </a:r>
            <a:r>
              <a:rPr lang="en-US" sz="2333" dirty="0" err="1">
                <a:latin typeface="+mj-lt"/>
              </a:rPr>
              <a:t>personne</a:t>
            </a:r>
            <a:r>
              <a:rPr lang="en-US" sz="2333" dirty="0">
                <a:latin typeface="+mj-lt"/>
              </a:rPr>
              <a:t> </a:t>
            </a:r>
            <a:r>
              <a:rPr lang="en-US" sz="2333" dirty="0" err="1">
                <a:latin typeface="+mj-lt"/>
              </a:rPr>
              <a:t>concernée</a:t>
            </a:r>
            <a:r>
              <a:rPr lang="en-US" sz="2333" dirty="0">
                <a:latin typeface="+mj-lt"/>
              </a:rPr>
              <a:t> par un trouble, </a:t>
            </a:r>
            <a:r>
              <a:rPr lang="en-US" sz="2333" dirty="0" err="1">
                <a:latin typeface="+mj-lt"/>
              </a:rPr>
              <a:t>d’usager</a:t>
            </a:r>
            <a:r>
              <a:rPr lang="en-US" sz="2333" dirty="0">
                <a:latin typeface="+mj-lt"/>
              </a:rPr>
              <a:t> des </a:t>
            </a:r>
            <a:r>
              <a:rPr lang="en-US" sz="2333" dirty="0" err="1">
                <a:latin typeface="+mj-lt"/>
              </a:rPr>
              <a:t>soins</a:t>
            </a:r>
            <a:r>
              <a:rPr lang="en-US" sz="2333" dirty="0">
                <a:latin typeface="+mj-lt"/>
              </a:rPr>
              <a:t>, du </a:t>
            </a:r>
            <a:r>
              <a:rPr lang="en-US" sz="2333" dirty="0" err="1">
                <a:latin typeface="+mj-lt"/>
              </a:rPr>
              <a:t>Rétablissement</a:t>
            </a:r>
            <a:r>
              <a:rPr lang="en-US" sz="2333" dirty="0">
                <a:latin typeface="+mj-lt"/>
              </a:rPr>
              <a:t>.</a:t>
            </a:r>
          </a:p>
          <a:p>
            <a:pPr>
              <a:lnSpc>
                <a:spcPts val="2800"/>
              </a:lnSpc>
              <a:spcBef>
                <a:spcPct val="0"/>
              </a:spcBef>
            </a:pPr>
            <a:endParaRPr lang="en-US" sz="2333" dirty="0">
              <a:latin typeface="+mj-lt"/>
            </a:endParaRPr>
          </a:p>
          <a:p>
            <a:pPr>
              <a:lnSpc>
                <a:spcPts val="2800"/>
              </a:lnSpc>
              <a:spcBef>
                <a:spcPct val="0"/>
              </a:spcBef>
            </a:pPr>
            <a:r>
              <a:rPr lang="en-US" sz="2333" u="sng" dirty="0">
                <a:latin typeface="+mj-lt"/>
              </a:rPr>
              <a:t>Normandie</a:t>
            </a:r>
            <a:r>
              <a:rPr lang="en-US" sz="2333" dirty="0">
                <a:latin typeface="+mj-lt"/>
              </a:rPr>
              <a:t> : De 1 </a:t>
            </a:r>
            <a:r>
              <a:rPr lang="en-US" sz="2333" dirty="0" err="1">
                <a:latin typeface="+mj-lt"/>
              </a:rPr>
              <a:t>en</a:t>
            </a:r>
            <a:r>
              <a:rPr lang="en-US" sz="2333" dirty="0">
                <a:latin typeface="+mj-lt"/>
              </a:rPr>
              <a:t> 2020 à </a:t>
            </a:r>
            <a:r>
              <a:rPr lang="en-US" sz="2333" b="1" dirty="0">
                <a:latin typeface="+mj-lt"/>
              </a:rPr>
              <a:t>14</a:t>
            </a:r>
            <a:r>
              <a:rPr lang="en-US" sz="2333" dirty="0">
                <a:latin typeface="+mj-lt"/>
              </a:rPr>
              <a:t> MSP </a:t>
            </a:r>
            <a:r>
              <a:rPr lang="en-US" sz="2333" dirty="0" err="1">
                <a:latin typeface="+mj-lt"/>
              </a:rPr>
              <a:t>en</a:t>
            </a:r>
            <a:r>
              <a:rPr lang="en-US" sz="2333" dirty="0">
                <a:latin typeface="+mj-lt"/>
              </a:rPr>
              <a:t> 2025      (350 MSP </a:t>
            </a:r>
            <a:r>
              <a:rPr lang="en-US" sz="2333" dirty="0" err="1">
                <a:latin typeface="+mj-lt"/>
              </a:rPr>
              <a:t>en</a:t>
            </a:r>
            <a:r>
              <a:rPr lang="en-US" sz="2333" dirty="0">
                <a:latin typeface="+mj-lt"/>
              </a:rPr>
              <a:t> France)</a:t>
            </a:r>
          </a:p>
          <a:p>
            <a:pPr>
              <a:lnSpc>
                <a:spcPts val="2800"/>
              </a:lnSpc>
              <a:spcBef>
                <a:spcPct val="0"/>
              </a:spcBef>
            </a:pPr>
            <a:endParaRPr lang="en-US" sz="2333" dirty="0">
              <a:latin typeface="+mj-lt"/>
            </a:endParaRPr>
          </a:p>
          <a:p>
            <a:pPr>
              <a:lnSpc>
                <a:spcPts val="2800"/>
              </a:lnSpc>
              <a:spcBef>
                <a:spcPct val="0"/>
              </a:spcBef>
            </a:pPr>
            <a:r>
              <a:rPr lang="en-US" sz="2333" dirty="0">
                <a:latin typeface="+mj-lt"/>
              </a:rPr>
              <a:t>Formation </a:t>
            </a:r>
            <a:r>
              <a:rPr lang="en-US" sz="2333" dirty="0" err="1">
                <a:latin typeface="+mj-lt"/>
              </a:rPr>
              <a:t>Licence</a:t>
            </a:r>
            <a:r>
              <a:rPr lang="en-US" sz="2333" dirty="0">
                <a:latin typeface="+mj-lt"/>
              </a:rPr>
              <a:t> 3 : 1 an </a:t>
            </a:r>
            <a:r>
              <a:rPr lang="en-US" sz="2333" dirty="0" err="1">
                <a:latin typeface="+mj-lt"/>
              </a:rPr>
              <a:t>d’étude</a:t>
            </a:r>
            <a:r>
              <a:rPr lang="en-US" sz="2333" dirty="0">
                <a:latin typeface="+mj-lt"/>
              </a:rPr>
              <a:t> </a:t>
            </a:r>
            <a:r>
              <a:rPr lang="en-US" sz="2333" dirty="0" err="1">
                <a:latin typeface="+mj-lt"/>
              </a:rPr>
              <a:t>Licence</a:t>
            </a:r>
            <a:r>
              <a:rPr lang="en-US" sz="2333" dirty="0">
                <a:latin typeface="+mj-lt"/>
              </a:rPr>
              <a:t> </a:t>
            </a:r>
            <a:r>
              <a:rPr lang="en-US" sz="2333" dirty="0"/>
              <a:t>science sanitaire et </a:t>
            </a:r>
            <a:r>
              <a:rPr lang="en-US" sz="2333" dirty="0" err="1"/>
              <a:t>sociale</a:t>
            </a:r>
            <a:r>
              <a:rPr lang="en-US" sz="2333" dirty="0"/>
              <a:t> option MSP (</a:t>
            </a:r>
            <a:r>
              <a:rPr lang="en-US" sz="2333" dirty="0" err="1"/>
              <a:t>Bobigny</a:t>
            </a:r>
            <a:r>
              <a:rPr lang="en-US" sz="2333" dirty="0"/>
              <a:t> et Bordeaux)</a:t>
            </a:r>
          </a:p>
          <a:p>
            <a:pPr>
              <a:lnSpc>
                <a:spcPts val="2800"/>
              </a:lnSpc>
              <a:spcBef>
                <a:spcPct val="0"/>
              </a:spcBef>
            </a:pPr>
            <a:endParaRPr lang="en-US" sz="2333" dirty="0">
              <a:latin typeface="+mj-lt"/>
            </a:endParaRPr>
          </a:p>
          <a:p>
            <a:pPr>
              <a:lnSpc>
                <a:spcPts val="2800"/>
              </a:lnSpc>
              <a:spcBef>
                <a:spcPct val="0"/>
              </a:spcBef>
            </a:pPr>
            <a:r>
              <a:rPr lang="en-US" sz="2333" i="1" dirty="0">
                <a:latin typeface="+mj-lt"/>
              </a:rPr>
              <a:t>“Le MSP </a:t>
            </a:r>
            <a:r>
              <a:rPr lang="en-US" sz="2333" i="1" dirty="0" err="1">
                <a:latin typeface="+mj-lt"/>
              </a:rPr>
              <a:t>incarne</a:t>
            </a:r>
            <a:r>
              <a:rPr lang="en-US" sz="2333" i="1" dirty="0">
                <a:latin typeface="+mj-lt"/>
              </a:rPr>
              <a:t> </a:t>
            </a:r>
            <a:r>
              <a:rPr lang="en-US" sz="2333" i="1" dirty="0" err="1">
                <a:latin typeface="+mj-lt"/>
              </a:rPr>
              <a:t>l’Espoir</a:t>
            </a:r>
            <a:r>
              <a:rPr lang="en-US" sz="2333" i="1" dirty="0">
                <a:latin typeface="+mj-lt"/>
              </a:rPr>
              <a:t>, pour les </a:t>
            </a:r>
            <a:r>
              <a:rPr lang="en-US" sz="2333" i="1" dirty="0" err="1">
                <a:latin typeface="+mj-lt"/>
              </a:rPr>
              <a:t>usagers</a:t>
            </a:r>
            <a:r>
              <a:rPr lang="en-US" sz="2333" i="1" dirty="0">
                <a:latin typeface="+mj-lt"/>
              </a:rPr>
              <a:t>, de </a:t>
            </a:r>
            <a:r>
              <a:rPr lang="en-US" sz="2333" i="1" dirty="0" err="1">
                <a:latin typeface="+mj-lt"/>
              </a:rPr>
              <a:t>retrouver</a:t>
            </a:r>
            <a:r>
              <a:rPr lang="en-US" sz="2333" i="1" dirty="0">
                <a:latin typeface="+mj-lt"/>
              </a:rPr>
              <a:t> </a:t>
            </a:r>
            <a:r>
              <a:rPr lang="en-US" sz="2333" i="1" dirty="0" err="1">
                <a:latin typeface="+mj-lt"/>
              </a:rPr>
              <a:t>une</a:t>
            </a:r>
            <a:r>
              <a:rPr lang="en-US" sz="2333" i="1" dirty="0">
                <a:latin typeface="+mj-lt"/>
              </a:rPr>
              <a:t> vie </a:t>
            </a:r>
            <a:r>
              <a:rPr lang="en-US" sz="2333" i="1" dirty="0" err="1">
                <a:latin typeface="+mj-lt"/>
              </a:rPr>
              <a:t>satisfaisante</a:t>
            </a:r>
            <a:r>
              <a:rPr lang="en-US" sz="2333" i="1" dirty="0">
                <a:latin typeface="+mj-lt"/>
              </a:rPr>
              <a:t>…”.</a:t>
            </a:r>
          </a:p>
          <a:p>
            <a:pPr>
              <a:spcBef>
                <a:spcPct val="0"/>
              </a:spcBef>
            </a:pPr>
            <a:endParaRPr lang="en-US" sz="533" i="1" dirty="0">
              <a:latin typeface="+mj-lt"/>
            </a:endParaRPr>
          </a:p>
          <a:p>
            <a:pPr>
              <a:lnSpc>
                <a:spcPts val="2800"/>
              </a:lnSpc>
              <a:spcBef>
                <a:spcPct val="0"/>
              </a:spcBef>
            </a:pPr>
            <a:r>
              <a:rPr lang="en-US" sz="2333" i="1" dirty="0">
                <a:latin typeface="+mj-lt"/>
              </a:rPr>
              <a:t>“Avec les </a:t>
            </a:r>
            <a:r>
              <a:rPr lang="en-US" sz="2333" i="1" dirty="0" err="1">
                <a:latin typeface="+mj-lt"/>
              </a:rPr>
              <a:t>usagers</a:t>
            </a:r>
            <a:r>
              <a:rPr lang="en-US" sz="2333" i="1" dirty="0">
                <a:latin typeface="+mj-lt"/>
              </a:rPr>
              <a:t>, la reconnaissance </a:t>
            </a:r>
            <a:r>
              <a:rPr lang="en-US" sz="2333" i="1" dirty="0" err="1">
                <a:latin typeface="+mj-lt"/>
              </a:rPr>
              <a:t>réciproque</a:t>
            </a:r>
            <a:r>
              <a:rPr lang="en-US" sz="2333" i="1" dirty="0">
                <a:latin typeface="+mj-lt"/>
              </a:rPr>
              <a:t> se fait </a:t>
            </a:r>
            <a:r>
              <a:rPr lang="en-US" sz="2333" i="1" dirty="0" err="1">
                <a:latin typeface="+mj-lt"/>
              </a:rPr>
              <a:t>naturellement</a:t>
            </a:r>
            <a:r>
              <a:rPr lang="en-US" sz="2333" i="1" dirty="0">
                <a:latin typeface="+mj-lt"/>
              </a:rPr>
              <a:t> grâce à </a:t>
            </a:r>
            <a:r>
              <a:rPr lang="en-US" sz="2333" i="1" dirty="0" err="1">
                <a:latin typeface="+mj-lt"/>
              </a:rPr>
              <a:t>cette</a:t>
            </a:r>
            <a:r>
              <a:rPr lang="en-US" sz="2333" i="1" dirty="0">
                <a:latin typeface="+mj-lt"/>
              </a:rPr>
              <a:t> </a:t>
            </a:r>
            <a:r>
              <a:rPr lang="en-US" sz="2333" i="1" dirty="0" err="1">
                <a:latin typeface="+mj-lt"/>
              </a:rPr>
              <a:t>expérience</a:t>
            </a:r>
            <a:r>
              <a:rPr lang="en-US" sz="2333" i="1" dirty="0">
                <a:latin typeface="+mj-lt"/>
              </a:rPr>
              <a:t> rare </a:t>
            </a:r>
            <a:r>
              <a:rPr lang="en-US" sz="2333" i="1" dirty="0" err="1">
                <a:latin typeface="+mj-lt"/>
              </a:rPr>
              <a:t>qu’est</a:t>
            </a:r>
            <a:r>
              <a:rPr lang="en-US" sz="2333" i="1" dirty="0">
                <a:latin typeface="+mj-lt"/>
              </a:rPr>
              <a:t> le </a:t>
            </a:r>
            <a:r>
              <a:rPr lang="en-US" sz="2333" i="1" dirty="0" err="1">
                <a:latin typeface="+mj-lt"/>
              </a:rPr>
              <a:t>parcours</a:t>
            </a:r>
            <a:r>
              <a:rPr lang="en-US" sz="2333" i="1" dirty="0">
                <a:latin typeface="+mj-lt"/>
              </a:rPr>
              <a:t> de vie avec un trouble…</a:t>
            </a:r>
          </a:p>
        </p:txBody>
      </p:sp>
      <p:sp>
        <p:nvSpPr>
          <p:cNvPr id="21" name="TextBox 21"/>
          <p:cNvSpPr txBox="1"/>
          <p:nvPr/>
        </p:nvSpPr>
        <p:spPr>
          <a:xfrm>
            <a:off x="3868892" y="597574"/>
            <a:ext cx="5872410" cy="709425"/>
          </a:xfrm>
          <a:prstGeom prst="rect">
            <a:avLst/>
          </a:prstGeom>
        </p:spPr>
        <p:txBody>
          <a:bodyPr wrap="square" lIns="0" tIns="0" rIns="0" bIns="0" rtlCol="0" anchor="t">
            <a:spAutoFit/>
          </a:bodyPr>
          <a:lstStyle/>
          <a:p>
            <a:pPr algn="ctr">
              <a:lnSpc>
                <a:spcPts val="2800"/>
              </a:lnSpc>
              <a:spcBef>
                <a:spcPct val="0"/>
              </a:spcBef>
            </a:pPr>
            <a:r>
              <a:rPr lang="en-US" sz="2333" b="1" dirty="0" err="1">
                <a:solidFill>
                  <a:srgbClr val="263090"/>
                </a:solidFill>
                <a:latin typeface="+mj-lt"/>
              </a:rPr>
              <a:t>Médiateur</a:t>
            </a:r>
            <a:r>
              <a:rPr lang="en-US" sz="2333" b="1" dirty="0">
                <a:solidFill>
                  <a:srgbClr val="263090"/>
                </a:solidFill>
                <a:latin typeface="+mj-lt"/>
              </a:rPr>
              <a:t> de Santé Pair </a:t>
            </a:r>
          </a:p>
          <a:p>
            <a:pPr algn="ctr">
              <a:lnSpc>
                <a:spcPts val="2800"/>
              </a:lnSpc>
              <a:spcBef>
                <a:spcPct val="0"/>
              </a:spcBef>
            </a:pPr>
            <a:r>
              <a:rPr lang="en-US" sz="2333" b="1" dirty="0">
                <a:solidFill>
                  <a:srgbClr val="263090"/>
                </a:solidFill>
                <a:latin typeface="+mj-lt"/>
              </a:rPr>
              <a:t>(MSP)</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sz="1200"/>
          </a:p>
        </p:txBody>
      </p:sp>
      <p:grpSp>
        <p:nvGrpSpPr>
          <p:cNvPr id="4" name="Groupe 3">
            <a:extLst>
              <a:ext uri="{FF2B5EF4-FFF2-40B4-BE49-F238E27FC236}">
                <a16:creationId xmlns:a16="http://schemas.microsoft.com/office/drawing/2014/main" id="{C00A83CC-0AE3-1112-3F29-3509D0BC946D}"/>
              </a:ext>
            </a:extLst>
          </p:cNvPr>
          <p:cNvGrpSpPr/>
          <p:nvPr/>
        </p:nvGrpSpPr>
        <p:grpSpPr>
          <a:xfrm>
            <a:off x="733876" y="228600"/>
            <a:ext cx="2726041" cy="1974914"/>
            <a:chOff x="13428913" y="323452"/>
            <a:chExt cx="4089061" cy="2962371"/>
          </a:xfrm>
          <a:scene3d>
            <a:camera prst="orthographicFront">
              <a:rot lat="0" lon="10799977" rev="0"/>
            </a:camera>
            <a:lightRig rig="threePt" dir="t"/>
          </a:scene3d>
        </p:grpSpPr>
        <p:grpSp>
          <p:nvGrpSpPr>
            <p:cNvPr id="18" name="Group 6">
              <a:extLst>
                <a:ext uri="{FF2B5EF4-FFF2-40B4-BE49-F238E27FC236}">
                  <a16:creationId xmlns:a16="http://schemas.microsoft.com/office/drawing/2014/main" id="{01FCB15C-D96B-9884-7DD0-905DBCCA0DCF}"/>
                </a:ext>
              </a:extLst>
            </p:cNvPr>
            <p:cNvGrpSpPr/>
            <p:nvPr/>
          </p:nvGrpSpPr>
          <p:grpSpPr>
            <a:xfrm>
              <a:off x="15946438" y="949226"/>
              <a:ext cx="1297674" cy="466295"/>
              <a:chOff x="0" y="0"/>
              <a:chExt cx="411417" cy="147835"/>
            </a:xfrm>
          </p:grpSpPr>
          <p:sp>
            <p:nvSpPr>
              <p:cNvPr id="28" name="Freeform 7">
                <a:extLst>
                  <a:ext uri="{FF2B5EF4-FFF2-40B4-BE49-F238E27FC236}">
                    <a16:creationId xmlns:a16="http://schemas.microsoft.com/office/drawing/2014/main" id="{69011F4D-1D98-16C0-9C26-AAC61B1335DE}"/>
                  </a:ext>
                </a:extLst>
              </p:cNvPr>
              <p:cNvSpPr/>
              <p:nvPr/>
            </p:nvSpPr>
            <p:spPr>
              <a:xfrm>
                <a:off x="0" y="0"/>
                <a:ext cx="411417" cy="147835"/>
              </a:xfrm>
              <a:custGeom>
                <a:avLst/>
                <a:gdLst/>
                <a:ahLst/>
                <a:cxnLst/>
                <a:rect l="l" t="t" r="r" b="b"/>
                <a:pathLst>
                  <a:path w="411417" h="147835">
                    <a:moveTo>
                      <a:pt x="0" y="0"/>
                    </a:moveTo>
                    <a:lnTo>
                      <a:pt x="411417" y="0"/>
                    </a:lnTo>
                    <a:lnTo>
                      <a:pt x="411417" y="147835"/>
                    </a:lnTo>
                    <a:lnTo>
                      <a:pt x="0" y="147835"/>
                    </a:lnTo>
                    <a:close/>
                  </a:path>
                </a:pathLst>
              </a:custGeom>
              <a:solidFill>
                <a:srgbClr val="263090"/>
              </a:solidFill>
              <a:sp3d/>
            </p:spPr>
            <p:txBody>
              <a:bodyPr/>
              <a:lstStyle/>
              <a:p>
                <a:endParaRPr lang="fr-FR" sz="1200"/>
              </a:p>
            </p:txBody>
          </p:sp>
          <p:sp>
            <p:nvSpPr>
              <p:cNvPr id="29" name="TextBox 8">
                <a:extLst>
                  <a:ext uri="{FF2B5EF4-FFF2-40B4-BE49-F238E27FC236}">
                    <a16:creationId xmlns:a16="http://schemas.microsoft.com/office/drawing/2014/main" id="{59F9E5DE-D99D-9C8E-C327-0AB5E93454DB}"/>
                  </a:ext>
                </a:extLst>
              </p:cNvPr>
              <p:cNvSpPr txBox="1"/>
              <p:nvPr/>
            </p:nvSpPr>
            <p:spPr>
              <a:xfrm>
                <a:off x="0" y="38100"/>
                <a:ext cx="411417" cy="109735"/>
              </a:xfrm>
              <a:prstGeom prst="rect">
                <a:avLst/>
              </a:prstGeom>
              <a:sp3d/>
            </p:spPr>
            <p:txBody>
              <a:bodyPr lIns="28134" tIns="28134" rIns="28134" bIns="28134" rtlCol="0" anchor="ctr">
                <a:flatTx/>
              </a:bodyPr>
              <a:lstStyle/>
              <a:p>
                <a:pPr algn="ctr">
                  <a:lnSpc>
                    <a:spcPts val="1466"/>
                  </a:lnSpc>
                </a:pPr>
                <a:endParaRPr sz="1200"/>
              </a:p>
            </p:txBody>
          </p:sp>
        </p:grpSp>
        <p:grpSp>
          <p:nvGrpSpPr>
            <p:cNvPr id="19" name="Group 2">
              <a:extLst>
                <a:ext uri="{FF2B5EF4-FFF2-40B4-BE49-F238E27FC236}">
                  <a16:creationId xmlns:a16="http://schemas.microsoft.com/office/drawing/2014/main" id="{4840C215-413C-8EBB-BB23-15AC537CA24D}"/>
                </a:ext>
              </a:extLst>
            </p:cNvPr>
            <p:cNvGrpSpPr/>
            <p:nvPr/>
          </p:nvGrpSpPr>
          <p:grpSpPr>
            <a:xfrm>
              <a:off x="13428913" y="323452"/>
              <a:ext cx="4089061" cy="2962371"/>
              <a:chOff x="0" y="0"/>
              <a:chExt cx="5452081" cy="3949828"/>
            </a:xfrm>
          </p:grpSpPr>
          <p:sp>
            <p:nvSpPr>
              <p:cNvPr id="22" name="Freeform 3">
                <a:extLst>
                  <a:ext uri="{FF2B5EF4-FFF2-40B4-BE49-F238E27FC236}">
                    <a16:creationId xmlns:a16="http://schemas.microsoft.com/office/drawing/2014/main" id="{7225D208-F46F-D5DE-46E8-1F5A0BAADECB}"/>
                  </a:ext>
                </a:extLst>
              </p:cNvPr>
              <p:cNvSpPr/>
              <p:nvPr/>
            </p:nvSpPr>
            <p:spPr>
              <a:xfrm rot="5400000">
                <a:off x="1305092" y="-197161"/>
                <a:ext cx="2841897" cy="5452081"/>
              </a:xfrm>
              <a:custGeom>
                <a:avLst/>
                <a:gdLst/>
                <a:ahLst/>
                <a:cxnLst/>
                <a:rect l="l" t="t" r="r" b="b"/>
                <a:pathLst>
                  <a:path w="2841897" h="5452081">
                    <a:moveTo>
                      <a:pt x="0" y="0"/>
                    </a:moveTo>
                    <a:lnTo>
                      <a:pt x="2841897" y="0"/>
                    </a:lnTo>
                    <a:lnTo>
                      <a:pt x="2841897" y="5452081"/>
                    </a:lnTo>
                    <a:lnTo>
                      <a:pt x="0" y="5452081"/>
                    </a:lnTo>
                    <a:lnTo>
                      <a:pt x="0" y="0"/>
                    </a:lnTo>
                    <a:close/>
                  </a:path>
                </a:pathLst>
              </a:custGeom>
              <a:blipFill>
                <a:blip r:embed="rId4">
                  <a:extLst>
                    <a:ext uri="{96DAC541-7B7A-43D3-8B79-37D633B846F1}">
                      <asvg:svgBlip xmlns:asvg="http://schemas.microsoft.com/office/drawing/2016/SVG/main" r:embed="rId5"/>
                    </a:ext>
                  </a:extLst>
                </a:blip>
                <a:stretch>
                  <a:fillRect/>
                </a:stretch>
              </a:blipFill>
              <a:sp3d/>
            </p:spPr>
            <p:txBody>
              <a:bodyPr/>
              <a:lstStyle/>
              <a:p>
                <a:endParaRPr lang="fr-FR" sz="1200"/>
              </a:p>
            </p:txBody>
          </p:sp>
          <p:sp>
            <p:nvSpPr>
              <p:cNvPr id="24" name="TextBox 4">
                <a:extLst>
                  <a:ext uri="{FF2B5EF4-FFF2-40B4-BE49-F238E27FC236}">
                    <a16:creationId xmlns:a16="http://schemas.microsoft.com/office/drawing/2014/main" id="{5CE4D2E9-A736-AEBD-C419-6695F49E4900}"/>
                  </a:ext>
                </a:extLst>
              </p:cNvPr>
              <p:cNvSpPr txBox="1"/>
              <p:nvPr/>
            </p:nvSpPr>
            <p:spPr>
              <a:xfrm>
                <a:off x="566912" y="2011718"/>
                <a:ext cx="3334163" cy="974626"/>
              </a:xfrm>
              <a:prstGeom prst="rect">
                <a:avLst/>
              </a:prstGeom>
              <a:sp3d/>
            </p:spPr>
            <p:txBody>
              <a:bodyPr lIns="0" tIns="0" rIns="0" bIns="0" rtlCol="0" anchor="t">
                <a:spAutoFit/>
                <a:flatTx/>
              </a:bodyPr>
              <a:lstStyle/>
              <a:p>
                <a:pPr>
                  <a:lnSpc>
                    <a:spcPts val="1883"/>
                  </a:lnSpc>
                  <a:spcBef>
                    <a:spcPct val="0"/>
                  </a:spcBef>
                </a:pPr>
                <a:r>
                  <a:rPr lang="en-US" sz="1883" b="1" spc="37" dirty="0">
                    <a:solidFill>
                      <a:srgbClr val="F8F1EA"/>
                    </a:solidFill>
                    <a:latin typeface="Gliker Semi-Bold"/>
                    <a:ea typeface="Gliker Semi-Bold"/>
                    <a:cs typeface="Gliker Semi-Bold"/>
                    <a:sym typeface="Gliker Semi-Bold"/>
                  </a:rPr>
                  <a:t>Retour </a:t>
                </a:r>
                <a:r>
                  <a:rPr lang="en-US" sz="1883" b="1" spc="37" dirty="0" err="1">
                    <a:solidFill>
                      <a:srgbClr val="F8F1EA"/>
                    </a:solidFill>
                    <a:latin typeface="Gliker Semi-Bold"/>
                    <a:ea typeface="Gliker Semi-Bold"/>
                    <a:cs typeface="Gliker Semi-Bold"/>
                    <a:sym typeface="Gliker Semi-Bold"/>
                  </a:rPr>
                  <a:t>d’expérience</a:t>
                </a:r>
                <a:endParaRPr lang="en-US" sz="1883" b="1" spc="37" dirty="0">
                  <a:solidFill>
                    <a:srgbClr val="F8F1EA"/>
                  </a:solidFill>
                  <a:latin typeface="Gliker Semi-Bold"/>
                  <a:ea typeface="Gliker Semi-Bold"/>
                  <a:cs typeface="Gliker Semi-Bold"/>
                  <a:sym typeface="Gliker Semi-Bold"/>
                </a:endParaRPr>
              </a:p>
            </p:txBody>
          </p:sp>
          <p:sp>
            <p:nvSpPr>
              <p:cNvPr id="25" name="Freeform 5">
                <a:extLst>
                  <a:ext uri="{FF2B5EF4-FFF2-40B4-BE49-F238E27FC236}">
                    <a16:creationId xmlns:a16="http://schemas.microsoft.com/office/drawing/2014/main" id="{84DE77DF-EFAB-75FC-B5E2-D5670629A3E7}"/>
                  </a:ext>
                </a:extLst>
              </p:cNvPr>
              <p:cNvSpPr/>
              <p:nvPr/>
            </p:nvSpPr>
            <p:spPr>
              <a:xfrm>
                <a:off x="2562656" y="0"/>
                <a:ext cx="2889425" cy="1903914"/>
              </a:xfrm>
              <a:custGeom>
                <a:avLst/>
                <a:gdLst/>
                <a:ahLst/>
                <a:cxnLst/>
                <a:rect l="l" t="t" r="r" b="b"/>
                <a:pathLst>
                  <a:path w="2889425" h="1903914">
                    <a:moveTo>
                      <a:pt x="0" y="0"/>
                    </a:moveTo>
                    <a:lnTo>
                      <a:pt x="2889425" y="0"/>
                    </a:lnTo>
                    <a:lnTo>
                      <a:pt x="2889425" y="1903914"/>
                    </a:lnTo>
                    <a:lnTo>
                      <a:pt x="0" y="1903914"/>
                    </a:lnTo>
                    <a:lnTo>
                      <a:pt x="0" y="0"/>
                    </a:lnTo>
                    <a:close/>
                  </a:path>
                </a:pathLst>
              </a:custGeom>
              <a:blipFill>
                <a:blip r:embed="rId6">
                  <a:extLst>
                    <a:ext uri="{96DAC541-7B7A-43D3-8B79-37D633B846F1}">
                      <asvg:svgBlip xmlns:asvg="http://schemas.microsoft.com/office/drawing/2016/SVG/main" r:embed="rId7"/>
                    </a:ext>
                  </a:extLst>
                </a:blip>
                <a:stretch>
                  <a:fillRect/>
                </a:stretch>
              </a:blipFill>
              <a:sp3d/>
            </p:spPr>
            <p:txBody>
              <a:bodyPr/>
              <a:lstStyle/>
              <a:p>
                <a:endParaRPr lang="fr-FR" sz="1200"/>
              </a:p>
            </p:txBody>
          </p:sp>
        </p:grpSp>
      </p:grpSp>
      <p:sp>
        <p:nvSpPr>
          <p:cNvPr id="2" name="Rectangle 1">
            <a:extLst>
              <a:ext uri="{FF2B5EF4-FFF2-40B4-BE49-F238E27FC236}">
                <a16:creationId xmlns:a16="http://schemas.microsoft.com/office/drawing/2014/main" id="{B24DCD3D-1287-41C2-B5A4-00E35F019E35}"/>
              </a:ext>
            </a:extLst>
          </p:cNvPr>
          <p:cNvSpPr/>
          <p:nvPr/>
        </p:nvSpPr>
        <p:spPr>
          <a:xfrm>
            <a:off x="3749293" y="1559341"/>
            <a:ext cx="7166729" cy="782202"/>
          </a:xfrm>
          <a:prstGeom prst="rect">
            <a:avLst/>
          </a:prstGeom>
        </p:spPr>
        <p:txBody>
          <a:bodyPr wrap="square">
            <a:spAutoFit/>
          </a:bodyPr>
          <a:lstStyle/>
          <a:p>
            <a:pPr>
              <a:lnSpc>
                <a:spcPts val="2800"/>
              </a:lnSpc>
              <a:spcBef>
                <a:spcPct val="0"/>
              </a:spcBef>
            </a:pPr>
            <a:r>
              <a:rPr lang="en-US" sz="1867" b="1" dirty="0">
                <a:solidFill>
                  <a:srgbClr val="263090"/>
                </a:solidFill>
              </a:rPr>
              <a:t>M. DURANT Maximilien </a:t>
            </a:r>
            <a:r>
              <a:rPr lang="en-US" sz="1867" dirty="0">
                <a:solidFill>
                  <a:srgbClr val="263090"/>
                </a:solidFill>
              </a:rPr>
              <a:t>– MSP à </a:t>
            </a:r>
            <a:r>
              <a:rPr lang="en-US" sz="1867" dirty="0" err="1">
                <a:solidFill>
                  <a:srgbClr val="263090"/>
                </a:solidFill>
              </a:rPr>
              <a:t>l’Hôpital</a:t>
            </a:r>
            <a:r>
              <a:rPr lang="en-US" sz="1867" dirty="0">
                <a:solidFill>
                  <a:srgbClr val="263090"/>
                </a:solidFill>
              </a:rPr>
              <a:t> De Jour du CHU de Caen.</a:t>
            </a:r>
          </a:p>
          <a:p>
            <a:pPr>
              <a:lnSpc>
                <a:spcPts val="2800"/>
              </a:lnSpc>
              <a:spcBef>
                <a:spcPct val="0"/>
              </a:spcBef>
            </a:pPr>
            <a:r>
              <a:rPr lang="en-US" sz="1867" b="1" dirty="0">
                <a:solidFill>
                  <a:srgbClr val="263090"/>
                </a:solidFill>
              </a:rPr>
              <a:t>M. DUPONT Gireg </a:t>
            </a:r>
            <a:r>
              <a:rPr lang="en-US" sz="1867" dirty="0">
                <a:solidFill>
                  <a:srgbClr val="263090"/>
                </a:solidFill>
              </a:rPr>
              <a:t>– MSP à ARIANE à </a:t>
            </a:r>
            <a:r>
              <a:rPr lang="en-US" sz="1867" dirty="0" err="1">
                <a:solidFill>
                  <a:srgbClr val="263090"/>
                </a:solidFill>
              </a:rPr>
              <a:t>l’EPSM</a:t>
            </a:r>
            <a:r>
              <a:rPr lang="en-US" sz="1867" dirty="0">
                <a:solidFill>
                  <a:srgbClr val="263090"/>
                </a:solidFill>
              </a:rPr>
              <a:t> de Caen.</a:t>
            </a:r>
          </a:p>
        </p:txBody>
      </p:sp>
    </p:spTree>
    <p:extLst>
      <p:ext uri="{BB962C8B-B14F-4D97-AF65-F5344CB8AC3E}">
        <p14:creationId xmlns:p14="http://schemas.microsoft.com/office/powerpoint/2010/main" val="2651830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14"/>
          <p:cNvGrpSpPr/>
          <p:nvPr/>
        </p:nvGrpSpPr>
        <p:grpSpPr>
          <a:xfrm>
            <a:off x="-71717" y="5669794"/>
            <a:ext cx="1392517" cy="1213605"/>
            <a:chOff x="-25723" y="-66675"/>
            <a:chExt cx="659155" cy="523551"/>
          </a:xfrm>
        </p:grpSpPr>
        <p:sp>
          <p:nvSpPr>
            <p:cNvPr id="32" name="Freeform 15"/>
            <p:cNvSpPr/>
            <p:nvPr/>
          </p:nvSpPr>
          <p:spPr>
            <a:xfrm>
              <a:off x="-25723" y="10957"/>
              <a:ext cx="627568" cy="445919"/>
            </a:xfrm>
            <a:custGeom>
              <a:avLst/>
              <a:gdLst/>
              <a:ahLst/>
              <a:cxnLst/>
              <a:rect l="l" t="t" r="r" b="b"/>
              <a:pathLst>
                <a:path w="633432" h="445919">
                  <a:moveTo>
                    <a:pt x="0" y="0"/>
                  </a:moveTo>
                  <a:lnTo>
                    <a:pt x="633432" y="0"/>
                  </a:lnTo>
                  <a:lnTo>
                    <a:pt x="633432" y="445919"/>
                  </a:lnTo>
                  <a:lnTo>
                    <a:pt x="0" y="445919"/>
                  </a:lnTo>
                  <a:close/>
                </a:path>
              </a:pathLst>
            </a:custGeom>
            <a:solidFill>
              <a:srgbClr val="8EB72F"/>
            </a:solidFill>
          </p:spPr>
          <p:txBody>
            <a:bodyPr/>
            <a:lstStyle/>
            <a:p>
              <a:endParaRPr lang="fr-FR"/>
            </a:p>
          </p:txBody>
        </p:sp>
        <p:sp>
          <p:nvSpPr>
            <p:cNvPr id="33" name="TextBox 16"/>
            <p:cNvSpPr txBox="1"/>
            <p:nvPr/>
          </p:nvSpPr>
          <p:spPr>
            <a:xfrm>
              <a:off x="0" y="-66675"/>
              <a:ext cx="633432" cy="512594"/>
            </a:xfrm>
            <a:prstGeom prst="rect">
              <a:avLst/>
            </a:prstGeom>
          </p:spPr>
          <p:txBody>
            <a:bodyPr lIns="33867" tIns="33867" rIns="33867" bIns="33867" rtlCol="0" anchor="ctr"/>
            <a:lstStyle/>
            <a:p>
              <a:pPr algn="ctr">
                <a:lnSpc>
                  <a:spcPts val="2240"/>
                </a:lnSpc>
              </a:pPr>
              <a:endParaRPr lang="fr-FR" sz="1200" dirty="0"/>
            </a:p>
          </p:txBody>
        </p:sp>
      </p:grpSp>
      <p:sp>
        <p:nvSpPr>
          <p:cNvPr id="2" name="AutoShape 2"/>
          <p:cNvSpPr/>
          <p:nvPr/>
        </p:nvSpPr>
        <p:spPr>
          <a:xfrm>
            <a:off x="0" y="5859444"/>
            <a:ext cx="12192000" cy="22225"/>
          </a:xfrm>
          <a:prstGeom prst="line">
            <a:avLst/>
          </a:prstGeom>
          <a:ln w="47625" cap="flat">
            <a:solidFill>
              <a:srgbClr val="263090"/>
            </a:solidFill>
            <a:prstDash val="solid"/>
            <a:headEnd type="none" w="sm" len="sm"/>
            <a:tailEnd type="none" w="sm" len="sm"/>
          </a:ln>
        </p:spPr>
        <p:txBody>
          <a:bodyPr/>
          <a:lstStyle/>
          <a:p>
            <a:endParaRPr lang="fr-FR"/>
          </a:p>
        </p:txBody>
      </p:sp>
      <p:sp>
        <p:nvSpPr>
          <p:cNvPr id="3" name="AutoShape 3"/>
          <p:cNvSpPr/>
          <p:nvPr/>
        </p:nvSpPr>
        <p:spPr>
          <a:xfrm flipV="1">
            <a:off x="1250950" y="1644650"/>
            <a:ext cx="0" cy="5213350"/>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4" name="Group 4"/>
          <p:cNvGrpSpPr/>
          <p:nvPr/>
        </p:nvGrpSpPr>
        <p:grpSpPr>
          <a:xfrm>
            <a:off x="685800" y="955294"/>
            <a:ext cx="1130300" cy="1130300"/>
            <a:chOff x="0" y="0"/>
            <a:chExt cx="2260600" cy="2260600"/>
          </a:xfrm>
        </p:grpSpPr>
        <p:grpSp>
          <p:nvGrpSpPr>
            <p:cNvPr id="5" name="Group 5"/>
            <p:cNvGrpSpPr/>
            <p:nvPr/>
          </p:nvGrpSpPr>
          <p:grpSpPr>
            <a:xfrm>
              <a:off x="0" y="0"/>
              <a:ext cx="2260600" cy="226060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263090"/>
              </a:solidFill>
            </p:spPr>
            <p:txBody>
              <a:bodyPr/>
              <a:lstStyle/>
              <a:p>
                <a:endParaRPr lang="fr-FR"/>
              </a:p>
            </p:txBody>
          </p:sp>
          <p:sp>
            <p:nvSpPr>
              <p:cNvPr id="7" name="TextBox 7"/>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lang="fr-FR" sz="1200" dirty="0"/>
              </a:p>
            </p:txBody>
          </p:sp>
        </p:grpSp>
        <p:grpSp>
          <p:nvGrpSpPr>
            <p:cNvPr id="8" name="Group 8"/>
            <p:cNvGrpSpPr/>
            <p:nvPr/>
          </p:nvGrpSpPr>
          <p:grpSpPr>
            <a:xfrm>
              <a:off x="342900" y="342900"/>
              <a:ext cx="1574800" cy="157480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8EB72F"/>
              </a:solidFill>
            </p:spPr>
            <p:txBody>
              <a:bodyPr/>
              <a:lstStyle/>
              <a:p>
                <a:endParaRPr lang="fr-FR"/>
              </a:p>
            </p:txBody>
          </p:sp>
          <p:sp>
            <p:nvSpPr>
              <p:cNvPr id="10" name="TextBox 10"/>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lang="fr-FR" sz="1200" dirty="0"/>
              </a:p>
            </p:txBody>
          </p:sp>
        </p:grpSp>
        <p:grpSp>
          <p:nvGrpSpPr>
            <p:cNvPr id="11" name="Group 11"/>
            <p:cNvGrpSpPr/>
            <p:nvPr/>
          </p:nvGrpSpPr>
          <p:grpSpPr>
            <a:xfrm>
              <a:off x="688741" y="688741"/>
              <a:ext cx="883117" cy="88311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txBody>
              <a:bodyPr/>
              <a:lstStyle/>
              <a:p>
                <a:endParaRPr lang="fr-FR"/>
              </a:p>
            </p:txBody>
          </p:sp>
          <p:sp>
            <p:nvSpPr>
              <p:cNvPr id="13" name="TextBox 13"/>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lang="fr-FR" sz="1200" dirty="0"/>
              </a:p>
            </p:txBody>
          </p:sp>
        </p:grpSp>
      </p:grpSp>
      <p:sp>
        <p:nvSpPr>
          <p:cNvPr id="18" name="Freeform 18"/>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2"/>
            <a:stretch>
              <a:fillRect/>
            </a:stretch>
          </a:blipFill>
        </p:spPr>
        <p:txBody>
          <a:bodyPr/>
          <a:lstStyle/>
          <a:p>
            <a:endParaRPr lang="fr-FR"/>
          </a:p>
        </p:txBody>
      </p:sp>
      <p:sp>
        <p:nvSpPr>
          <p:cNvPr id="26" name="TextBox 26"/>
          <p:cNvSpPr txBox="1"/>
          <p:nvPr/>
        </p:nvSpPr>
        <p:spPr>
          <a:xfrm>
            <a:off x="2134574" y="1225048"/>
            <a:ext cx="9701821" cy="503856"/>
          </a:xfrm>
          <a:prstGeom prst="rect">
            <a:avLst/>
          </a:prstGeom>
        </p:spPr>
        <p:txBody>
          <a:bodyPr wrap="square" lIns="0" tIns="0" rIns="0" bIns="0" rtlCol="0" anchor="t">
            <a:spAutoFit/>
          </a:bodyPr>
          <a:lstStyle/>
          <a:p>
            <a:pPr>
              <a:lnSpc>
                <a:spcPts val="4346"/>
              </a:lnSpc>
            </a:pPr>
            <a:r>
              <a:rPr lang="fr-FR" sz="2667" b="1" dirty="0">
                <a:solidFill>
                  <a:srgbClr val="263090"/>
                </a:solidFill>
                <a:latin typeface="+mj-lt"/>
              </a:rPr>
              <a:t>Priorité 6 : promotion de la santé mentale</a:t>
            </a:r>
          </a:p>
        </p:txBody>
      </p:sp>
      <p:pic>
        <p:nvPicPr>
          <p:cNvPr id="30" name="Image 29"/>
          <p:cNvPicPr>
            <a:picLocks noChangeAspect="1"/>
          </p:cNvPicPr>
          <p:nvPr/>
        </p:nvPicPr>
        <p:blipFill rotWithShape="1">
          <a:blip r:embed="rId3" cstate="print">
            <a:extLst>
              <a:ext uri="{28A0092B-C50C-407E-A947-70E740481C1C}">
                <a14:useLocalDpi xmlns:a14="http://schemas.microsoft.com/office/drawing/2010/main" val="0"/>
              </a:ext>
            </a:extLst>
          </a:blip>
          <a:srcRect l="45267" t="13334" r="36751"/>
          <a:stretch/>
        </p:blipFill>
        <p:spPr>
          <a:xfrm>
            <a:off x="37069" y="2090199"/>
            <a:ext cx="1182131" cy="3759549"/>
          </a:xfrm>
          <a:prstGeom prst="rect">
            <a:avLst/>
          </a:prstGeom>
        </p:spPr>
      </p:pic>
      <p:sp>
        <p:nvSpPr>
          <p:cNvPr id="22" name="TextBox 25">
            <a:extLst>
              <a:ext uri="{FF2B5EF4-FFF2-40B4-BE49-F238E27FC236}">
                <a16:creationId xmlns:a16="http://schemas.microsoft.com/office/drawing/2014/main" id="{E1A29125-CDFC-4415-5A3B-1C0F584687BE}"/>
              </a:ext>
            </a:extLst>
          </p:cNvPr>
          <p:cNvSpPr txBox="1"/>
          <p:nvPr/>
        </p:nvSpPr>
        <p:spPr>
          <a:xfrm>
            <a:off x="3702989" y="6087042"/>
            <a:ext cx="7587076" cy="477503"/>
          </a:xfrm>
          <a:prstGeom prst="rect">
            <a:avLst/>
          </a:prstGeom>
        </p:spPr>
        <p:txBody>
          <a:bodyPr wrap="square" lIns="0" tIns="0" rIns="0" bIns="0" rtlCol="0" anchor="t">
            <a:spAutoFit/>
          </a:bodyPr>
          <a:lstStyle/>
          <a:p>
            <a:pPr algn="r">
              <a:lnSpc>
                <a:spcPts val="4346"/>
              </a:lnSpc>
            </a:pPr>
            <a:r>
              <a:rPr lang="fr-FR" sz="2400" dirty="0">
                <a:solidFill>
                  <a:srgbClr val="263090"/>
                </a:solidFill>
                <a:latin typeface="Impact" panose="020B0806030902050204" pitchFamily="34" charset="0"/>
              </a:rPr>
              <a:t>Etat d’avancement des PTSM</a:t>
            </a:r>
          </a:p>
        </p:txBody>
      </p:sp>
    </p:spTree>
    <p:extLst>
      <p:ext uri="{BB962C8B-B14F-4D97-AF65-F5344CB8AC3E}">
        <p14:creationId xmlns:p14="http://schemas.microsoft.com/office/powerpoint/2010/main" val="19295971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lgn="ctr"/>
            <a:fld id="{48F63A3B-78C7-47BE-AE5E-E10140E04643}" type="slidenum">
              <a:rPr lang="en-US" smtClean="0"/>
              <a:pPr algn="ctr"/>
              <a:t>54</a:t>
            </a:fld>
            <a:endParaRPr lang="en-US" dirty="0"/>
          </a:p>
        </p:txBody>
      </p:sp>
      <p:pic>
        <p:nvPicPr>
          <p:cNvPr id="5" name="Image 4">
            <a:extLst>
              <a:ext uri="{FF2B5EF4-FFF2-40B4-BE49-F238E27FC236}">
                <a16:creationId xmlns:a16="http://schemas.microsoft.com/office/drawing/2014/main" id="{FB7C8B3C-AC9F-7022-E8C3-FED7FE820AFE}"/>
              </a:ext>
            </a:extLst>
          </p:cNvPr>
          <p:cNvPicPr>
            <a:picLocks noChangeAspect="1"/>
          </p:cNvPicPr>
          <p:nvPr/>
        </p:nvPicPr>
        <p:blipFill>
          <a:blip r:embed="rId2"/>
          <a:srcRect/>
          <a:stretch/>
        </p:blipFill>
        <p:spPr>
          <a:xfrm>
            <a:off x="1054609" y="763656"/>
            <a:ext cx="9086914" cy="5844205"/>
          </a:xfrm>
          <a:prstGeom prst="rect">
            <a:avLst/>
          </a:prstGeom>
        </p:spPr>
      </p:pic>
    </p:spTree>
    <p:extLst>
      <p:ext uri="{BB962C8B-B14F-4D97-AF65-F5344CB8AC3E}">
        <p14:creationId xmlns:p14="http://schemas.microsoft.com/office/powerpoint/2010/main" val="14740623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3"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solidFill>
                  <a:prstClr val="black"/>
                </a:solidFill>
              </a:endParaRPr>
            </a:p>
          </p:txBody>
        </p:sp>
      </p:grpSp>
      <p:sp>
        <p:nvSpPr>
          <p:cNvPr id="20" name="TextBox 20"/>
          <p:cNvSpPr txBox="1"/>
          <p:nvPr/>
        </p:nvSpPr>
        <p:spPr>
          <a:xfrm>
            <a:off x="1409404" y="2616436"/>
            <a:ext cx="3931723" cy="430887"/>
          </a:xfrm>
          <a:prstGeom prst="rect">
            <a:avLst/>
          </a:prstGeom>
        </p:spPr>
        <p:txBody>
          <a:bodyPr wrap="square" lIns="0" tIns="0" rIns="0" bIns="0" rtlCol="0" anchor="t">
            <a:spAutoFit/>
          </a:bodyPr>
          <a:lstStyle/>
          <a:p>
            <a:pPr>
              <a:spcBef>
                <a:spcPct val="0"/>
              </a:spcBef>
            </a:pPr>
            <a:r>
              <a:rPr lang="fr-FR" sz="1400" dirty="0">
                <a:solidFill>
                  <a:srgbClr val="263090"/>
                </a:solidFill>
              </a:rPr>
              <a:t>Déploiement des formations de secouristes en santé mentale et de formateurs aux PSSM</a:t>
            </a:r>
            <a:endParaRPr lang="en-US" sz="1400" dirty="0">
              <a:solidFill>
                <a:srgbClr val="263090"/>
              </a:solidFill>
            </a:endParaRPr>
          </a:p>
        </p:txBody>
      </p:sp>
      <p:sp>
        <p:nvSpPr>
          <p:cNvPr id="21" name="TextBox 21"/>
          <p:cNvSpPr txBox="1"/>
          <p:nvPr/>
        </p:nvSpPr>
        <p:spPr>
          <a:xfrm>
            <a:off x="947813" y="489131"/>
            <a:ext cx="8976063" cy="359073"/>
          </a:xfrm>
          <a:prstGeom prst="rect">
            <a:avLst/>
          </a:prstGeom>
        </p:spPr>
        <p:txBody>
          <a:bodyPr wrap="square" lIns="0" tIns="0" rIns="0" bIns="0" rtlCol="0" anchor="t">
            <a:spAutoFit/>
          </a:bodyPr>
          <a:lstStyle/>
          <a:p>
            <a:pPr>
              <a:lnSpc>
                <a:spcPts val="2800"/>
              </a:lnSpc>
              <a:spcBef>
                <a:spcPct val="0"/>
              </a:spcBef>
            </a:pPr>
            <a:r>
              <a:rPr lang="en-US" sz="2333" b="1" dirty="0" err="1">
                <a:solidFill>
                  <a:srgbClr val="263090"/>
                </a:solidFill>
              </a:rPr>
              <a:t>Priorité</a:t>
            </a:r>
            <a:r>
              <a:rPr lang="en-US" sz="2333" b="1" dirty="0">
                <a:solidFill>
                  <a:srgbClr val="263090"/>
                </a:solidFill>
              </a:rPr>
              <a:t> 6: </a:t>
            </a:r>
            <a:r>
              <a:rPr lang="en-US" sz="2333" b="1" dirty="0" err="1">
                <a:solidFill>
                  <a:srgbClr val="263090"/>
                </a:solidFill>
              </a:rPr>
              <a:t>Synthèse</a:t>
            </a:r>
            <a:r>
              <a:rPr lang="en-US" sz="2333" b="1" dirty="0">
                <a:solidFill>
                  <a:srgbClr val="263090"/>
                </a:solidFill>
              </a:rPr>
              <a:t> des </a:t>
            </a:r>
            <a:r>
              <a:rPr lang="en-US" sz="2333" b="1" dirty="0" err="1">
                <a:solidFill>
                  <a:srgbClr val="263090"/>
                </a:solidFill>
              </a:rPr>
              <a:t>enseignements</a:t>
            </a:r>
            <a:r>
              <a:rPr lang="en-US" sz="2333" b="1" dirty="0">
                <a:solidFill>
                  <a:srgbClr val="263090"/>
                </a:solidFill>
              </a:rPr>
              <a:t> de l’évaluation</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4"/>
            <a:stretch>
              <a:fillRect/>
            </a:stretch>
          </a:blipFill>
        </p:spPr>
        <p:txBody>
          <a:bodyPr/>
          <a:lstStyle/>
          <a:p>
            <a:endParaRPr lang="fr-FR"/>
          </a:p>
        </p:txBody>
      </p:sp>
      <p:grpSp>
        <p:nvGrpSpPr>
          <p:cNvPr id="19" name="Groupe 18">
            <a:extLst>
              <a:ext uri="{FF2B5EF4-FFF2-40B4-BE49-F238E27FC236}">
                <a16:creationId xmlns:a16="http://schemas.microsoft.com/office/drawing/2014/main" id="{5F6A4C04-0420-4A60-CCC4-05542F943DD4}"/>
              </a:ext>
            </a:extLst>
          </p:cNvPr>
          <p:cNvGrpSpPr/>
          <p:nvPr/>
        </p:nvGrpSpPr>
        <p:grpSpPr>
          <a:xfrm>
            <a:off x="507614" y="2439115"/>
            <a:ext cx="766235" cy="827244"/>
            <a:chOff x="980088" y="1752321"/>
            <a:chExt cx="1149352" cy="1240866"/>
          </a:xfrm>
        </p:grpSpPr>
        <p:sp>
          <p:nvSpPr>
            <p:cNvPr id="4" name="Freeform 27">
              <a:extLst>
                <a:ext uri="{FF2B5EF4-FFF2-40B4-BE49-F238E27FC236}">
                  <a16:creationId xmlns:a16="http://schemas.microsoft.com/office/drawing/2014/main" id="{A3BA6A7C-A48D-F227-0B2F-F9EB37376786}"/>
                </a:ext>
              </a:extLst>
            </p:cNvPr>
            <p:cNvSpPr/>
            <p:nvPr/>
          </p:nvSpPr>
          <p:spPr>
            <a:xfrm rot="17933768">
              <a:off x="934331" y="179807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18" name="TextBox 28">
              <a:extLst>
                <a:ext uri="{FF2B5EF4-FFF2-40B4-BE49-F238E27FC236}">
                  <a16:creationId xmlns:a16="http://schemas.microsoft.com/office/drawing/2014/main" id="{7EECFDC9-2C60-623F-9308-94498DA4C849}"/>
                </a:ext>
              </a:extLst>
            </p:cNvPr>
            <p:cNvSpPr txBox="1"/>
            <p:nvPr/>
          </p:nvSpPr>
          <p:spPr>
            <a:xfrm>
              <a:off x="1277394" y="198778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1</a:t>
              </a:r>
            </a:p>
          </p:txBody>
        </p:sp>
      </p:grpSp>
      <p:grpSp>
        <p:nvGrpSpPr>
          <p:cNvPr id="24" name="Groupe 23">
            <a:extLst>
              <a:ext uri="{FF2B5EF4-FFF2-40B4-BE49-F238E27FC236}">
                <a16:creationId xmlns:a16="http://schemas.microsoft.com/office/drawing/2014/main" id="{F4FD0A8B-A9EE-B961-3DCB-F5BC217F54ED}"/>
              </a:ext>
            </a:extLst>
          </p:cNvPr>
          <p:cNvGrpSpPr/>
          <p:nvPr/>
        </p:nvGrpSpPr>
        <p:grpSpPr>
          <a:xfrm>
            <a:off x="488797" y="3554198"/>
            <a:ext cx="766235" cy="827244"/>
            <a:chOff x="10254273" y="7138751"/>
            <a:chExt cx="1149352" cy="1240866"/>
          </a:xfrm>
        </p:grpSpPr>
        <p:sp>
          <p:nvSpPr>
            <p:cNvPr id="22" name="Freeform 31">
              <a:extLst>
                <a:ext uri="{FF2B5EF4-FFF2-40B4-BE49-F238E27FC236}">
                  <a16:creationId xmlns:a16="http://schemas.microsoft.com/office/drawing/2014/main" id="{E20E64AA-311B-4097-B13B-4360B5352E6B}"/>
                </a:ext>
              </a:extLst>
            </p:cNvPr>
            <p:cNvSpPr/>
            <p:nvPr/>
          </p:nvSpPr>
          <p:spPr>
            <a:xfrm rot="17933768">
              <a:off x="10208516" y="7184508"/>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23" name="TextBox 32">
              <a:extLst>
                <a:ext uri="{FF2B5EF4-FFF2-40B4-BE49-F238E27FC236}">
                  <a16:creationId xmlns:a16="http://schemas.microsoft.com/office/drawing/2014/main" id="{BAEE0DA0-518C-CBEA-A991-C96BFC24886D}"/>
                </a:ext>
              </a:extLst>
            </p:cNvPr>
            <p:cNvSpPr txBox="1"/>
            <p:nvPr/>
          </p:nvSpPr>
          <p:spPr>
            <a:xfrm>
              <a:off x="10551579" y="7383740"/>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2</a:t>
              </a:r>
            </a:p>
          </p:txBody>
        </p:sp>
      </p:grpSp>
      <p:grpSp>
        <p:nvGrpSpPr>
          <p:cNvPr id="30" name="Groupe 29">
            <a:extLst>
              <a:ext uri="{FF2B5EF4-FFF2-40B4-BE49-F238E27FC236}">
                <a16:creationId xmlns:a16="http://schemas.microsoft.com/office/drawing/2014/main" id="{4D86781A-D710-DAAC-0085-76C24739274C}"/>
              </a:ext>
            </a:extLst>
          </p:cNvPr>
          <p:cNvGrpSpPr/>
          <p:nvPr/>
        </p:nvGrpSpPr>
        <p:grpSpPr>
          <a:xfrm>
            <a:off x="488797" y="4768967"/>
            <a:ext cx="766235" cy="827244"/>
            <a:chOff x="15460387" y="2742731"/>
            <a:chExt cx="1149352" cy="1240866"/>
          </a:xfrm>
        </p:grpSpPr>
        <p:sp>
          <p:nvSpPr>
            <p:cNvPr id="25" name="Freeform 36">
              <a:extLst>
                <a:ext uri="{FF2B5EF4-FFF2-40B4-BE49-F238E27FC236}">
                  <a16:creationId xmlns:a16="http://schemas.microsoft.com/office/drawing/2014/main" id="{E815C80E-2C19-67E8-C1EC-FEF9728CE1D4}"/>
                </a:ext>
              </a:extLst>
            </p:cNvPr>
            <p:cNvSpPr/>
            <p:nvPr/>
          </p:nvSpPr>
          <p:spPr>
            <a:xfrm rot="17933768">
              <a:off x="15414630" y="278848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29" name="TextBox 37">
              <a:extLst>
                <a:ext uri="{FF2B5EF4-FFF2-40B4-BE49-F238E27FC236}">
                  <a16:creationId xmlns:a16="http://schemas.microsoft.com/office/drawing/2014/main" id="{6E392249-2D8C-F721-03BD-B13A0438D88D}"/>
                </a:ext>
              </a:extLst>
            </p:cNvPr>
            <p:cNvSpPr txBox="1"/>
            <p:nvPr/>
          </p:nvSpPr>
          <p:spPr>
            <a:xfrm>
              <a:off x="15757693" y="297819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3</a:t>
              </a:r>
            </a:p>
          </p:txBody>
        </p:sp>
      </p:grpSp>
      <p:grpSp>
        <p:nvGrpSpPr>
          <p:cNvPr id="49" name="Groupe 48">
            <a:extLst>
              <a:ext uri="{FF2B5EF4-FFF2-40B4-BE49-F238E27FC236}">
                <a16:creationId xmlns:a16="http://schemas.microsoft.com/office/drawing/2014/main" id="{1AB6CE65-E4A1-F7FD-7918-AA9BDC41F83E}"/>
              </a:ext>
            </a:extLst>
          </p:cNvPr>
          <p:cNvGrpSpPr/>
          <p:nvPr/>
        </p:nvGrpSpPr>
        <p:grpSpPr>
          <a:xfrm>
            <a:off x="5856381" y="2423794"/>
            <a:ext cx="766235" cy="827244"/>
            <a:chOff x="10134260" y="2573206"/>
            <a:chExt cx="1149352" cy="1240866"/>
          </a:xfrm>
        </p:grpSpPr>
        <p:sp>
          <p:nvSpPr>
            <p:cNvPr id="31" name="Freeform 43">
              <a:extLst>
                <a:ext uri="{FF2B5EF4-FFF2-40B4-BE49-F238E27FC236}">
                  <a16:creationId xmlns:a16="http://schemas.microsoft.com/office/drawing/2014/main" id="{47781027-3192-CB6A-F5AF-59331E58780A}"/>
                </a:ext>
              </a:extLst>
            </p:cNvPr>
            <p:cNvSpPr/>
            <p:nvPr/>
          </p:nvSpPr>
          <p:spPr>
            <a:xfrm rot="17933768">
              <a:off x="10088503" y="2618963"/>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32" name="TextBox 44">
              <a:extLst>
                <a:ext uri="{FF2B5EF4-FFF2-40B4-BE49-F238E27FC236}">
                  <a16:creationId xmlns:a16="http://schemas.microsoft.com/office/drawing/2014/main" id="{A59CC55D-5236-C8C7-E369-B05C9604A780}"/>
                </a:ext>
              </a:extLst>
            </p:cNvPr>
            <p:cNvSpPr txBox="1"/>
            <p:nvPr/>
          </p:nvSpPr>
          <p:spPr>
            <a:xfrm>
              <a:off x="10498242" y="2785131"/>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1 </a:t>
              </a:r>
            </a:p>
          </p:txBody>
        </p:sp>
      </p:grpSp>
      <p:grpSp>
        <p:nvGrpSpPr>
          <p:cNvPr id="37" name="Groupe 36">
            <a:extLst>
              <a:ext uri="{FF2B5EF4-FFF2-40B4-BE49-F238E27FC236}">
                <a16:creationId xmlns:a16="http://schemas.microsoft.com/office/drawing/2014/main" id="{7E69092F-98BA-BE47-439B-DFA8146793C3}"/>
              </a:ext>
            </a:extLst>
          </p:cNvPr>
          <p:cNvGrpSpPr/>
          <p:nvPr/>
        </p:nvGrpSpPr>
        <p:grpSpPr>
          <a:xfrm>
            <a:off x="5855615" y="3495413"/>
            <a:ext cx="766235" cy="827244"/>
            <a:chOff x="5940896" y="8637409"/>
            <a:chExt cx="1149352" cy="1240866"/>
          </a:xfrm>
        </p:grpSpPr>
        <p:sp>
          <p:nvSpPr>
            <p:cNvPr id="35" name="Freeform 47">
              <a:extLst>
                <a:ext uri="{FF2B5EF4-FFF2-40B4-BE49-F238E27FC236}">
                  <a16:creationId xmlns:a16="http://schemas.microsoft.com/office/drawing/2014/main" id="{93D333E7-AB76-7530-6BAF-98006016A15D}"/>
                </a:ext>
              </a:extLst>
            </p:cNvPr>
            <p:cNvSpPr/>
            <p:nvPr/>
          </p:nvSpPr>
          <p:spPr>
            <a:xfrm rot="17933768">
              <a:off x="5895139" y="8683166"/>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36" name="TextBox 48">
              <a:extLst>
                <a:ext uri="{FF2B5EF4-FFF2-40B4-BE49-F238E27FC236}">
                  <a16:creationId xmlns:a16="http://schemas.microsoft.com/office/drawing/2014/main" id="{1BF0DAA9-7AD3-A675-3BFF-1540E2D01F4A}"/>
                </a:ext>
              </a:extLst>
            </p:cNvPr>
            <p:cNvSpPr txBox="1"/>
            <p:nvPr/>
          </p:nvSpPr>
          <p:spPr>
            <a:xfrm>
              <a:off x="6247728" y="8839809"/>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2</a:t>
              </a:r>
            </a:p>
          </p:txBody>
        </p:sp>
      </p:grpSp>
      <p:grpSp>
        <p:nvGrpSpPr>
          <p:cNvPr id="53" name="Groupe 52">
            <a:extLst>
              <a:ext uri="{FF2B5EF4-FFF2-40B4-BE49-F238E27FC236}">
                <a16:creationId xmlns:a16="http://schemas.microsoft.com/office/drawing/2014/main" id="{77B87675-9B99-D62F-653E-76B1DD70747B}"/>
              </a:ext>
            </a:extLst>
          </p:cNvPr>
          <p:cNvGrpSpPr/>
          <p:nvPr/>
        </p:nvGrpSpPr>
        <p:grpSpPr>
          <a:xfrm>
            <a:off x="5847001" y="4698692"/>
            <a:ext cx="766235" cy="827244"/>
            <a:chOff x="10134260" y="7368303"/>
            <a:chExt cx="1149352" cy="1240866"/>
          </a:xfrm>
        </p:grpSpPr>
        <p:sp>
          <p:nvSpPr>
            <p:cNvPr id="38" name="Freeform 45">
              <a:extLst>
                <a:ext uri="{FF2B5EF4-FFF2-40B4-BE49-F238E27FC236}">
                  <a16:creationId xmlns:a16="http://schemas.microsoft.com/office/drawing/2014/main" id="{3CA41494-B1E4-4FD9-EC86-84F86FCCA952}"/>
                </a:ext>
              </a:extLst>
            </p:cNvPr>
            <p:cNvSpPr/>
            <p:nvPr/>
          </p:nvSpPr>
          <p:spPr>
            <a:xfrm rot="17933768">
              <a:off x="10088503" y="7414060"/>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39" name="TextBox 46">
              <a:extLst>
                <a:ext uri="{FF2B5EF4-FFF2-40B4-BE49-F238E27FC236}">
                  <a16:creationId xmlns:a16="http://schemas.microsoft.com/office/drawing/2014/main" id="{5483BB65-A225-913B-BF8F-3C913301133C}"/>
                </a:ext>
              </a:extLst>
            </p:cNvPr>
            <p:cNvSpPr txBox="1"/>
            <p:nvPr/>
          </p:nvSpPr>
          <p:spPr>
            <a:xfrm>
              <a:off x="10396287" y="7625924"/>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3</a:t>
              </a:r>
            </a:p>
          </p:txBody>
        </p:sp>
      </p:grpSp>
      <p:sp>
        <p:nvSpPr>
          <p:cNvPr id="41" name="AutoShape 2">
            <a:extLst>
              <a:ext uri="{FF2B5EF4-FFF2-40B4-BE49-F238E27FC236}">
                <a16:creationId xmlns:a16="http://schemas.microsoft.com/office/drawing/2014/main" id="{6EBC8C35-7199-E8D8-FB99-5885424BA6D6}"/>
              </a:ext>
            </a:extLst>
          </p:cNvPr>
          <p:cNvSpPr/>
          <p:nvPr/>
        </p:nvSpPr>
        <p:spPr>
          <a:xfrm>
            <a:off x="5598753" y="3665942"/>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2" name="AutoShape 3">
            <a:extLst>
              <a:ext uri="{FF2B5EF4-FFF2-40B4-BE49-F238E27FC236}">
                <a16:creationId xmlns:a16="http://schemas.microsoft.com/office/drawing/2014/main" id="{9F527141-0CD4-666D-79F5-D48FB6FE2AD8}"/>
              </a:ext>
            </a:extLst>
          </p:cNvPr>
          <p:cNvSpPr/>
          <p:nvPr/>
        </p:nvSpPr>
        <p:spPr>
          <a:xfrm>
            <a:off x="5598753" y="4902543"/>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3" name="AutoShape 5">
            <a:extLst>
              <a:ext uri="{FF2B5EF4-FFF2-40B4-BE49-F238E27FC236}">
                <a16:creationId xmlns:a16="http://schemas.microsoft.com/office/drawing/2014/main" id="{4264BA90-8402-C6B6-13EE-B53068FDDBF4}"/>
              </a:ext>
            </a:extLst>
          </p:cNvPr>
          <p:cNvSpPr/>
          <p:nvPr/>
        </p:nvSpPr>
        <p:spPr>
          <a:xfrm>
            <a:off x="5598753" y="2507243"/>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4" name="Freeform 6">
            <a:extLst>
              <a:ext uri="{FF2B5EF4-FFF2-40B4-BE49-F238E27FC236}">
                <a16:creationId xmlns:a16="http://schemas.microsoft.com/office/drawing/2014/main" id="{99B23B04-91B9-1152-8754-48F63F7218A7}"/>
              </a:ext>
            </a:extLst>
          </p:cNvPr>
          <p:cNvSpPr/>
          <p:nvPr/>
        </p:nvSpPr>
        <p:spPr>
          <a:xfrm>
            <a:off x="5383956" y="1362294"/>
            <a:ext cx="511901" cy="524742"/>
          </a:xfrm>
          <a:custGeom>
            <a:avLst/>
            <a:gdLst/>
            <a:ahLst/>
            <a:cxnLst/>
            <a:rect l="l" t="t" r="r" b="b"/>
            <a:pathLst>
              <a:path w="1137499" h="1091999">
                <a:moveTo>
                  <a:pt x="0" y="0"/>
                </a:moveTo>
                <a:lnTo>
                  <a:pt x="1137499" y="0"/>
                </a:lnTo>
                <a:lnTo>
                  <a:pt x="1137499" y="1091999"/>
                </a:lnTo>
                <a:lnTo>
                  <a:pt x="0" y="109199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a:p>
        </p:txBody>
      </p:sp>
      <p:sp>
        <p:nvSpPr>
          <p:cNvPr id="45" name="Freeform 7">
            <a:extLst>
              <a:ext uri="{FF2B5EF4-FFF2-40B4-BE49-F238E27FC236}">
                <a16:creationId xmlns:a16="http://schemas.microsoft.com/office/drawing/2014/main" id="{EEB6710C-EC6F-D25E-B13E-C709B50AC61B}"/>
              </a:ext>
            </a:extLst>
          </p:cNvPr>
          <p:cNvSpPr/>
          <p:nvPr/>
        </p:nvSpPr>
        <p:spPr>
          <a:xfrm>
            <a:off x="1264105" y="1135535"/>
            <a:ext cx="619191" cy="644151"/>
          </a:xfrm>
          <a:custGeom>
            <a:avLst/>
            <a:gdLst/>
            <a:ahLst/>
            <a:cxnLst/>
            <a:rect l="l" t="t" r="r" b="b"/>
            <a:pathLst>
              <a:path w="928786" h="966227">
                <a:moveTo>
                  <a:pt x="0" y="0"/>
                </a:moveTo>
                <a:lnTo>
                  <a:pt x="928786" y="0"/>
                </a:lnTo>
                <a:lnTo>
                  <a:pt x="928786" y="966227"/>
                </a:lnTo>
                <a:lnTo>
                  <a:pt x="0" y="96622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FR"/>
          </a:p>
        </p:txBody>
      </p:sp>
      <p:sp>
        <p:nvSpPr>
          <p:cNvPr id="46" name="TextBox 16">
            <a:extLst>
              <a:ext uri="{FF2B5EF4-FFF2-40B4-BE49-F238E27FC236}">
                <a16:creationId xmlns:a16="http://schemas.microsoft.com/office/drawing/2014/main" id="{1B71768E-35DD-98A2-B370-6C6788F6D0EC}"/>
              </a:ext>
            </a:extLst>
          </p:cNvPr>
          <p:cNvSpPr txBox="1"/>
          <p:nvPr/>
        </p:nvSpPr>
        <p:spPr>
          <a:xfrm>
            <a:off x="7467600" y="1500728"/>
            <a:ext cx="2336800" cy="282129"/>
          </a:xfrm>
          <a:prstGeom prst="rect">
            <a:avLst/>
          </a:prstGeom>
        </p:spPr>
        <p:txBody>
          <a:bodyPr wrap="square" lIns="0" tIns="0" rIns="0" bIns="0" rtlCol="0" anchor="t">
            <a:spAutoFit/>
          </a:bodyPr>
          <a:lstStyle/>
          <a:p>
            <a:pPr algn="ctr">
              <a:lnSpc>
                <a:spcPts val="2182"/>
              </a:lnSpc>
            </a:pPr>
            <a:r>
              <a:rPr lang="en-US" sz="1983" dirty="0">
                <a:solidFill>
                  <a:srgbClr val="F48331"/>
                </a:solidFill>
                <a:latin typeface="Lovelo"/>
                <a:ea typeface="Lovelo"/>
                <a:cs typeface="Lovelo"/>
                <a:sym typeface="Lovelo"/>
              </a:rPr>
              <a:t>Les </a:t>
            </a:r>
            <a:r>
              <a:rPr lang="en-US" sz="1983" dirty="0" err="1">
                <a:solidFill>
                  <a:srgbClr val="F48331"/>
                </a:solidFill>
                <a:latin typeface="Lovelo"/>
                <a:ea typeface="Lovelo"/>
                <a:cs typeface="Lovelo"/>
                <a:sym typeface="Lovelo"/>
              </a:rPr>
              <a:t>freins</a:t>
            </a:r>
            <a:r>
              <a:rPr lang="en-US" sz="1983" dirty="0">
                <a:solidFill>
                  <a:srgbClr val="F48331"/>
                </a:solidFill>
                <a:latin typeface="Lovelo"/>
                <a:ea typeface="Lovelo"/>
                <a:cs typeface="Lovelo"/>
                <a:sym typeface="Lovelo"/>
              </a:rPr>
              <a:t> et </a:t>
            </a:r>
            <a:r>
              <a:rPr lang="en-US" sz="1983" dirty="0" err="1">
                <a:solidFill>
                  <a:srgbClr val="F48331"/>
                </a:solidFill>
                <a:latin typeface="Lovelo"/>
                <a:ea typeface="Lovelo"/>
                <a:cs typeface="Lovelo"/>
                <a:sym typeface="Lovelo"/>
              </a:rPr>
              <a:t>limites</a:t>
            </a:r>
            <a:endParaRPr lang="en-US" sz="1983" dirty="0">
              <a:solidFill>
                <a:srgbClr val="F48331"/>
              </a:solidFill>
              <a:latin typeface="Lovelo"/>
              <a:ea typeface="Lovelo"/>
              <a:cs typeface="Lovelo"/>
              <a:sym typeface="Lovelo"/>
            </a:endParaRPr>
          </a:p>
        </p:txBody>
      </p:sp>
      <p:sp>
        <p:nvSpPr>
          <p:cNvPr id="47" name="TextBox 17">
            <a:extLst>
              <a:ext uri="{FF2B5EF4-FFF2-40B4-BE49-F238E27FC236}">
                <a16:creationId xmlns:a16="http://schemas.microsoft.com/office/drawing/2014/main" id="{DADC501A-168F-F8EB-4A1A-3E51774E3A5C}"/>
              </a:ext>
            </a:extLst>
          </p:cNvPr>
          <p:cNvSpPr txBox="1"/>
          <p:nvPr/>
        </p:nvSpPr>
        <p:spPr>
          <a:xfrm>
            <a:off x="1636661" y="1500728"/>
            <a:ext cx="3544939" cy="282129"/>
          </a:xfrm>
          <a:prstGeom prst="rect">
            <a:avLst/>
          </a:prstGeom>
        </p:spPr>
        <p:txBody>
          <a:bodyPr wrap="square" lIns="0" tIns="0" rIns="0" bIns="0" rtlCol="0" anchor="t">
            <a:spAutoFit/>
          </a:bodyPr>
          <a:lstStyle/>
          <a:p>
            <a:pPr algn="ctr">
              <a:lnSpc>
                <a:spcPts val="2182"/>
              </a:lnSpc>
            </a:pPr>
            <a:r>
              <a:rPr lang="en-US" sz="1983" dirty="0">
                <a:solidFill>
                  <a:srgbClr val="8EB72F"/>
                </a:solidFill>
                <a:latin typeface="Lovelo"/>
                <a:ea typeface="Lovelo"/>
                <a:cs typeface="Lovelo"/>
                <a:sym typeface="Lovelo"/>
              </a:rPr>
              <a:t>Les </a:t>
            </a:r>
            <a:r>
              <a:rPr lang="en-US" sz="1983" dirty="0" err="1">
                <a:solidFill>
                  <a:srgbClr val="8EB72F"/>
                </a:solidFill>
                <a:latin typeface="Lovelo"/>
                <a:ea typeface="Lovelo"/>
                <a:cs typeface="Lovelo"/>
                <a:sym typeface="Lovelo"/>
              </a:rPr>
              <a:t>avancées</a:t>
            </a:r>
            <a:r>
              <a:rPr lang="en-US" sz="1983" dirty="0">
                <a:solidFill>
                  <a:srgbClr val="8EB72F"/>
                </a:solidFill>
                <a:latin typeface="Lovelo"/>
                <a:ea typeface="Lovelo"/>
                <a:cs typeface="Lovelo"/>
                <a:sym typeface="Lovelo"/>
              </a:rPr>
              <a:t> et </a:t>
            </a:r>
            <a:r>
              <a:rPr lang="en-US" sz="1983" dirty="0" err="1">
                <a:solidFill>
                  <a:srgbClr val="8EB72F"/>
                </a:solidFill>
                <a:latin typeface="Lovelo"/>
                <a:ea typeface="Lovelo"/>
                <a:cs typeface="Lovelo"/>
                <a:sym typeface="Lovelo"/>
              </a:rPr>
              <a:t>réussites</a:t>
            </a:r>
            <a:endParaRPr lang="en-US" sz="1983" dirty="0">
              <a:solidFill>
                <a:srgbClr val="8EB72F"/>
              </a:solidFill>
              <a:latin typeface="Lovelo"/>
              <a:ea typeface="Lovelo"/>
              <a:cs typeface="Lovelo"/>
              <a:sym typeface="Lovelo"/>
            </a:endParaRPr>
          </a:p>
        </p:txBody>
      </p:sp>
      <p:sp>
        <p:nvSpPr>
          <p:cNvPr id="48" name="Freeform 18">
            <a:extLst>
              <a:ext uri="{FF2B5EF4-FFF2-40B4-BE49-F238E27FC236}">
                <a16:creationId xmlns:a16="http://schemas.microsoft.com/office/drawing/2014/main" id="{B3A54570-8794-F702-911D-61E6E238E65D}"/>
              </a:ext>
            </a:extLst>
          </p:cNvPr>
          <p:cNvSpPr/>
          <p:nvPr/>
        </p:nvSpPr>
        <p:spPr>
          <a:xfrm>
            <a:off x="6716945" y="1240877"/>
            <a:ext cx="623341" cy="564877"/>
          </a:xfrm>
          <a:custGeom>
            <a:avLst/>
            <a:gdLst/>
            <a:ahLst/>
            <a:cxnLst/>
            <a:rect l="l" t="t" r="r" b="b"/>
            <a:pathLst>
              <a:path w="935012" h="847315">
                <a:moveTo>
                  <a:pt x="0" y="0"/>
                </a:moveTo>
                <a:lnTo>
                  <a:pt x="935013" y="0"/>
                </a:lnTo>
                <a:lnTo>
                  <a:pt x="935013" y="847315"/>
                </a:lnTo>
                <a:lnTo>
                  <a:pt x="0" y="847315"/>
                </a:lnTo>
                <a:lnTo>
                  <a:pt x="0" y="0"/>
                </a:lnTo>
                <a:close/>
              </a:path>
            </a:pathLst>
          </a:custGeom>
          <a:blipFill>
            <a:blip r:embed="rId13"/>
            <a:stretch>
              <a:fillRect/>
            </a:stretch>
          </a:blipFill>
        </p:spPr>
        <p:txBody>
          <a:bodyPr/>
          <a:lstStyle/>
          <a:p>
            <a:endParaRPr lang="fr-FR"/>
          </a:p>
        </p:txBody>
      </p:sp>
      <p:sp>
        <p:nvSpPr>
          <p:cNvPr id="28" name="TextBox 20">
            <a:extLst>
              <a:ext uri="{FF2B5EF4-FFF2-40B4-BE49-F238E27FC236}">
                <a16:creationId xmlns:a16="http://schemas.microsoft.com/office/drawing/2014/main" id="{EEB56C33-E136-EBB7-B1D7-FBB59F3EA465}"/>
              </a:ext>
            </a:extLst>
          </p:cNvPr>
          <p:cNvSpPr txBox="1"/>
          <p:nvPr/>
        </p:nvSpPr>
        <p:spPr>
          <a:xfrm>
            <a:off x="1430071" y="3799598"/>
            <a:ext cx="3931723" cy="430887"/>
          </a:xfrm>
          <a:prstGeom prst="rect">
            <a:avLst/>
          </a:prstGeom>
        </p:spPr>
        <p:txBody>
          <a:bodyPr wrap="square" lIns="0" tIns="0" rIns="0" bIns="0" rtlCol="0" anchor="t">
            <a:spAutoFit/>
          </a:bodyPr>
          <a:lstStyle/>
          <a:p>
            <a:pPr>
              <a:spcBef>
                <a:spcPct val="0"/>
              </a:spcBef>
            </a:pPr>
            <a:r>
              <a:rPr lang="fr-FR" sz="1400" dirty="0">
                <a:solidFill>
                  <a:srgbClr val="263090"/>
                </a:solidFill>
              </a:rPr>
              <a:t>Déploiement des formations autour des compétences psychosociales dans le cadre du COTER CPS</a:t>
            </a:r>
            <a:endParaRPr lang="en-US" sz="1400" dirty="0">
              <a:solidFill>
                <a:srgbClr val="263090"/>
              </a:solidFill>
            </a:endParaRPr>
          </a:p>
        </p:txBody>
      </p:sp>
      <p:sp>
        <p:nvSpPr>
          <p:cNvPr id="33" name="TextBox 20">
            <a:extLst>
              <a:ext uri="{FF2B5EF4-FFF2-40B4-BE49-F238E27FC236}">
                <a16:creationId xmlns:a16="http://schemas.microsoft.com/office/drawing/2014/main" id="{15D366A8-62C6-DE0F-E99F-6B01AFFC0899}"/>
              </a:ext>
            </a:extLst>
          </p:cNvPr>
          <p:cNvSpPr txBox="1"/>
          <p:nvPr/>
        </p:nvSpPr>
        <p:spPr>
          <a:xfrm>
            <a:off x="6774024" y="2573578"/>
            <a:ext cx="3931723" cy="430887"/>
          </a:xfrm>
          <a:prstGeom prst="rect">
            <a:avLst/>
          </a:prstGeom>
        </p:spPr>
        <p:txBody>
          <a:bodyPr wrap="square" lIns="0" tIns="0" rIns="0" bIns="0" rtlCol="0" anchor="t">
            <a:spAutoFit/>
          </a:bodyPr>
          <a:lstStyle/>
          <a:p>
            <a:pPr>
              <a:spcBef>
                <a:spcPct val="0"/>
              </a:spcBef>
            </a:pPr>
            <a:r>
              <a:rPr lang="fr-FR" sz="1400" dirty="0">
                <a:solidFill>
                  <a:srgbClr val="263090"/>
                </a:solidFill>
              </a:rPr>
              <a:t>Thématiques non ou peu abordées : le mal-être au travail et la parentalité </a:t>
            </a:r>
            <a:endParaRPr lang="en-US" sz="1400" dirty="0">
              <a:solidFill>
                <a:srgbClr val="263090"/>
              </a:solidFill>
            </a:endParaRPr>
          </a:p>
        </p:txBody>
      </p:sp>
      <p:sp>
        <p:nvSpPr>
          <p:cNvPr id="34" name="TextBox 20">
            <a:extLst>
              <a:ext uri="{FF2B5EF4-FFF2-40B4-BE49-F238E27FC236}">
                <a16:creationId xmlns:a16="http://schemas.microsoft.com/office/drawing/2014/main" id="{74026236-EC82-EE01-A3BF-DA77539852BF}"/>
              </a:ext>
            </a:extLst>
          </p:cNvPr>
          <p:cNvSpPr txBox="1"/>
          <p:nvPr/>
        </p:nvSpPr>
        <p:spPr>
          <a:xfrm>
            <a:off x="6818321" y="3770004"/>
            <a:ext cx="3931723" cy="215444"/>
          </a:xfrm>
          <a:prstGeom prst="rect">
            <a:avLst/>
          </a:prstGeom>
        </p:spPr>
        <p:txBody>
          <a:bodyPr wrap="square" lIns="0" tIns="0" rIns="0" bIns="0" rtlCol="0" anchor="t">
            <a:spAutoFit/>
          </a:bodyPr>
          <a:lstStyle/>
          <a:p>
            <a:pPr>
              <a:spcBef>
                <a:spcPct val="0"/>
              </a:spcBef>
            </a:pPr>
            <a:r>
              <a:rPr lang="fr-FR" sz="1400" dirty="0">
                <a:solidFill>
                  <a:srgbClr val="263090"/>
                </a:solidFill>
              </a:rPr>
              <a:t>Difficulté à mobiliser l’Education Nationale  </a:t>
            </a:r>
            <a:endParaRPr lang="en-US" sz="1400" dirty="0">
              <a:solidFill>
                <a:srgbClr val="263090"/>
              </a:solidFill>
            </a:endParaRPr>
          </a:p>
        </p:txBody>
      </p:sp>
      <p:sp>
        <p:nvSpPr>
          <p:cNvPr id="40" name="TextBox 20">
            <a:extLst>
              <a:ext uri="{FF2B5EF4-FFF2-40B4-BE49-F238E27FC236}">
                <a16:creationId xmlns:a16="http://schemas.microsoft.com/office/drawing/2014/main" id="{04312849-49CF-7059-8779-C7BD5BEC0A08}"/>
              </a:ext>
            </a:extLst>
          </p:cNvPr>
          <p:cNvSpPr txBox="1"/>
          <p:nvPr/>
        </p:nvSpPr>
        <p:spPr>
          <a:xfrm>
            <a:off x="6751286" y="4894603"/>
            <a:ext cx="3931723" cy="430887"/>
          </a:xfrm>
          <a:prstGeom prst="rect">
            <a:avLst/>
          </a:prstGeom>
        </p:spPr>
        <p:txBody>
          <a:bodyPr wrap="square" lIns="0" tIns="0" rIns="0" bIns="0" rtlCol="0" anchor="t">
            <a:spAutoFit/>
          </a:bodyPr>
          <a:lstStyle/>
          <a:p>
            <a:pPr>
              <a:spcBef>
                <a:spcPct val="0"/>
              </a:spcBef>
            </a:pPr>
            <a:r>
              <a:rPr lang="fr-FR" sz="1400" dirty="0">
                <a:solidFill>
                  <a:srgbClr val="263090"/>
                </a:solidFill>
              </a:rPr>
              <a:t>Besoin de plus de lisibilité des nombreuses actions existantes sur les territoires</a:t>
            </a:r>
            <a:endParaRPr lang="en-US" sz="1400" dirty="0">
              <a:solidFill>
                <a:srgbClr val="263090"/>
              </a:solidFill>
            </a:endParaRPr>
          </a:p>
        </p:txBody>
      </p:sp>
      <p:sp>
        <p:nvSpPr>
          <p:cNvPr id="50" name="TextBox 20">
            <a:extLst>
              <a:ext uri="{FF2B5EF4-FFF2-40B4-BE49-F238E27FC236}">
                <a16:creationId xmlns:a16="http://schemas.microsoft.com/office/drawing/2014/main" id="{9878CB3F-54B2-832A-0B44-3DE5589FA2F9}"/>
              </a:ext>
            </a:extLst>
          </p:cNvPr>
          <p:cNvSpPr txBox="1"/>
          <p:nvPr/>
        </p:nvSpPr>
        <p:spPr>
          <a:xfrm>
            <a:off x="1430071" y="5044882"/>
            <a:ext cx="3931723" cy="430887"/>
          </a:xfrm>
          <a:prstGeom prst="rect">
            <a:avLst/>
          </a:prstGeom>
        </p:spPr>
        <p:txBody>
          <a:bodyPr wrap="square" lIns="0" tIns="0" rIns="0" bIns="0" rtlCol="0" anchor="t">
            <a:spAutoFit/>
          </a:bodyPr>
          <a:lstStyle/>
          <a:p>
            <a:pPr>
              <a:spcBef>
                <a:spcPct val="0"/>
              </a:spcBef>
            </a:pPr>
            <a:r>
              <a:rPr lang="fr-FR" sz="1400" dirty="0">
                <a:solidFill>
                  <a:srgbClr val="263090"/>
                </a:solidFill>
              </a:rPr>
              <a:t>Mise en place des CLS incluant un axe autour de la Santé Mentale</a:t>
            </a:r>
            <a:endParaRPr lang="en-US" sz="1400" dirty="0">
              <a:solidFill>
                <a:srgbClr val="263090"/>
              </a:solidFill>
            </a:endParaRPr>
          </a:p>
        </p:txBody>
      </p:sp>
    </p:spTree>
    <p:extLst>
      <p:ext uri="{BB962C8B-B14F-4D97-AF65-F5344CB8AC3E}">
        <p14:creationId xmlns:p14="http://schemas.microsoft.com/office/powerpoint/2010/main" val="10509410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solidFill>
                  <a:prstClr val="black"/>
                </a:solidFill>
              </a:endParaRPr>
            </a:p>
          </p:txBody>
        </p:sp>
      </p:grpSp>
      <p:sp>
        <p:nvSpPr>
          <p:cNvPr id="21" name="TextBox 21"/>
          <p:cNvSpPr txBox="1"/>
          <p:nvPr/>
        </p:nvSpPr>
        <p:spPr>
          <a:xfrm>
            <a:off x="947813" y="489131"/>
            <a:ext cx="8976063" cy="359073"/>
          </a:xfrm>
          <a:prstGeom prst="rect">
            <a:avLst/>
          </a:prstGeom>
        </p:spPr>
        <p:txBody>
          <a:bodyPr wrap="square" lIns="0" tIns="0" rIns="0" bIns="0" rtlCol="0" anchor="t">
            <a:spAutoFit/>
          </a:bodyPr>
          <a:lstStyle/>
          <a:p>
            <a:pPr>
              <a:lnSpc>
                <a:spcPts val="2800"/>
              </a:lnSpc>
              <a:spcBef>
                <a:spcPct val="0"/>
              </a:spcBef>
            </a:pPr>
            <a:r>
              <a:rPr lang="en-US" sz="2333" b="1" dirty="0" err="1">
                <a:solidFill>
                  <a:srgbClr val="263090"/>
                </a:solidFill>
              </a:rPr>
              <a:t>Priorité</a:t>
            </a:r>
            <a:r>
              <a:rPr lang="en-US" sz="2333" b="1" dirty="0">
                <a:solidFill>
                  <a:srgbClr val="263090"/>
                </a:solidFill>
              </a:rPr>
              <a:t> 6 : Quelques </a:t>
            </a:r>
            <a:r>
              <a:rPr lang="en-US" sz="2333" b="1" dirty="0" err="1">
                <a:solidFill>
                  <a:srgbClr val="263090"/>
                </a:solidFill>
              </a:rPr>
              <a:t>spécificités</a:t>
            </a:r>
            <a:r>
              <a:rPr lang="en-US" sz="2333" b="1" dirty="0">
                <a:solidFill>
                  <a:srgbClr val="263090"/>
                </a:solidFill>
              </a:rPr>
              <a:t> de territoire</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a:p>
        </p:txBody>
      </p:sp>
      <p:sp>
        <p:nvSpPr>
          <p:cNvPr id="41" name="AutoShape 2">
            <a:extLst>
              <a:ext uri="{FF2B5EF4-FFF2-40B4-BE49-F238E27FC236}">
                <a16:creationId xmlns:a16="http://schemas.microsoft.com/office/drawing/2014/main" id="{6EBC8C35-7199-E8D8-FB99-5885424BA6D6}"/>
              </a:ext>
            </a:extLst>
          </p:cNvPr>
          <p:cNvSpPr/>
          <p:nvPr/>
        </p:nvSpPr>
        <p:spPr>
          <a:xfrm>
            <a:off x="5598753" y="3499694"/>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2" name="AutoShape 3">
            <a:extLst>
              <a:ext uri="{FF2B5EF4-FFF2-40B4-BE49-F238E27FC236}">
                <a16:creationId xmlns:a16="http://schemas.microsoft.com/office/drawing/2014/main" id="{9F527141-0CD4-666D-79F5-D48FB6FE2AD8}"/>
              </a:ext>
            </a:extLst>
          </p:cNvPr>
          <p:cNvSpPr/>
          <p:nvPr/>
        </p:nvSpPr>
        <p:spPr>
          <a:xfrm>
            <a:off x="5581797" y="4593810"/>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3" name="AutoShape 5">
            <a:extLst>
              <a:ext uri="{FF2B5EF4-FFF2-40B4-BE49-F238E27FC236}">
                <a16:creationId xmlns:a16="http://schemas.microsoft.com/office/drawing/2014/main" id="{4264BA90-8402-C6B6-13EE-B53068FDDBF4}"/>
              </a:ext>
            </a:extLst>
          </p:cNvPr>
          <p:cNvSpPr/>
          <p:nvPr/>
        </p:nvSpPr>
        <p:spPr>
          <a:xfrm>
            <a:off x="5598753" y="2507243"/>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4" name="Freeform 6">
            <a:extLst>
              <a:ext uri="{FF2B5EF4-FFF2-40B4-BE49-F238E27FC236}">
                <a16:creationId xmlns:a16="http://schemas.microsoft.com/office/drawing/2014/main" id="{99B23B04-91B9-1152-8754-48F63F7218A7}"/>
              </a:ext>
            </a:extLst>
          </p:cNvPr>
          <p:cNvSpPr/>
          <p:nvPr/>
        </p:nvSpPr>
        <p:spPr>
          <a:xfrm>
            <a:off x="5383956" y="1362294"/>
            <a:ext cx="511901" cy="524742"/>
          </a:xfrm>
          <a:custGeom>
            <a:avLst/>
            <a:gdLst/>
            <a:ahLst/>
            <a:cxnLst/>
            <a:rect l="l" t="t" r="r" b="b"/>
            <a:pathLst>
              <a:path w="1137499" h="1091999">
                <a:moveTo>
                  <a:pt x="0" y="0"/>
                </a:moveTo>
                <a:lnTo>
                  <a:pt x="1137499" y="0"/>
                </a:lnTo>
                <a:lnTo>
                  <a:pt x="1137499" y="1091999"/>
                </a:lnTo>
                <a:lnTo>
                  <a:pt x="0" y="10919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5" name="Freeform 7">
            <a:extLst>
              <a:ext uri="{FF2B5EF4-FFF2-40B4-BE49-F238E27FC236}">
                <a16:creationId xmlns:a16="http://schemas.microsoft.com/office/drawing/2014/main" id="{EEB6710C-EC6F-D25E-B13E-C709B50AC61B}"/>
              </a:ext>
            </a:extLst>
          </p:cNvPr>
          <p:cNvSpPr/>
          <p:nvPr/>
        </p:nvSpPr>
        <p:spPr>
          <a:xfrm>
            <a:off x="1264105" y="1135535"/>
            <a:ext cx="619191" cy="644151"/>
          </a:xfrm>
          <a:custGeom>
            <a:avLst/>
            <a:gdLst/>
            <a:ahLst/>
            <a:cxnLst/>
            <a:rect l="l" t="t" r="r" b="b"/>
            <a:pathLst>
              <a:path w="928786" h="966227">
                <a:moveTo>
                  <a:pt x="0" y="0"/>
                </a:moveTo>
                <a:lnTo>
                  <a:pt x="928786" y="0"/>
                </a:lnTo>
                <a:lnTo>
                  <a:pt x="928786" y="966227"/>
                </a:lnTo>
                <a:lnTo>
                  <a:pt x="0" y="9662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46" name="TextBox 16">
            <a:extLst>
              <a:ext uri="{FF2B5EF4-FFF2-40B4-BE49-F238E27FC236}">
                <a16:creationId xmlns:a16="http://schemas.microsoft.com/office/drawing/2014/main" id="{1B71768E-35DD-98A2-B370-6C6788F6D0EC}"/>
              </a:ext>
            </a:extLst>
          </p:cNvPr>
          <p:cNvSpPr txBox="1"/>
          <p:nvPr/>
        </p:nvSpPr>
        <p:spPr>
          <a:xfrm>
            <a:off x="7467600" y="1500728"/>
            <a:ext cx="2336800" cy="282129"/>
          </a:xfrm>
          <a:prstGeom prst="rect">
            <a:avLst/>
          </a:prstGeom>
        </p:spPr>
        <p:txBody>
          <a:bodyPr wrap="square" lIns="0" tIns="0" rIns="0" bIns="0" rtlCol="0" anchor="t">
            <a:spAutoFit/>
          </a:bodyPr>
          <a:lstStyle/>
          <a:p>
            <a:pPr algn="ctr">
              <a:lnSpc>
                <a:spcPts val="2182"/>
              </a:lnSpc>
            </a:pPr>
            <a:r>
              <a:rPr lang="en-US" sz="1983" dirty="0">
                <a:solidFill>
                  <a:srgbClr val="F48331"/>
                </a:solidFill>
                <a:latin typeface="Lovelo"/>
                <a:ea typeface="Lovelo"/>
                <a:cs typeface="Lovelo"/>
                <a:sym typeface="Lovelo"/>
              </a:rPr>
              <a:t>Les </a:t>
            </a:r>
            <a:r>
              <a:rPr lang="en-US" sz="1983" dirty="0" err="1">
                <a:solidFill>
                  <a:srgbClr val="F48331"/>
                </a:solidFill>
                <a:latin typeface="Lovelo"/>
                <a:ea typeface="Lovelo"/>
                <a:cs typeface="Lovelo"/>
                <a:sym typeface="Lovelo"/>
              </a:rPr>
              <a:t>freins</a:t>
            </a:r>
            <a:r>
              <a:rPr lang="en-US" sz="1983" dirty="0">
                <a:solidFill>
                  <a:srgbClr val="F48331"/>
                </a:solidFill>
                <a:latin typeface="Lovelo"/>
                <a:ea typeface="Lovelo"/>
                <a:cs typeface="Lovelo"/>
                <a:sym typeface="Lovelo"/>
              </a:rPr>
              <a:t> et </a:t>
            </a:r>
            <a:r>
              <a:rPr lang="en-US" sz="1983" dirty="0" err="1">
                <a:solidFill>
                  <a:srgbClr val="F48331"/>
                </a:solidFill>
                <a:latin typeface="Lovelo"/>
                <a:ea typeface="Lovelo"/>
                <a:cs typeface="Lovelo"/>
                <a:sym typeface="Lovelo"/>
              </a:rPr>
              <a:t>limites</a:t>
            </a:r>
            <a:endParaRPr lang="en-US" sz="1983" dirty="0">
              <a:solidFill>
                <a:srgbClr val="F48331"/>
              </a:solidFill>
              <a:latin typeface="Lovelo"/>
              <a:ea typeface="Lovelo"/>
              <a:cs typeface="Lovelo"/>
              <a:sym typeface="Lovelo"/>
            </a:endParaRPr>
          </a:p>
        </p:txBody>
      </p:sp>
      <p:sp>
        <p:nvSpPr>
          <p:cNvPr id="47" name="TextBox 17">
            <a:extLst>
              <a:ext uri="{FF2B5EF4-FFF2-40B4-BE49-F238E27FC236}">
                <a16:creationId xmlns:a16="http://schemas.microsoft.com/office/drawing/2014/main" id="{DADC501A-168F-F8EB-4A1A-3E51774E3A5C}"/>
              </a:ext>
            </a:extLst>
          </p:cNvPr>
          <p:cNvSpPr txBox="1"/>
          <p:nvPr/>
        </p:nvSpPr>
        <p:spPr>
          <a:xfrm>
            <a:off x="1636661" y="1500728"/>
            <a:ext cx="3544939" cy="282129"/>
          </a:xfrm>
          <a:prstGeom prst="rect">
            <a:avLst/>
          </a:prstGeom>
        </p:spPr>
        <p:txBody>
          <a:bodyPr wrap="square" lIns="0" tIns="0" rIns="0" bIns="0" rtlCol="0" anchor="t">
            <a:spAutoFit/>
          </a:bodyPr>
          <a:lstStyle/>
          <a:p>
            <a:pPr algn="ctr">
              <a:lnSpc>
                <a:spcPts val="2182"/>
              </a:lnSpc>
            </a:pPr>
            <a:r>
              <a:rPr lang="en-US" sz="1983" dirty="0">
                <a:solidFill>
                  <a:srgbClr val="8EB72F"/>
                </a:solidFill>
                <a:latin typeface="Lovelo"/>
                <a:ea typeface="Lovelo"/>
                <a:cs typeface="Lovelo"/>
                <a:sym typeface="Lovelo"/>
              </a:rPr>
              <a:t>Les </a:t>
            </a:r>
            <a:r>
              <a:rPr lang="en-US" sz="1983" dirty="0" err="1">
                <a:solidFill>
                  <a:srgbClr val="8EB72F"/>
                </a:solidFill>
                <a:latin typeface="Lovelo"/>
                <a:ea typeface="Lovelo"/>
                <a:cs typeface="Lovelo"/>
                <a:sym typeface="Lovelo"/>
              </a:rPr>
              <a:t>avancées</a:t>
            </a:r>
            <a:r>
              <a:rPr lang="en-US" sz="1983" dirty="0">
                <a:solidFill>
                  <a:srgbClr val="8EB72F"/>
                </a:solidFill>
                <a:latin typeface="Lovelo"/>
                <a:ea typeface="Lovelo"/>
                <a:cs typeface="Lovelo"/>
                <a:sym typeface="Lovelo"/>
              </a:rPr>
              <a:t> et </a:t>
            </a:r>
            <a:r>
              <a:rPr lang="en-US" sz="1983" dirty="0" err="1">
                <a:solidFill>
                  <a:srgbClr val="8EB72F"/>
                </a:solidFill>
                <a:latin typeface="Lovelo"/>
                <a:ea typeface="Lovelo"/>
                <a:cs typeface="Lovelo"/>
                <a:sym typeface="Lovelo"/>
              </a:rPr>
              <a:t>réussites</a:t>
            </a:r>
            <a:endParaRPr lang="en-US" sz="1983" dirty="0">
              <a:solidFill>
                <a:srgbClr val="8EB72F"/>
              </a:solidFill>
              <a:latin typeface="Lovelo"/>
              <a:ea typeface="Lovelo"/>
              <a:cs typeface="Lovelo"/>
              <a:sym typeface="Lovelo"/>
            </a:endParaRPr>
          </a:p>
        </p:txBody>
      </p:sp>
      <p:sp>
        <p:nvSpPr>
          <p:cNvPr id="48" name="Freeform 18">
            <a:extLst>
              <a:ext uri="{FF2B5EF4-FFF2-40B4-BE49-F238E27FC236}">
                <a16:creationId xmlns:a16="http://schemas.microsoft.com/office/drawing/2014/main" id="{B3A54570-8794-F702-911D-61E6E238E65D}"/>
              </a:ext>
            </a:extLst>
          </p:cNvPr>
          <p:cNvSpPr/>
          <p:nvPr/>
        </p:nvSpPr>
        <p:spPr>
          <a:xfrm>
            <a:off x="6716945" y="1240877"/>
            <a:ext cx="623341" cy="564877"/>
          </a:xfrm>
          <a:custGeom>
            <a:avLst/>
            <a:gdLst/>
            <a:ahLst/>
            <a:cxnLst/>
            <a:rect l="l" t="t" r="r" b="b"/>
            <a:pathLst>
              <a:path w="935012" h="847315">
                <a:moveTo>
                  <a:pt x="0" y="0"/>
                </a:moveTo>
                <a:lnTo>
                  <a:pt x="935013" y="0"/>
                </a:lnTo>
                <a:lnTo>
                  <a:pt x="935013" y="847315"/>
                </a:lnTo>
                <a:lnTo>
                  <a:pt x="0" y="847315"/>
                </a:lnTo>
                <a:lnTo>
                  <a:pt x="0" y="0"/>
                </a:lnTo>
                <a:close/>
              </a:path>
            </a:pathLst>
          </a:custGeom>
          <a:blipFill>
            <a:blip r:embed="rId8"/>
            <a:stretch>
              <a:fillRect/>
            </a:stretch>
          </a:blipFill>
        </p:spPr>
        <p:txBody>
          <a:bodyPr/>
          <a:lstStyle/>
          <a:p>
            <a:endParaRPr lang="fr-FR"/>
          </a:p>
        </p:txBody>
      </p:sp>
      <p:sp>
        <p:nvSpPr>
          <p:cNvPr id="2" name="TextBox 20">
            <a:extLst>
              <a:ext uri="{FF2B5EF4-FFF2-40B4-BE49-F238E27FC236}">
                <a16:creationId xmlns:a16="http://schemas.microsoft.com/office/drawing/2014/main" id="{A38648B7-C319-50A9-1528-1221F5304018}"/>
              </a:ext>
            </a:extLst>
          </p:cNvPr>
          <p:cNvSpPr txBox="1"/>
          <p:nvPr/>
        </p:nvSpPr>
        <p:spPr>
          <a:xfrm>
            <a:off x="1483063" y="3491807"/>
            <a:ext cx="3931723" cy="430887"/>
          </a:xfrm>
          <a:prstGeom prst="rect">
            <a:avLst/>
          </a:prstGeom>
        </p:spPr>
        <p:txBody>
          <a:bodyPr wrap="square" lIns="0" tIns="0" rIns="0" bIns="0" rtlCol="0" anchor="t">
            <a:spAutoFit/>
          </a:bodyPr>
          <a:lstStyle/>
          <a:p>
            <a:pPr>
              <a:spcBef>
                <a:spcPct val="0"/>
              </a:spcBef>
            </a:pPr>
            <a:r>
              <a:rPr lang="en-US" sz="1400" dirty="0">
                <a:solidFill>
                  <a:srgbClr val="263090"/>
                </a:solidFill>
              </a:rPr>
              <a:t>Renforcement des points d’accueil écoute de certaines MDA </a:t>
            </a:r>
          </a:p>
        </p:txBody>
      </p:sp>
      <p:sp>
        <p:nvSpPr>
          <p:cNvPr id="3" name="TextBox 20">
            <a:extLst>
              <a:ext uri="{FF2B5EF4-FFF2-40B4-BE49-F238E27FC236}">
                <a16:creationId xmlns:a16="http://schemas.microsoft.com/office/drawing/2014/main" id="{823F7751-3FAE-62D7-8706-CB7FB04343D0}"/>
              </a:ext>
            </a:extLst>
          </p:cNvPr>
          <p:cNvSpPr txBox="1"/>
          <p:nvPr/>
        </p:nvSpPr>
        <p:spPr>
          <a:xfrm>
            <a:off x="1456080" y="4562565"/>
            <a:ext cx="3931723" cy="646331"/>
          </a:xfrm>
          <a:prstGeom prst="rect">
            <a:avLst/>
          </a:prstGeom>
        </p:spPr>
        <p:txBody>
          <a:bodyPr wrap="square" lIns="0" tIns="0" rIns="0" bIns="0" rtlCol="0" anchor="t">
            <a:spAutoFit/>
          </a:bodyPr>
          <a:lstStyle/>
          <a:p>
            <a:pPr>
              <a:spcBef>
                <a:spcPct val="0"/>
              </a:spcBef>
            </a:pPr>
            <a:r>
              <a:rPr lang="fr-FR" sz="1400" dirty="0">
                <a:solidFill>
                  <a:srgbClr val="263090"/>
                </a:solidFill>
              </a:rPr>
              <a:t>Actions de sensibilisation menées par une MDA en directions des IDE scolaires et de la communauté éducative</a:t>
            </a:r>
            <a:endParaRPr lang="en-US" sz="1400" dirty="0">
              <a:solidFill>
                <a:srgbClr val="263090"/>
              </a:solidFill>
            </a:endParaRPr>
          </a:p>
        </p:txBody>
      </p:sp>
      <p:sp>
        <p:nvSpPr>
          <p:cNvPr id="20" name="TextBox 20">
            <a:extLst>
              <a:ext uri="{FF2B5EF4-FFF2-40B4-BE49-F238E27FC236}">
                <a16:creationId xmlns:a16="http://schemas.microsoft.com/office/drawing/2014/main" id="{6ACF2826-834A-AE09-8218-EE0C8442FA11}"/>
              </a:ext>
            </a:extLst>
          </p:cNvPr>
          <p:cNvSpPr txBox="1"/>
          <p:nvPr/>
        </p:nvSpPr>
        <p:spPr>
          <a:xfrm>
            <a:off x="6628198" y="2589414"/>
            <a:ext cx="3931723" cy="430887"/>
          </a:xfrm>
          <a:prstGeom prst="rect">
            <a:avLst/>
          </a:prstGeom>
        </p:spPr>
        <p:txBody>
          <a:bodyPr wrap="square" lIns="0" tIns="0" rIns="0" bIns="0" rtlCol="0" anchor="t">
            <a:spAutoFit/>
          </a:bodyPr>
          <a:lstStyle/>
          <a:p>
            <a:pPr>
              <a:spcBef>
                <a:spcPct val="0"/>
              </a:spcBef>
            </a:pPr>
            <a:r>
              <a:rPr lang="fr-FR" sz="1400" dirty="0">
                <a:solidFill>
                  <a:srgbClr val="263090"/>
                </a:solidFill>
              </a:rPr>
              <a:t> Manque de ressource sur la prévention dans un département</a:t>
            </a:r>
            <a:endParaRPr lang="en-US" sz="1400" dirty="0">
              <a:solidFill>
                <a:srgbClr val="263090"/>
              </a:solidFill>
            </a:endParaRPr>
          </a:p>
        </p:txBody>
      </p:sp>
      <p:sp>
        <p:nvSpPr>
          <p:cNvPr id="25" name="TextBox 20">
            <a:extLst>
              <a:ext uri="{FF2B5EF4-FFF2-40B4-BE49-F238E27FC236}">
                <a16:creationId xmlns:a16="http://schemas.microsoft.com/office/drawing/2014/main" id="{920A1852-FE56-D4C9-FC75-D9967EB2A80C}"/>
              </a:ext>
            </a:extLst>
          </p:cNvPr>
          <p:cNvSpPr txBox="1"/>
          <p:nvPr/>
        </p:nvSpPr>
        <p:spPr>
          <a:xfrm>
            <a:off x="6681791" y="3308655"/>
            <a:ext cx="3931723" cy="430887"/>
          </a:xfrm>
          <a:prstGeom prst="rect">
            <a:avLst/>
          </a:prstGeom>
        </p:spPr>
        <p:txBody>
          <a:bodyPr wrap="square" lIns="0" tIns="0" rIns="0" bIns="0" rtlCol="0" anchor="t">
            <a:spAutoFit/>
          </a:bodyPr>
          <a:lstStyle/>
          <a:p>
            <a:pPr>
              <a:spcBef>
                <a:spcPct val="0"/>
              </a:spcBef>
            </a:pPr>
            <a:r>
              <a:rPr lang="fr-FR" sz="1400" dirty="0">
                <a:solidFill>
                  <a:srgbClr val="263090"/>
                </a:solidFill>
              </a:rPr>
              <a:t>Epuisement des acteurs à participer à diverses instances </a:t>
            </a:r>
            <a:endParaRPr lang="en-US" sz="1400" dirty="0">
              <a:solidFill>
                <a:srgbClr val="263090"/>
              </a:solidFill>
            </a:endParaRPr>
          </a:p>
        </p:txBody>
      </p:sp>
      <p:sp>
        <p:nvSpPr>
          <p:cNvPr id="28" name="TextBox 20">
            <a:extLst>
              <a:ext uri="{FF2B5EF4-FFF2-40B4-BE49-F238E27FC236}">
                <a16:creationId xmlns:a16="http://schemas.microsoft.com/office/drawing/2014/main" id="{270EAF5C-70C1-8CA7-CD4A-0E0B861302A6}"/>
              </a:ext>
            </a:extLst>
          </p:cNvPr>
          <p:cNvSpPr txBox="1"/>
          <p:nvPr/>
        </p:nvSpPr>
        <p:spPr>
          <a:xfrm>
            <a:off x="6670138" y="4248744"/>
            <a:ext cx="3931723" cy="215444"/>
          </a:xfrm>
          <a:prstGeom prst="rect">
            <a:avLst/>
          </a:prstGeom>
        </p:spPr>
        <p:txBody>
          <a:bodyPr wrap="square" lIns="0" tIns="0" rIns="0" bIns="0" rtlCol="0" anchor="t">
            <a:spAutoFit/>
          </a:bodyPr>
          <a:lstStyle/>
          <a:p>
            <a:pPr>
              <a:spcBef>
                <a:spcPct val="0"/>
              </a:spcBef>
            </a:pPr>
            <a:r>
              <a:rPr lang="fr-FR" sz="1400" dirty="0">
                <a:solidFill>
                  <a:srgbClr val="263090"/>
                </a:solidFill>
              </a:rPr>
              <a:t>Actions sur les CPS réalisées mais en dehors du PTSM </a:t>
            </a:r>
            <a:endParaRPr lang="en-US" sz="1400" dirty="0">
              <a:solidFill>
                <a:srgbClr val="263090"/>
              </a:solidFill>
            </a:endParaRPr>
          </a:p>
        </p:txBody>
      </p:sp>
      <p:grpSp>
        <p:nvGrpSpPr>
          <p:cNvPr id="57" name="Groupe 56">
            <a:extLst>
              <a:ext uri="{FF2B5EF4-FFF2-40B4-BE49-F238E27FC236}">
                <a16:creationId xmlns:a16="http://schemas.microsoft.com/office/drawing/2014/main" id="{1D461FE8-370D-ACAD-5A7C-0F9D743A7FD6}"/>
              </a:ext>
            </a:extLst>
          </p:cNvPr>
          <p:cNvGrpSpPr/>
          <p:nvPr/>
        </p:nvGrpSpPr>
        <p:grpSpPr>
          <a:xfrm>
            <a:off x="510227" y="3377550"/>
            <a:ext cx="814259" cy="698515"/>
            <a:chOff x="10254273" y="7138751"/>
            <a:chExt cx="1149352" cy="1240866"/>
          </a:xfrm>
        </p:grpSpPr>
        <p:sp>
          <p:nvSpPr>
            <p:cNvPr id="58" name="Freeform 31">
              <a:extLst>
                <a:ext uri="{FF2B5EF4-FFF2-40B4-BE49-F238E27FC236}">
                  <a16:creationId xmlns:a16="http://schemas.microsoft.com/office/drawing/2014/main" id="{7B161025-C687-65CE-B7CA-80A733C18ED0}"/>
                </a:ext>
              </a:extLst>
            </p:cNvPr>
            <p:cNvSpPr/>
            <p:nvPr/>
          </p:nvSpPr>
          <p:spPr>
            <a:xfrm rot="17933768">
              <a:off x="10208516" y="7184508"/>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a:p>
          </p:txBody>
        </p:sp>
        <p:sp>
          <p:nvSpPr>
            <p:cNvPr id="59" name="TextBox 32">
              <a:extLst>
                <a:ext uri="{FF2B5EF4-FFF2-40B4-BE49-F238E27FC236}">
                  <a16:creationId xmlns:a16="http://schemas.microsoft.com/office/drawing/2014/main" id="{B2B9466D-B35B-912A-96B1-A7B1EE00A48E}"/>
                </a:ext>
              </a:extLst>
            </p:cNvPr>
            <p:cNvSpPr txBox="1"/>
            <p:nvPr/>
          </p:nvSpPr>
          <p:spPr>
            <a:xfrm>
              <a:off x="10553087" y="7206295"/>
              <a:ext cx="625296" cy="911242"/>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grpSp>
        <p:nvGrpSpPr>
          <p:cNvPr id="132" name="Groupe 131">
            <a:extLst>
              <a:ext uri="{FF2B5EF4-FFF2-40B4-BE49-F238E27FC236}">
                <a16:creationId xmlns:a16="http://schemas.microsoft.com/office/drawing/2014/main" id="{DF6FD68D-467F-774B-4907-05BACF67013F}"/>
              </a:ext>
            </a:extLst>
          </p:cNvPr>
          <p:cNvGrpSpPr/>
          <p:nvPr/>
        </p:nvGrpSpPr>
        <p:grpSpPr>
          <a:xfrm>
            <a:off x="557790" y="4406537"/>
            <a:ext cx="727110" cy="752350"/>
            <a:chOff x="464236" y="4648733"/>
            <a:chExt cx="727110" cy="752350"/>
          </a:xfrm>
        </p:grpSpPr>
        <p:grpSp>
          <p:nvGrpSpPr>
            <p:cNvPr id="52" name="Groupe 51">
              <a:extLst>
                <a:ext uri="{FF2B5EF4-FFF2-40B4-BE49-F238E27FC236}">
                  <a16:creationId xmlns:a16="http://schemas.microsoft.com/office/drawing/2014/main" id="{A7613734-BF2A-53CA-7BBC-8475A0363997}"/>
                </a:ext>
              </a:extLst>
            </p:cNvPr>
            <p:cNvGrpSpPr/>
            <p:nvPr/>
          </p:nvGrpSpPr>
          <p:grpSpPr>
            <a:xfrm>
              <a:off x="464236" y="4648733"/>
              <a:ext cx="727110" cy="746280"/>
              <a:chOff x="10251204" y="7121079"/>
              <a:chExt cx="1149352" cy="1240866"/>
            </a:xfrm>
          </p:grpSpPr>
          <p:sp>
            <p:nvSpPr>
              <p:cNvPr id="54" name="Freeform 31">
                <a:extLst>
                  <a:ext uri="{FF2B5EF4-FFF2-40B4-BE49-F238E27FC236}">
                    <a16:creationId xmlns:a16="http://schemas.microsoft.com/office/drawing/2014/main" id="{D668440E-BC53-1C08-527E-2D71DB8B1A3B}"/>
                  </a:ext>
                </a:extLst>
              </p:cNvPr>
              <p:cNvSpPr/>
              <p:nvPr/>
            </p:nvSpPr>
            <p:spPr>
              <a:xfrm rot="17933768">
                <a:off x="10205447" y="7166836"/>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a:p>
            </p:txBody>
          </p:sp>
          <p:sp>
            <p:nvSpPr>
              <p:cNvPr id="55" name="TextBox 32">
                <a:extLst>
                  <a:ext uri="{FF2B5EF4-FFF2-40B4-BE49-F238E27FC236}">
                    <a16:creationId xmlns:a16="http://schemas.microsoft.com/office/drawing/2014/main" id="{ADA25AFC-D973-6309-BC7C-3F730577A8F8}"/>
                  </a:ext>
                </a:extLst>
              </p:cNvPr>
              <p:cNvSpPr txBox="1"/>
              <p:nvPr/>
            </p:nvSpPr>
            <p:spPr>
              <a:xfrm>
                <a:off x="10551577" y="7296913"/>
                <a:ext cx="625297" cy="852918"/>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sp>
          <p:nvSpPr>
            <p:cNvPr id="68" name="TextBox 32">
              <a:extLst>
                <a:ext uri="{FF2B5EF4-FFF2-40B4-BE49-F238E27FC236}">
                  <a16:creationId xmlns:a16="http://schemas.microsoft.com/office/drawing/2014/main" id="{8FE78F8B-F9D9-33E4-9FD4-7E6D36D94D55}"/>
                </a:ext>
              </a:extLst>
            </p:cNvPr>
            <p:cNvSpPr txBox="1"/>
            <p:nvPr/>
          </p:nvSpPr>
          <p:spPr>
            <a:xfrm>
              <a:off x="612470" y="4888122"/>
              <a:ext cx="482204" cy="512961"/>
            </a:xfrm>
            <a:prstGeom prst="rect">
              <a:avLst/>
            </a:prstGeom>
          </p:spPr>
          <p:txBody>
            <a:bodyPr wrap="square" lIns="0" tIns="0" rIns="0" bIns="0" rtlCol="0" anchor="t">
              <a:spAutoFit/>
            </a:bodyPr>
            <a:lstStyle/>
            <a:p>
              <a:pPr algn="ctr">
                <a:lnSpc>
                  <a:spcPts val="4033"/>
                </a:lnSpc>
                <a:spcBef>
                  <a:spcPct val="0"/>
                </a:spcBef>
              </a:pPr>
              <a:endParaRPr lang="en-US" sz="900" b="1" spc="73" dirty="0">
                <a:solidFill>
                  <a:srgbClr val="F8F1EA"/>
                </a:solidFill>
                <a:latin typeface="Gliker Bold"/>
                <a:ea typeface="Gliker Bold"/>
                <a:cs typeface="Gliker Bold"/>
                <a:sym typeface="Gliker Bold"/>
              </a:endParaRPr>
            </a:p>
          </p:txBody>
        </p:sp>
      </p:grpSp>
      <p:sp>
        <p:nvSpPr>
          <p:cNvPr id="73" name="TextBox 28">
            <a:extLst>
              <a:ext uri="{FF2B5EF4-FFF2-40B4-BE49-F238E27FC236}">
                <a16:creationId xmlns:a16="http://schemas.microsoft.com/office/drawing/2014/main" id="{FD802BBF-0E26-F5D6-AF2E-D6E558BC5A50}"/>
              </a:ext>
            </a:extLst>
          </p:cNvPr>
          <p:cNvSpPr txBox="1"/>
          <p:nvPr/>
        </p:nvSpPr>
        <p:spPr>
          <a:xfrm>
            <a:off x="587988" y="6426206"/>
            <a:ext cx="433797" cy="408491"/>
          </a:xfrm>
          <a:prstGeom prst="rect">
            <a:avLst/>
          </a:prstGeom>
        </p:spPr>
        <p:txBody>
          <a:bodyPr lIns="0" tIns="0" rIns="0" bIns="0" rtlCol="0" anchor="t">
            <a:spAutoFit/>
          </a:bodyPr>
          <a:lstStyle/>
          <a:p>
            <a:pPr algn="ctr">
              <a:lnSpc>
                <a:spcPts val="4033"/>
              </a:lnSpc>
              <a:spcBef>
                <a:spcPct val="0"/>
              </a:spcBef>
            </a:pPr>
            <a:r>
              <a:rPr lang="en-US" sz="2000" b="1" spc="73" dirty="0">
                <a:solidFill>
                  <a:srgbClr val="F8F1EA"/>
                </a:solidFill>
                <a:latin typeface="Gliker Bold"/>
                <a:ea typeface="Gliker Bold"/>
                <a:cs typeface="Gliker Bold"/>
                <a:sym typeface="Gliker Bold"/>
              </a:rPr>
              <a:t>27</a:t>
            </a:r>
          </a:p>
        </p:txBody>
      </p:sp>
      <p:grpSp>
        <p:nvGrpSpPr>
          <p:cNvPr id="103" name="Groupe 102">
            <a:extLst>
              <a:ext uri="{FF2B5EF4-FFF2-40B4-BE49-F238E27FC236}">
                <a16:creationId xmlns:a16="http://schemas.microsoft.com/office/drawing/2014/main" id="{3F09020F-6A56-2E08-0EA9-F00DBB4BE179}"/>
              </a:ext>
            </a:extLst>
          </p:cNvPr>
          <p:cNvGrpSpPr/>
          <p:nvPr/>
        </p:nvGrpSpPr>
        <p:grpSpPr>
          <a:xfrm>
            <a:off x="5798193" y="3939691"/>
            <a:ext cx="774502" cy="663279"/>
            <a:chOff x="10115390" y="6825974"/>
            <a:chExt cx="1149352" cy="1240866"/>
          </a:xfrm>
        </p:grpSpPr>
        <p:sp>
          <p:nvSpPr>
            <p:cNvPr id="104" name="Freeform 45">
              <a:extLst>
                <a:ext uri="{FF2B5EF4-FFF2-40B4-BE49-F238E27FC236}">
                  <a16:creationId xmlns:a16="http://schemas.microsoft.com/office/drawing/2014/main" id="{EEAC075F-2DFC-7356-32DA-4A4A45D467B0}"/>
                </a:ext>
              </a:extLst>
            </p:cNvPr>
            <p:cNvSpPr/>
            <p:nvPr/>
          </p:nvSpPr>
          <p:spPr>
            <a:xfrm rot="17933768">
              <a:off x="10069633" y="6871731"/>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FR"/>
            </a:p>
          </p:txBody>
        </p:sp>
        <p:sp>
          <p:nvSpPr>
            <p:cNvPr id="105" name="TextBox 46">
              <a:extLst>
                <a:ext uri="{FF2B5EF4-FFF2-40B4-BE49-F238E27FC236}">
                  <a16:creationId xmlns:a16="http://schemas.microsoft.com/office/drawing/2014/main" id="{EC376EF6-B417-5903-CD25-E9F094FFF9AC}"/>
                </a:ext>
              </a:extLst>
            </p:cNvPr>
            <p:cNvSpPr txBox="1"/>
            <p:nvPr/>
          </p:nvSpPr>
          <p:spPr>
            <a:xfrm>
              <a:off x="10405336" y="7027563"/>
              <a:ext cx="625296" cy="959650"/>
            </a:xfrm>
            <a:prstGeom prst="rect">
              <a:avLst/>
            </a:prstGeom>
          </p:spPr>
          <p:txBody>
            <a:bodyPr lIns="0" tIns="0" rIns="0" bIns="0" rtlCol="0" anchor="t">
              <a:spAutoFit/>
            </a:bodyPr>
            <a:lstStyle/>
            <a:p>
              <a:pPr algn="ctr">
                <a:lnSpc>
                  <a:spcPts val="4033"/>
                </a:lnSpc>
                <a:spcBef>
                  <a:spcPct val="0"/>
                </a:spcBef>
              </a:pPr>
              <a:endParaRPr lang="en-US" b="1" spc="73" dirty="0">
                <a:solidFill>
                  <a:srgbClr val="F8F1EA"/>
                </a:solidFill>
                <a:latin typeface="Gliker Bold"/>
                <a:ea typeface="Gliker Bold"/>
                <a:cs typeface="Gliker Bold"/>
                <a:sym typeface="Gliker Bold"/>
              </a:endParaRPr>
            </a:p>
          </p:txBody>
        </p:sp>
      </p:grpSp>
      <p:grpSp>
        <p:nvGrpSpPr>
          <p:cNvPr id="118" name="Groupe 117">
            <a:extLst>
              <a:ext uri="{FF2B5EF4-FFF2-40B4-BE49-F238E27FC236}">
                <a16:creationId xmlns:a16="http://schemas.microsoft.com/office/drawing/2014/main" id="{339FD3E7-8CBE-7EFB-B4D2-46272184FFFE}"/>
              </a:ext>
            </a:extLst>
          </p:cNvPr>
          <p:cNvGrpSpPr/>
          <p:nvPr/>
        </p:nvGrpSpPr>
        <p:grpSpPr>
          <a:xfrm>
            <a:off x="5803009" y="2392452"/>
            <a:ext cx="764870" cy="627849"/>
            <a:chOff x="10134260" y="7368303"/>
            <a:chExt cx="1149352" cy="1240866"/>
          </a:xfrm>
        </p:grpSpPr>
        <p:sp>
          <p:nvSpPr>
            <p:cNvPr id="119" name="Freeform 45">
              <a:extLst>
                <a:ext uri="{FF2B5EF4-FFF2-40B4-BE49-F238E27FC236}">
                  <a16:creationId xmlns:a16="http://schemas.microsoft.com/office/drawing/2014/main" id="{7273E696-00A6-0B5B-EF29-6F75111CD38D}"/>
                </a:ext>
              </a:extLst>
            </p:cNvPr>
            <p:cNvSpPr/>
            <p:nvPr/>
          </p:nvSpPr>
          <p:spPr>
            <a:xfrm rot="17933768">
              <a:off x="10088503" y="7414060"/>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FR"/>
            </a:p>
          </p:txBody>
        </p:sp>
        <p:sp>
          <p:nvSpPr>
            <p:cNvPr id="120" name="TextBox 46">
              <a:extLst>
                <a:ext uri="{FF2B5EF4-FFF2-40B4-BE49-F238E27FC236}">
                  <a16:creationId xmlns:a16="http://schemas.microsoft.com/office/drawing/2014/main" id="{20A82222-B782-A142-E746-A5ECD8BC12D2}"/>
                </a:ext>
              </a:extLst>
            </p:cNvPr>
            <p:cNvSpPr txBox="1"/>
            <p:nvPr/>
          </p:nvSpPr>
          <p:spPr>
            <a:xfrm>
              <a:off x="10457967" y="7478344"/>
              <a:ext cx="625297" cy="1013804"/>
            </a:xfrm>
            <a:prstGeom prst="rect">
              <a:avLst/>
            </a:prstGeom>
          </p:spPr>
          <p:txBody>
            <a:bodyPr lIns="0" tIns="0" rIns="0" bIns="0" rtlCol="0" anchor="t">
              <a:spAutoFit/>
            </a:bodyPr>
            <a:lstStyle/>
            <a:p>
              <a:pPr algn="ctr">
                <a:lnSpc>
                  <a:spcPts val="4033"/>
                </a:lnSpc>
                <a:spcBef>
                  <a:spcPct val="0"/>
                </a:spcBef>
              </a:pPr>
              <a:endParaRPr lang="en-US" b="1" spc="73" dirty="0">
                <a:solidFill>
                  <a:srgbClr val="F8F1EA"/>
                </a:solidFill>
                <a:latin typeface="Gliker Bold"/>
                <a:ea typeface="Gliker Bold"/>
                <a:cs typeface="Gliker Bold"/>
                <a:sym typeface="Gliker Bold"/>
              </a:endParaRPr>
            </a:p>
          </p:txBody>
        </p:sp>
      </p:grpSp>
      <p:grpSp>
        <p:nvGrpSpPr>
          <p:cNvPr id="130" name="Groupe 129">
            <a:extLst>
              <a:ext uri="{FF2B5EF4-FFF2-40B4-BE49-F238E27FC236}">
                <a16:creationId xmlns:a16="http://schemas.microsoft.com/office/drawing/2014/main" id="{016CA788-9439-5411-ABE2-F776971F4E0C}"/>
              </a:ext>
            </a:extLst>
          </p:cNvPr>
          <p:cNvGrpSpPr/>
          <p:nvPr/>
        </p:nvGrpSpPr>
        <p:grpSpPr>
          <a:xfrm>
            <a:off x="5877582" y="4753598"/>
            <a:ext cx="681876" cy="658606"/>
            <a:chOff x="5639906" y="4622824"/>
            <a:chExt cx="775461" cy="787051"/>
          </a:xfrm>
        </p:grpSpPr>
        <p:grpSp>
          <p:nvGrpSpPr>
            <p:cNvPr id="112" name="Groupe 111">
              <a:extLst>
                <a:ext uri="{FF2B5EF4-FFF2-40B4-BE49-F238E27FC236}">
                  <a16:creationId xmlns:a16="http://schemas.microsoft.com/office/drawing/2014/main" id="{CF462594-1945-E1C7-3190-EC259CC056AF}"/>
                </a:ext>
              </a:extLst>
            </p:cNvPr>
            <p:cNvGrpSpPr/>
            <p:nvPr/>
          </p:nvGrpSpPr>
          <p:grpSpPr>
            <a:xfrm>
              <a:off x="5639906" y="4622824"/>
              <a:ext cx="775461" cy="787051"/>
              <a:chOff x="10134260" y="7295404"/>
              <a:chExt cx="1149352" cy="1313765"/>
            </a:xfrm>
          </p:grpSpPr>
          <p:sp>
            <p:nvSpPr>
              <p:cNvPr id="113" name="Freeform 45">
                <a:extLst>
                  <a:ext uri="{FF2B5EF4-FFF2-40B4-BE49-F238E27FC236}">
                    <a16:creationId xmlns:a16="http://schemas.microsoft.com/office/drawing/2014/main" id="{7CAAF4E0-5430-B30C-3CAD-F30121BC1FF1}"/>
                  </a:ext>
                </a:extLst>
              </p:cNvPr>
              <p:cNvSpPr/>
              <p:nvPr/>
            </p:nvSpPr>
            <p:spPr>
              <a:xfrm rot="17933768">
                <a:off x="10088503" y="7414060"/>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FR"/>
              </a:p>
            </p:txBody>
          </p:sp>
          <p:sp>
            <p:nvSpPr>
              <p:cNvPr id="114" name="TextBox 46">
                <a:extLst>
                  <a:ext uri="{FF2B5EF4-FFF2-40B4-BE49-F238E27FC236}">
                    <a16:creationId xmlns:a16="http://schemas.microsoft.com/office/drawing/2014/main" id="{5A431DFD-0268-0AA9-58D7-20D5CF35F233}"/>
                  </a:ext>
                </a:extLst>
              </p:cNvPr>
              <p:cNvSpPr txBox="1"/>
              <p:nvPr/>
            </p:nvSpPr>
            <p:spPr>
              <a:xfrm>
                <a:off x="10346433" y="7295404"/>
                <a:ext cx="625297" cy="1023237"/>
              </a:xfrm>
              <a:prstGeom prst="rect">
                <a:avLst/>
              </a:prstGeom>
            </p:spPr>
            <p:txBody>
              <a:bodyPr lIns="0" tIns="0" rIns="0" bIns="0" rtlCol="0" anchor="t">
                <a:spAutoFit/>
              </a:bodyPr>
              <a:lstStyle/>
              <a:p>
                <a:pPr algn="ctr">
                  <a:lnSpc>
                    <a:spcPts val="4033"/>
                  </a:lnSpc>
                  <a:spcBef>
                    <a:spcPct val="0"/>
                  </a:spcBef>
                </a:pPr>
                <a:endParaRPr lang="en-US" b="1" spc="73" dirty="0">
                  <a:solidFill>
                    <a:srgbClr val="F8F1EA"/>
                  </a:solidFill>
                  <a:latin typeface="Gliker Bold"/>
                  <a:ea typeface="Gliker Bold"/>
                  <a:cs typeface="Gliker Bold"/>
                  <a:sym typeface="Gliker Bold"/>
                </a:endParaRPr>
              </a:p>
            </p:txBody>
          </p:sp>
        </p:grpSp>
        <p:sp>
          <p:nvSpPr>
            <p:cNvPr id="123" name="TextBox 32">
              <a:extLst>
                <a:ext uri="{FF2B5EF4-FFF2-40B4-BE49-F238E27FC236}">
                  <a16:creationId xmlns:a16="http://schemas.microsoft.com/office/drawing/2014/main" id="{9D6E89CF-0012-F1C4-DA17-D8375FA37D97}"/>
                </a:ext>
              </a:extLst>
            </p:cNvPr>
            <p:cNvSpPr txBox="1"/>
            <p:nvPr/>
          </p:nvSpPr>
          <p:spPr>
            <a:xfrm>
              <a:off x="5803349" y="4836236"/>
              <a:ext cx="482204" cy="491091"/>
            </a:xfrm>
            <a:prstGeom prst="rect">
              <a:avLst/>
            </a:prstGeom>
          </p:spPr>
          <p:txBody>
            <a:bodyPr wrap="square" lIns="0" tIns="0" rIns="0" bIns="0" rtlCol="0" anchor="t">
              <a:spAutoFit/>
            </a:bodyPr>
            <a:lstStyle/>
            <a:p>
              <a:pPr algn="ctr">
                <a:lnSpc>
                  <a:spcPts val="4033"/>
                </a:lnSpc>
                <a:spcBef>
                  <a:spcPct val="0"/>
                </a:spcBef>
              </a:pPr>
              <a:endParaRPr lang="en-US" sz="900" b="1" spc="73" dirty="0">
                <a:solidFill>
                  <a:srgbClr val="F8F1EA"/>
                </a:solidFill>
                <a:latin typeface="Gliker Bold"/>
                <a:ea typeface="Gliker Bold"/>
                <a:cs typeface="Gliker Bold"/>
                <a:sym typeface="Gliker Bold"/>
              </a:endParaRPr>
            </a:p>
          </p:txBody>
        </p:sp>
      </p:grpSp>
      <p:sp>
        <p:nvSpPr>
          <p:cNvPr id="126" name="TextBox 20">
            <a:extLst>
              <a:ext uri="{FF2B5EF4-FFF2-40B4-BE49-F238E27FC236}">
                <a16:creationId xmlns:a16="http://schemas.microsoft.com/office/drawing/2014/main" id="{DF8FD75E-71E1-8D01-CCB6-B0495763FAEA}"/>
              </a:ext>
            </a:extLst>
          </p:cNvPr>
          <p:cNvSpPr txBox="1"/>
          <p:nvPr/>
        </p:nvSpPr>
        <p:spPr>
          <a:xfrm>
            <a:off x="1386828" y="2430123"/>
            <a:ext cx="3931723" cy="646331"/>
          </a:xfrm>
          <a:prstGeom prst="rect">
            <a:avLst/>
          </a:prstGeom>
        </p:spPr>
        <p:txBody>
          <a:bodyPr wrap="square" lIns="0" tIns="0" rIns="0" bIns="0" rtlCol="0" anchor="t">
            <a:spAutoFit/>
          </a:bodyPr>
          <a:lstStyle/>
          <a:p>
            <a:pPr>
              <a:spcBef>
                <a:spcPct val="0"/>
              </a:spcBef>
            </a:pPr>
            <a:r>
              <a:rPr lang="fr-FR" sz="1400" dirty="0">
                <a:solidFill>
                  <a:srgbClr val="263090"/>
                </a:solidFill>
              </a:rPr>
              <a:t>Organisation d’une journée départementale sur les CPS autour de la thématique « bon usage des écrans chez les 0 – 3 ans »</a:t>
            </a:r>
            <a:endParaRPr lang="en-US" sz="1400" dirty="0">
              <a:solidFill>
                <a:srgbClr val="263090"/>
              </a:solidFill>
            </a:endParaRPr>
          </a:p>
        </p:txBody>
      </p:sp>
      <p:sp>
        <p:nvSpPr>
          <p:cNvPr id="127" name="TextBox 20">
            <a:extLst>
              <a:ext uri="{FF2B5EF4-FFF2-40B4-BE49-F238E27FC236}">
                <a16:creationId xmlns:a16="http://schemas.microsoft.com/office/drawing/2014/main" id="{0FC17B1E-ABD6-B669-C810-095B6CB96D28}"/>
              </a:ext>
            </a:extLst>
          </p:cNvPr>
          <p:cNvSpPr txBox="1"/>
          <p:nvPr/>
        </p:nvSpPr>
        <p:spPr>
          <a:xfrm>
            <a:off x="1510899" y="5783097"/>
            <a:ext cx="3931723" cy="215444"/>
          </a:xfrm>
          <a:prstGeom prst="rect">
            <a:avLst/>
          </a:prstGeom>
        </p:spPr>
        <p:txBody>
          <a:bodyPr wrap="square" lIns="0" tIns="0" rIns="0" bIns="0" rtlCol="0" anchor="t">
            <a:spAutoFit/>
          </a:bodyPr>
          <a:lstStyle/>
          <a:p>
            <a:pPr>
              <a:spcBef>
                <a:spcPct val="0"/>
              </a:spcBef>
            </a:pPr>
            <a:r>
              <a:rPr lang="fr-FR" sz="1400" dirty="0">
                <a:solidFill>
                  <a:srgbClr val="263090"/>
                </a:solidFill>
              </a:rPr>
              <a:t>Mise en place des GEM et leurs actions sur la SISM</a:t>
            </a:r>
            <a:endParaRPr lang="en-US" sz="1400" dirty="0">
              <a:solidFill>
                <a:srgbClr val="263090"/>
              </a:solidFill>
            </a:endParaRPr>
          </a:p>
        </p:txBody>
      </p:sp>
      <p:sp>
        <p:nvSpPr>
          <p:cNvPr id="129" name="AutoShape 3">
            <a:extLst>
              <a:ext uri="{FF2B5EF4-FFF2-40B4-BE49-F238E27FC236}">
                <a16:creationId xmlns:a16="http://schemas.microsoft.com/office/drawing/2014/main" id="{A6A360DD-1351-6619-5549-CEB5C2938A2E}"/>
              </a:ext>
            </a:extLst>
          </p:cNvPr>
          <p:cNvSpPr/>
          <p:nvPr/>
        </p:nvSpPr>
        <p:spPr>
          <a:xfrm>
            <a:off x="5559307" y="5674448"/>
            <a:ext cx="0" cy="648187"/>
          </a:xfrm>
          <a:prstGeom prst="line">
            <a:avLst/>
          </a:prstGeom>
          <a:ln w="47625" cap="rnd">
            <a:solidFill>
              <a:srgbClr val="294D7E"/>
            </a:solidFill>
            <a:prstDash val="sysDot"/>
            <a:headEnd type="none" w="sm" len="sm"/>
            <a:tailEnd type="none" w="sm" len="sm"/>
          </a:ln>
        </p:spPr>
        <p:txBody>
          <a:bodyPr/>
          <a:lstStyle/>
          <a:p>
            <a:endParaRPr lang="fr-FR"/>
          </a:p>
        </p:txBody>
      </p:sp>
      <p:grpSp>
        <p:nvGrpSpPr>
          <p:cNvPr id="90" name="Groupe 89">
            <a:extLst>
              <a:ext uri="{FF2B5EF4-FFF2-40B4-BE49-F238E27FC236}">
                <a16:creationId xmlns:a16="http://schemas.microsoft.com/office/drawing/2014/main" id="{F9C62BBA-5F6A-2074-8CDF-0924340EFBE2}"/>
              </a:ext>
            </a:extLst>
          </p:cNvPr>
          <p:cNvGrpSpPr/>
          <p:nvPr/>
        </p:nvGrpSpPr>
        <p:grpSpPr>
          <a:xfrm>
            <a:off x="557220" y="2428849"/>
            <a:ext cx="736432" cy="634049"/>
            <a:chOff x="980089" y="1752320"/>
            <a:chExt cx="1149352" cy="1240866"/>
          </a:xfrm>
        </p:grpSpPr>
        <p:sp>
          <p:nvSpPr>
            <p:cNvPr id="91" name="Freeform 27">
              <a:extLst>
                <a:ext uri="{FF2B5EF4-FFF2-40B4-BE49-F238E27FC236}">
                  <a16:creationId xmlns:a16="http://schemas.microsoft.com/office/drawing/2014/main" id="{72C32AE5-DF43-7661-BC7F-775D33F52E54}"/>
                </a:ext>
              </a:extLst>
            </p:cNvPr>
            <p:cNvSpPr/>
            <p:nvPr/>
          </p:nvSpPr>
          <p:spPr>
            <a:xfrm rot="17933768">
              <a:off x="934332" y="1798077"/>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a:p>
          </p:txBody>
        </p:sp>
        <p:sp>
          <p:nvSpPr>
            <p:cNvPr id="92" name="TextBox 28">
              <a:extLst>
                <a:ext uri="{FF2B5EF4-FFF2-40B4-BE49-F238E27FC236}">
                  <a16:creationId xmlns:a16="http://schemas.microsoft.com/office/drawing/2014/main" id="{9EBE1C7F-34C4-7F86-7297-213E8862B79E}"/>
                </a:ext>
              </a:extLst>
            </p:cNvPr>
            <p:cNvSpPr txBox="1"/>
            <p:nvPr/>
          </p:nvSpPr>
          <p:spPr>
            <a:xfrm>
              <a:off x="1277543" y="1849765"/>
              <a:ext cx="625294" cy="1003891"/>
            </a:xfrm>
            <a:prstGeom prst="rect">
              <a:avLst/>
            </a:prstGeom>
          </p:spPr>
          <p:txBody>
            <a:bodyPr wrap="square"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grpSp>
        <p:nvGrpSpPr>
          <p:cNvPr id="93" name="Groupe 92">
            <a:extLst>
              <a:ext uri="{FF2B5EF4-FFF2-40B4-BE49-F238E27FC236}">
                <a16:creationId xmlns:a16="http://schemas.microsoft.com/office/drawing/2014/main" id="{28220279-DD84-6E1A-63B9-EB562F04CA88}"/>
              </a:ext>
            </a:extLst>
          </p:cNvPr>
          <p:cNvGrpSpPr/>
          <p:nvPr/>
        </p:nvGrpSpPr>
        <p:grpSpPr>
          <a:xfrm>
            <a:off x="5793409" y="3151563"/>
            <a:ext cx="769865" cy="703592"/>
            <a:chOff x="10031521" y="7760498"/>
            <a:chExt cx="1149352" cy="1240866"/>
          </a:xfrm>
        </p:grpSpPr>
        <p:sp>
          <p:nvSpPr>
            <p:cNvPr id="94" name="Freeform 45">
              <a:extLst>
                <a:ext uri="{FF2B5EF4-FFF2-40B4-BE49-F238E27FC236}">
                  <a16:creationId xmlns:a16="http://schemas.microsoft.com/office/drawing/2014/main" id="{F01BE697-17C5-B0E6-B38A-7D6615589F8C}"/>
                </a:ext>
              </a:extLst>
            </p:cNvPr>
            <p:cNvSpPr/>
            <p:nvPr/>
          </p:nvSpPr>
          <p:spPr>
            <a:xfrm rot="17933768">
              <a:off x="9985764" y="7806255"/>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FR"/>
            </a:p>
          </p:txBody>
        </p:sp>
        <p:sp>
          <p:nvSpPr>
            <p:cNvPr id="95" name="TextBox 46">
              <a:extLst>
                <a:ext uri="{FF2B5EF4-FFF2-40B4-BE49-F238E27FC236}">
                  <a16:creationId xmlns:a16="http://schemas.microsoft.com/office/drawing/2014/main" id="{0B314FBF-ABAA-003B-EB06-E9F3713EE620}"/>
                </a:ext>
              </a:extLst>
            </p:cNvPr>
            <p:cNvSpPr txBox="1"/>
            <p:nvPr/>
          </p:nvSpPr>
          <p:spPr>
            <a:xfrm>
              <a:off x="10412655" y="7970347"/>
              <a:ext cx="562575" cy="904666"/>
            </a:xfrm>
            <a:prstGeom prst="rect">
              <a:avLst/>
            </a:prstGeom>
          </p:spPr>
          <p:txBody>
            <a:bodyPr wrap="square" lIns="0" tIns="0" rIns="0" bIns="0" rtlCol="0" anchor="t">
              <a:spAutoFit/>
            </a:bodyPr>
            <a:lstStyle/>
            <a:p>
              <a:pPr algn="ctr">
                <a:lnSpc>
                  <a:spcPts val="4033"/>
                </a:lnSpc>
                <a:spcBef>
                  <a:spcPct val="0"/>
                </a:spcBef>
              </a:pPr>
              <a:endParaRPr lang="en-US" b="1" spc="73" dirty="0">
                <a:solidFill>
                  <a:srgbClr val="F8F1EA"/>
                </a:solidFill>
                <a:latin typeface="Gliker Bold"/>
                <a:ea typeface="Gliker Bold"/>
                <a:cs typeface="Gliker Bold"/>
                <a:sym typeface="Gliker Bold"/>
              </a:endParaRPr>
            </a:p>
          </p:txBody>
        </p:sp>
      </p:grpSp>
      <p:grpSp>
        <p:nvGrpSpPr>
          <p:cNvPr id="86" name="Groupe 85">
            <a:extLst>
              <a:ext uri="{FF2B5EF4-FFF2-40B4-BE49-F238E27FC236}">
                <a16:creationId xmlns:a16="http://schemas.microsoft.com/office/drawing/2014/main" id="{DF6FD68D-467F-774B-4907-05BACF67013F}"/>
              </a:ext>
            </a:extLst>
          </p:cNvPr>
          <p:cNvGrpSpPr/>
          <p:nvPr/>
        </p:nvGrpSpPr>
        <p:grpSpPr>
          <a:xfrm>
            <a:off x="493480" y="5541747"/>
            <a:ext cx="732326" cy="627667"/>
            <a:chOff x="464236" y="4648733"/>
            <a:chExt cx="729199" cy="746280"/>
          </a:xfrm>
        </p:grpSpPr>
        <p:grpSp>
          <p:nvGrpSpPr>
            <p:cNvPr id="87" name="Groupe 86">
              <a:extLst>
                <a:ext uri="{FF2B5EF4-FFF2-40B4-BE49-F238E27FC236}">
                  <a16:creationId xmlns:a16="http://schemas.microsoft.com/office/drawing/2014/main" id="{A7613734-BF2A-53CA-7BBC-8475A0363997}"/>
                </a:ext>
              </a:extLst>
            </p:cNvPr>
            <p:cNvGrpSpPr/>
            <p:nvPr/>
          </p:nvGrpSpPr>
          <p:grpSpPr>
            <a:xfrm>
              <a:off x="464236" y="4648733"/>
              <a:ext cx="727110" cy="746280"/>
              <a:chOff x="10251204" y="7121079"/>
              <a:chExt cx="1149352" cy="1240866"/>
            </a:xfrm>
          </p:grpSpPr>
          <p:sp>
            <p:nvSpPr>
              <p:cNvPr id="89" name="Freeform 31">
                <a:extLst>
                  <a:ext uri="{FF2B5EF4-FFF2-40B4-BE49-F238E27FC236}">
                    <a16:creationId xmlns:a16="http://schemas.microsoft.com/office/drawing/2014/main" id="{D668440E-BC53-1C08-527E-2D71DB8B1A3B}"/>
                  </a:ext>
                </a:extLst>
              </p:cNvPr>
              <p:cNvSpPr/>
              <p:nvPr/>
            </p:nvSpPr>
            <p:spPr>
              <a:xfrm rot="17933768">
                <a:off x="10205447" y="7166836"/>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a:p>
            </p:txBody>
          </p:sp>
          <p:sp>
            <p:nvSpPr>
              <p:cNvPr id="99" name="TextBox 32">
                <a:extLst>
                  <a:ext uri="{FF2B5EF4-FFF2-40B4-BE49-F238E27FC236}">
                    <a16:creationId xmlns:a16="http://schemas.microsoft.com/office/drawing/2014/main" id="{ADA25AFC-D973-6309-BC7C-3F730577A8F8}"/>
                  </a:ext>
                </a:extLst>
              </p:cNvPr>
              <p:cNvSpPr txBox="1"/>
              <p:nvPr/>
            </p:nvSpPr>
            <p:spPr>
              <a:xfrm>
                <a:off x="10551578" y="7296913"/>
                <a:ext cx="625296" cy="643644"/>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sp>
          <p:nvSpPr>
            <p:cNvPr id="88" name="TextBox 32">
              <a:extLst>
                <a:ext uri="{FF2B5EF4-FFF2-40B4-BE49-F238E27FC236}">
                  <a16:creationId xmlns:a16="http://schemas.microsoft.com/office/drawing/2014/main" id="{8FE78F8B-F9D9-33E4-9FD4-7E6D36D94D55}"/>
                </a:ext>
              </a:extLst>
            </p:cNvPr>
            <p:cNvSpPr txBox="1"/>
            <p:nvPr/>
          </p:nvSpPr>
          <p:spPr>
            <a:xfrm>
              <a:off x="510664" y="4886344"/>
              <a:ext cx="682771" cy="358981"/>
            </a:xfrm>
            <a:prstGeom prst="rect">
              <a:avLst/>
            </a:prstGeom>
          </p:spPr>
          <p:txBody>
            <a:bodyPr wrap="square" lIns="0" tIns="0" rIns="0" bIns="0" rtlCol="0" anchor="t">
              <a:spAutoFit/>
            </a:bodyPr>
            <a:lstStyle/>
            <a:p>
              <a:pPr algn="ctr">
                <a:lnSpc>
                  <a:spcPts val="4033"/>
                </a:lnSpc>
                <a:spcBef>
                  <a:spcPct val="0"/>
                </a:spcBef>
              </a:pPr>
              <a:endParaRPr lang="en-US" sz="900" b="1" spc="73" dirty="0">
                <a:solidFill>
                  <a:srgbClr val="F8F1EA"/>
                </a:solidFill>
                <a:latin typeface="Gliker Bold"/>
                <a:ea typeface="Gliker Bold"/>
                <a:cs typeface="Gliker Bold"/>
                <a:sym typeface="Gliker Bold"/>
              </a:endParaRPr>
            </a:p>
          </p:txBody>
        </p:sp>
      </p:grpSp>
      <p:sp>
        <p:nvSpPr>
          <p:cNvPr id="117" name="TextBox 20">
            <a:extLst>
              <a:ext uri="{FF2B5EF4-FFF2-40B4-BE49-F238E27FC236}">
                <a16:creationId xmlns:a16="http://schemas.microsoft.com/office/drawing/2014/main" id="{270EAF5C-70C1-8CA7-CD4A-0E0B861302A6}"/>
              </a:ext>
            </a:extLst>
          </p:cNvPr>
          <p:cNvSpPr txBox="1"/>
          <p:nvPr/>
        </p:nvSpPr>
        <p:spPr>
          <a:xfrm>
            <a:off x="6727377" y="4993452"/>
            <a:ext cx="3931723" cy="215444"/>
          </a:xfrm>
          <a:prstGeom prst="rect">
            <a:avLst/>
          </a:prstGeom>
        </p:spPr>
        <p:txBody>
          <a:bodyPr wrap="square" lIns="0" tIns="0" rIns="0" bIns="0" rtlCol="0" anchor="t">
            <a:spAutoFit/>
          </a:bodyPr>
          <a:lstStyle/>
          <a:p>
            <a:pPr>
              <a:spcBef>
                <a:spcPct val="0"/>
              </a:spcBef>
            </a:pPr>
            <a:r>
              <a:rPr lang="en-US" sz="1400" dirty="0">
                <a:solidFill>
                  <a:srgbClr val="263090"/>
                </a:solidFill>
              </a:rPr>
              <a:t>Disparition d’un point écoute jeunes</a:t>
            </a:r>
          </a:p>
        </p:txBody>
      </p:sp>
      <p:sp>
        <p:nvSpPr>
          <p:cNvPr id="18" name="Rectangle 17"/>
          <p:cNvSpPr/>
          <p:nvPr/>
        </p:nvSpPr>
        <p:spPr>
          <a:xfrm>
            <a:off x="6667308" y="5583971"/>
            <a:ext cx="4120563" cy="738664"/>
          </a:xfrm>
          <a:prstGeom prst="rect">
            <a:avLst/>
          </a:prstGeom>
        </p:spPr>
        <p:txBody>
          <a:bodyPr wrap="square">
            <a:spAutoFit/>
          </a:bodyPr>
          <a:lstStyle/>
          <a:p>
            <a:pPr>
              <a:spcBef>
                <a:spcPct val="0"/>
              </a:spcBef>
            </a:pPr>
            <a:r>
              <a:rPr lang="en-US" sz="1400" dirty="0">
                <a:solidFill>
                  <a:srgbClr val="263090"/>
                </a:solidFill>
              </a:rPr>
              <a:t>Besoin de plus de visibilité sur les financements possibles et les calendriers (MILDECA, FIOP, appels à projets…</a:t>
            </a:r>
          </a:p>
        </p:txBody>
      </p:sp>
      <p:grpSp>
        <p:nvGrpSpPr>
          <p:cNvPr id="83" name="Groupe 82">
            <a:extLst>
              <a:ext uri="{FF2B5EF4-FFF2-40B4-BE49-F238E27FC236}">
                <a16:creationId xmlns:a16="http://schemas.microsoft.com/office/drawing/2014/main" id="{016CA788-9439-5411-ABE2-F776971F4E0C}"/>
              </a:ext>
            </a:extLst>
          </p:cNvPr>
          <p:cNvGrpSpPr/>
          <p:nvPr/>
        </p:nvGrpSpPr>
        <p:grpSpPr>
          <a:xfrm>
            <a:off x="5946322" y="5560631"/>
            <a:ext cx="681876" cy="658606"/>
            <a:chOff x="5639906" y="4622824"/>
            <a:chExt cx="775461" cy="787051"/>
          </a:xfrm>
        </p:grpSpPr>
        <p:grpSp>
          <p:nvGrpSpPr>
            <p:cNvPr id="84" name="Groupe 83">
              <a:extLst>
                <a:ext uri="{FF2B5EF4-FFF2-40B4-BE49-F238E27FC236}">
                  <a16:creationId xmlns:a16="http://schemas.microsoft.com/office/drawing/2014/main" id="{CF462594-1945-E1C7-3190-EC259CC056AF}"/>
                </a:ext>
              </a:extLst>
            </p:cNvPr>
            <p:cNvGrpSpPr/>
            <p:nvPr/>
          </p:nvGrpSpPr>
          <p:grpSpPr>
            <a:xfrm>
              <a:off x="5639906" y="4622824"/>
              <a:ext cx="775461" cy="787051"/>
              <a:chOff x="10134260" y="7295404"/>
              <a:chExt cx="1149352" cy="1313765"/>
            </a:xfrm>
          </p:grpSpPr>
          <p:sp>
            <p:nvSpPr>
              <p:cNvPr id="110" name="Freeform 45">
                <a:extLst>
                  <a:ext uri="{FF2B5EF4-FFF2-40B4-BE49-F238E27FC236}">
                    <a16:creationId xmlns:a16="http://schemas.microsoft.com/office/drawing/2014/main" id="{7CAAF4E0-5430-B30C-3CAD-F30121BC1FF1}"/>
                  </a:ext>
                </a:extLst>
              </p:cNvPr>
              <p:cNvSpPr/>
              <p:nvPr/>
            </p:nvSpPr>
            <p:spPr>
              <a:xfrm rot="17933768">
                <a:off x="10088503" y="7414060"/>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FR"/>
              </a:p>
            </p:txBody>
          </p:sp>
          <p:sp>
            <p:nvSpPr>
              <p:cNvPr id="111" name="TextBox 46">
                <a:extLst>
                  <a:ext uri="{FF2B5EF4-FFF2-40B4-BE49-F238E27FC236}">
                    <a16:creationId xmlns:a16="http://schemas.microsoft.com/office/drawing/2014/main" id="{5A431DFD-0268-0AA9-58D7-20D5CF35F233}"/>
                  </a:ext>
                </a:extLst>
              </p:cNvPr>
              <p:cNvSpPr txBox="1"/>
              <p:nvPr/>
            </p:nvSpPr>
            <p:spPr>
              <a:xfrm>
                <a:off x="10346433" y="7295404"/>
                <a:ext cx="625297" cy="1023237"/>
              </a:xfrm>
              <a:prstGeom prst="rect">
                <a:avLst/>
              </a:prstGeom>
            </p:spPr>
            <p:txBody>
              <a:bodyPr lIns="0" tIns="0" rIns="0" bIns="0" rtlCol="0" anchor="t">
                <a:spAutoFit/>
              </a:bodyPr>
              <a:lstStyle/>
              <a:p>
                <a:pPr algn="ctr">
                  <a:lnSpc>
                    <a:spcPts val="4033"/>
                  </a:lnSpc>
                  <a:spcBef>
                    <a:spcPct val="0"/>
                  </a:spcBef>
                </a:pPr>
                <a:endParaRPr lang="en-US" b="1" spc="73" dirty="0">
                  <a:solidFill>
                    <a:srgbClr val="F8F1EA"/>
                  </a:solidFill>
                  <a:latin typeface="Gliker Bold"/>
                  <a:ea typeface="Gliker Bold"/>
                  <a:cs typeface="Gliker Bold"/>
                  <a:sym typeface="Gliker Bold"/>
                </a:endParaRPr>
              </a:p>
            </p:txBody>
          </p:sp>
        </p:grpSp>
        <p:sp>
          <p:nvSpPr>
            <p:cNvPr id="109" name="TextBox 32">
              <a:extLst>
                <a:ext uri="{FF2B5EF4-FFF2-40B4-BE49-F238E27FC236}">
                  <a16:creationId xmlns:a16="http://schemas.microsoft.com/office/drawing/2014/main" id="{9D6E89CF-0012-F1C4-DA17-D8375FA37D97}"/>
                </a:ext>
              </a:extLst>
            </p:cNvPr>
            <p:cNvSpPr txBox="1"/>
            <p:nvPr/>
          </p:nvSpPr>
          <p:spPr>
            <a:xfrm>
              <a:off x="5803349" y="4836236"/>
              <a:ext cx="482204" cy="491091"/>
            </a:xfrm>
            <a:prstGeom prst="rect">
              <a:avLst/>
            </a:prstGeom>
          </p:spPr>
          <p:txBody>
            <a:bodyPr wrap="square" lIns="0" tIns="0" rIns="0" bIns="0" rtlCol="0" anchor="t">
              <a:spAutoFit/>
            </a:bodyPr>
            <a:lstStyle/>
            <a:p>
              <a:pPr algn="ctr">
                <a:lnSpc>
                  <a:spcPts val="4033"/>
                </a:lnSpc>
                <a:spcBef>
                  <a:spcPct val="0"/>
                </a:spcBef>
              </a:pPr>
              <a:endParaRPr lang="en-US" sz="900" b="1" spc="73" dirty="0">
                <a:solidFill>
                  <a:srgbClr val="F8F1EA"/>
                </a:solidFill>
                <a:latin typeface="Gliker Bold"/>
                <a:ea typeface="Gliker Bold"/>
                <a:cs typeface="Gliker Bold"/>
                <a:sym typeface="Gliker Bold"/>
              </a:endParaRPr>
            </a:p>
          </p:txBody>
        </p:sp>
      </p:grpSp>
    </p:spTree>
    <p:extLst>
      <p:ext uri="{BB962C8B-B14F-4D97-AF65-F5344CB8AC3E}">
        <p14:creationId xmlns:p14="http://schemas.microsoft.com/office/powerpoint/2010/main" val="7252999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3"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solidFill>
                  <a:prstClr val="black"/>
                </a:solidFill>
              </a:endParaRPr>
            </a:p>
          </p:txBody>
        </p:sp>
      </p:grpSp>
      <p:sp>
        <p:nvSpPr>
          <p:cNvPr id="20" name="TextBox 20"/>
          <p:cNvSpPr txBox="1"/>
          <p:nvPr/>
        </p:nvSpPr>
        <p:spPr>
          <a:xfrm>
            <a:off x="1473686" y="1193910"/>
            <a:ext cx="9315941" cy="1938992"/>
          </a:xfrm>
          <a:prstGeom prst="rect">
            <a:avLst/>
          </a:prstGeom>
        </p:spPr>
        <p:txBody>
          <a:bodyPr wrap="square" lIns="0" tIns="0" rIns="0" bIns="0" rtlCol="0" anchor="t">
            <a:spAutoFit/>
          </a:bodyPr>
          <a:lstStyle/>
          <a:p>
            <a:pPr>
              <a:spcBef>
                <a:spcPct val="0"/>
              </a:spcBef>
            </a:pPr>
            <a:r>
              <a:rPr lang="fr-FR" sz="1400" b="1" dirty="0">
                <a:solidFill>
                  <a:srgbClr val="263090"/>
                </a:solidFill>
              </a:rPr>
              <a:t>Compétences psychosociales :</a:t>
            </a:r>
          </a:p>
          <a:p>
            <a:pPr>
              <a:spcBef>
                <a:spcPct val="0"/>
              </a:spcBef>
            </a:pPr>
            <a:r>
              <a:rPr lang="fr-FR" sz="1400" dirty="0">
                <a:solidFill>
                  <a:srgbClr val="263090"/>
                </a:solidFill>
              </a:rPr>
              <a:t>Déploiement d’actions CPS en s’appuyant sur le COTER déjà existant et en particulier :</a:t>
            </a:r>
          </a:p>
          <a:p>
            <a:pPr marL="285750" indent="-285750">
              <a:spcBef>
                <a:spcPct val="0"/>
              </a:spcBef>
              <a:buFontTx/>
              <a:buChar char="-"/>
            </a:pPr>
            <a:r>
              <a:rPr lang="fr-FR" sz="1400" dirty="0">
                <a:solidFill>
                  <a:srgbClr val="263090"/>
                </a:solidFill>
              </a:rPr>
              <a:t>Renforcer les liens entre santé mentale et nutrition, écrans, sport</a:t>
            </a:r>
          </a:p>
          <a:p>
            <a:pPr marL="285750" indent="-285750">
              <a:spcBef>
                <a:spcPct val="0"/>
              </a:spcBef>
              <a:buFontTx/>
              <a:buChar char="-"/>
            </a:pPr>
            <a:r>
              <a:rPr lang="fr-FR" sz="1400" dirty="0">
                <a:solidFill>
                  <a:srgbClr val="263090"/>
                </a:solidFill>
              </a:rPr>
              <a:t>Etendre le programme « Je bouge pour mon moral »</a:t>
            </a:r>
          </a:p>
          <a:p>
            <a:pPr marL="285750" indent="-285750">
              <a:spcBef>
                <a:spcPct val="0"/>
              </a:spcBef>
              <a:buFontTx/>
              <a:buChar char="-"/>
            </a:pPr>
            <a:r>
              <a:rPr lang="fr-FR" sz="1400" dirty="0">
                <a:solidFill>
                  <a:srgbClr val="263090"/>
                </a:solidFill>
              </a:rPr>
              <a:t>Poursuivre les actions sur les CPS : sensibilisation des acteurs par des formations / ateliers pour mieux connaitre le cadre des CPS (projet qui doit être porté institutionnellement)</a:t>
            </a:r>
          </a:p>
          <a:p>
            <a:pPr>
              <a:spcBef>
                <a:spcPct val="0"/>
              </a:spcBef>
            </a:pPr>
            <a:endParaRPr lang="fr-FR" sz="1400" dirty="0">
              <a:solidFill>
                <a:srgbClr val="263090"/>
              </a:solidFill>
            </a:endParaRPr>
          </a:p>
          <a:p>
            <a:pPr marL="285750" indent="-285750">
              <a:spcBef>
                <a:spcPct val="0"/>
              </a:spcBef>
              <a:buFontTx/>
              <a:buChar char="-"/>
            </a:pPr>
            <a:endParaRPr lang="fr-FR" sz="1400" dirty="0">
              <a:solidFill>
                <a:srgbClr val="263090"/>
              </a:solidFill>
            </a:endParaRPr>
          </a:p>
          <a:p>
            <a:pPr>
              <a:spcBef>
                <a:spcPct val="0"/>
              </a:spcBef>
            </a:pPr>
            <a:endParaRPr lang="en-US" sz="1400" dirty="0">
              <a:solidFill>
                <a:srgbClr val="263090"/>
              </a:solidFill>
            </a:endParaRPr>
          </a:p>
        </p:txBody>
      </p:sp>
      <p:sp>
        <p:nvSpPr>
          <p:cNvPr id="21" name="TextBox 21"/>
          <p:cNvSpPr txBox="1"/>
          <p:nvPr/>
        </p:nvSpPr>
        <p:spPr>
          <a:xfrm>
            <a:off x="951345" y="489131"/>
            <a:ext cx="8972531" cy="359073"/>
          </a:xfrm>
          <a:prstGeom prst="rect">
            <a:avLst/>
          </a:prstGeom>
        </p:spPr>
        <p:txBody>
          <a:bodyPr wrap="square" lIns="0" tIns="0" rIns="0" bIns="0" rtlCol="0" anchor="t">
            <a:spAutoFit/>
          </a:bodyPr>
          <a:lstStyle/>
          <a:p>
            <a:pPr>
              <a:lnSpc>
                <a:spcPts val="2800"/>
              </a:lnSpc>
              <a:spcBef>
                <a:spcPct val="0"/>
              </a:spcBef>
            </a:pPr>
            <a:r>
              <a:rPr lang="en-US" sz="2333" b="1" dirty="0">
                <a:solidFill>
                  <a:srgbClr val="263090"/>
                </a:solidFill>
              </a:rPr>
              <a:t>Les perspectives PTSM.2</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4"/>
            <a:stretch>
              <a:fillRect/>
            </a:stretch>
          </a:blipFill>
        </p:spPr>
        <p:txBody>
          <a:bodyPr/>
          <a:lstStyle/>
          <a:p>
            <a:endParaRPr lang="fr-FR"/>
          </a:p>
        </p:txBody>
      </p:sp>
      <p:sp>
        <p:nvSpPr>
          <p:cNvPr id="2" name="TextBox 20">
            <a:extLst>
              <a:ext uri="{FF2B5EF4-FFF2-40B4-BE49-F238E27FC236}">
                <a16:creationId xmlns:a16="http://schemas.microsoft.com/office/drawing/2014/main" id="{0A27F2E8-4C40-4F26-8F88-228661DA4F62}"/>
              </a:ext>
            </a:extLst>
          </p:cNvPr>
          <p:cNvSpPr txBox="1"/>
          <p:nvPr/>
        </p:nvSpPr>
        <p:spPr>
          <a:xfrm>
            <a:off x="1330355" y="3848064"/>
            <a:ext cx="9315941" cy="646331"/>
          </a:xfrm>
          <a:prstGeom prst="rect">
            <a:avLst/>
          </a:prstGeom>
        </p:spPr>
        <p:txBody>
          <a:bodyPr wrap="square" lIns="0" tIns="0" rIns="0" bIns="0" rtlCol="0" anchor="t">
            <a:spAutoFit/>
          </a:bodyPr>
          <a:lstStyle/>
          <a:p>
            <a:pPr marL="285750" indent="-285750">
              <a:spcBef>
                <a:spcPct val="0"/>
              </a:spcBef>
              <a:buFontTx/>
              <a:buChar char="-"/>
            </a:pPr>
            <a:r>
              <a:rPr lang="fr-FR" sz="1400" dirty="0">
                <a:solidFill>
                  <a:srgbClr val="263090"/>
                </a:solidFill>
              </a:rPr>
              <a:t>Développer le lien avec l’Education Nationale en travaillant avec les professionnels du terrain</a:t>
            </a:r>
          </a:p>
          <a:p>
            <a:pPr marL="285750" indent="-285750">
              <a:spcBef>
                <a:spcPct val="0"/>
              </a:spcBef>
              <a:buFontTx/>
              <a:buChar char="-"/>
            </a:pPr>
            <a:r>
              <a:rPr lang="fr-FR" sz="1400" dirty="0">
                <a:solidFill>
                  <a:srgbClr val="263090"/>
                </a:solidFill>
              </a:rPr>
              <a:t>Décloisonner les territoires en communiquant sur les actions mises en place sur le département, sur les dispositifs existants et les personnes ressources</a:t>
            </a:r>
            <a:endParaRPr lang="en-US" sz="1400" dirty="0">
              <a:solidFill>
                <a:srgbClr val="263090"/>
              </a:solidFill>
            </a:endParaRPr>
          </a:p>
        </p:txBody>
      </p:sp>
      <p:sp>
        <p:nvSpPr>
          <p:cNvPr id="55" name="TextBox 20">
            <a:extLst>
              <a:ext uri="{FF2B5EF4-FFF2-40B4-BE49-F238E27FC236}">
                <a16:creationId xmlns:a16="http://schemas.microsoft.com/office/drawing/2014/main" id="{88F1AAEF-5AE5-3928-309E-DA2300990A4D}"/>
              </a:ext>
            </a:extLst>
          </p:cNvPr>
          <p:cNvSpPr txBox="1"/>
          <p:nvPr/>
        </p:nvSpPr>
        <p:spPr>
          <a:xfrm>
            <a:off x="1512141" y="2784295"/>
            <a:ext cx="9315941" cy="861774"/>
          </a:xfrm>
          <a:prstGeom prst="rect">
            <a:avLst/>
          </a:prstGeom>
        </p:spPr>
        <p:txBody>
          <a:bodyPr wrap="square" lIns="0" tIns="0" rIns="0" bIns="0" rtlCol="0" anchor="t">
            <a:spAutoFit/>
          </a:bodyPr>
          <a:lstStyle/>
          <a:p>
            <a:pPr>
              <a:spcBef>
                <a:spcPct val="0"/>
              </a:spcBef>
            </a:pPr>
            <a:r>
              <a:rPr lang="en-US" sz="1400" dirty="0">
                <a:solidFill>
                  <a:srgbClr val="263090"/>
                </a:solidFill>
              </a:rPr>
              <a:t>- Travailler le bien-</a:t>
            </a:r>
            <a:r>
              <a:rPr lang="en-US" sz="1400" dirty="0" err="1">
                <a:solidFill>
                  <a:srgbClr val="263090"/>
                </a:solidFill>
              </a:rPr>
              <a:t>être</a:t>
            </a:r>
            <a:r>
              <a:rPr lang="en-US" sz="1400" dirty="0">
                <a:solidFill>
                  <a:srgbClr val="263090"/>
                </a:solidFill>
              </a:rPr>
              <a:t> au travail</a:t>
            </a:r>
          </a:p>
          <a:p>
            <a:pPr>
              <a:spcBef>
                <a:spcPct val="0"/>
              </a:spcBef>
            </a:pPr>
            <a:r>
              <a:rPr lang="en-US" sz="1400" dirty="0">
                <a:solidFill>
                  <a:srgbClr val="263090"/>
                </a:solidFill>
              </a:rPr>
              <a:t>- Lutter contre l’isolement </a:t>
            </a:r>
          </a:p>
          <a:p>
            <a:pPr>
              <a:spcBef>
                <a:spcPct val="0"/>
              </a:spcBef>
            </a:pPr>
            <a:r>
              <a:rPr lang="en-US" sz="1400" dirty="0">
                <a:solidFill>
                  <a:srgbClr val="263090"/>
                </a:solidFill>
              </a:rPr>
              <a:t>- Travailler le lien PTSM / Parentalité – Psy – périnatalité</a:t>
            </a:r>
          </a:p>
          <a:p>
            <a:pPr marL="285750" indent="-285750">
              <a:spcBef>
                <a:spcPct val="0"/>
              </a:spcBef>
              <a:buFontTx/>
              <a:buChar char="-"/>
            </a:pPr>
            <a:endParaRPr lang="en-US" sz="1400" dirty="0">
              <a:solidFill>
                <a:srgbClr val="263090"/>
              </a:solidFill>
            </a:endParaRPr>
          </a:p>
        </p:txBody>
      </p:sp>
      <p:grpSp>
        <p:nvGrpSpPr>
          <p:cNvPr id="38" name="Groupe 37">
            <a:extLst>
              <a:ext uri="{FF2B5EF4-FFF2-40B4-BE49-F238E27FC236}">
                <a16:creationId xmlns:a16="http://schemas.microsoft.com/office/drawing/2014/main" id="{96FBF0A6-F8FC-338D-E709-2643EE10C07C}"/>
              </a:ext>
            </a:extLst>
          </p:cNvPr>
          <p:cNvGrpSpPr/>
          <p:nvPr/>
        </p:nvGrpSpPr>
        <p:grpSpPr>
          <a:xfrm>
            <a:off x="629248" y="5357540"/>
            <a:ext cx="659690" cy="562094"/>
            <a:chOff x="433709" y="3931059"/>
            <a:chExt cx="860438" cy="760376"/>
          </a:xfrm>
        </p:grpSpPr>
        <p:grpSp>
          <p:nvGrpSpPr>
            <p:cNvPr id="39" name="Groupe 38">
              <a:extLst>
                <a:ext uri="{FF2B5EF4-FFF2-40B4-BE49-F238E27FC236}">
                  <a16:creationId xmlns:a16="http://schemas.microsoft.com/office/drawing/2014/main" id="{D084D50D-0262-272A-CC02-BAC975C764C3}"/>
                </a:ext>
              </a:extLst>
            </p:cNvPr>
            <p:cNvGrpSpPr/>
            <p:nvPr/>
          </p:nvGrpSpPr>
          <p:grpSpPr>
            <a:xfrm>
              <a:off x="433709" y="3931059"/>
              <a:ext cx="860438" cy="760376"/>
              <a:chOff x="10254273" y="7138751"/>
              <a:chExt cx="1149352" cy="1240866"/>
            </a:xfrm>
          </p:grpSpPr>
          <p:sp>
            <p:nvSpPr>
              <p:cNvPr id="41" name="Freeform 31">
                <a:extLst>
                  <a:ext uri="{FF2B5EF4-FFF2-40B4-BE49-F238E27FC236}">
                    <a16:creationId xmlns:a16="http://schemas.microsoft.com/office/drawing/2014/main" id="{09AF6A76-FAFE-1AC5-0DF7-CF919739E756}"/>
                  </a:ext>
                </a:extLst>
              </p:cNvPr>
              <p:cNvSpPr/>
              <p:nvPr/>
            </p:nvSpPr>
            <p:spPr>
              <a:xfrm rot="17933768">
                <a:off x="10208516" y="7184508"/>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2" name="TextBox 32">
                <a:extLst>
                  <a:ext uri="{FF2B5EF4-FFF2-40B4-BE49-F238E27FC236}">
                    <a16:creationId xmlns:a16="http://schemas.microsoft.com/office/drawing/2014/main" id="{0F320E3B-B585-9535-29CC-3553BF28BEA8}"/>
                  </a:ext>
                </a:extLst>
              </p:cNvPr>
              <p:cNvSpPr txBox="1"/>
              <p:nvPr/>
            </p:nvSpPr>
            <p:spPr>
              <a:xfrm>
                <a:off x="10522049" y="7267512"/>
                <a:ext cx="625297" cy="837107"/>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sp>
          <p:nvSpPr>
            <p:cNvPr id="40" name="TextBox 32">
              <a:extLst>
                <a:ext uri="{FF2B5EF4-FFF2-40B4-BE49-F238E27FC236}">
                  <a16:creationId xmlns:a16="http://schemas.microsoft.com/office/drawing/2014/main" id="{40CE564A-9275-7584-5CF4-C3BAB4064A18}"/>
                </a:ext>
              </a:extLst>
            </p:cNvPr>
            <p:cNvSpPr txBox="1"/>
            <p:nvPr/>
          </p:nvSpPr>
          <p:spPr>
            <a:xfrm>
              <a:off x="622406" y="4157309"/>
              <a:ext cx="602110" cy="512961"/>
            </a:xfrm>
            <a:prstGeom prst="rect">
              <a:avLst/>
            </a:prstGeom>
          </p:spPr>
          <p:txBody>
            <a:bodyPr wrap="square" lIns="0" tIns="0" rIns="0" bIns="0" rtlCol="0" anchor="t">
              <a:spAutoFit/>
            </a:bodyPr>
            <a:lstStyle/>
            <a:p>
              <a:pPr algn="ctr">
                <a:lnSpc>
                  <a:spcPts val="4033"/>
                </a:lnSpc>
                <a:spcBef>
                  <a:spcPct val="0"/>
                </a:spcBef>
              </a:pPr>
              <a:endParaRPr lang="en-US" sz="800" b="1" spc="73" dirty="0">
                <a:solidFill>
                  <a:srgbClr val="F8F1EA"/>
                </a:solidFill>
                <a:latin typeface="Gliker Bold"/>
                <a:ea typeface="Gliker Bold"/>
                <a:cs typeface="Gliker Bold"/>
                <a:sym typeface="Gliker Bold"/>
              </a:endParaRPr>
            </a:p>
          </p:txBody>
        </p:sp>
      </p:grpSp>
      <p:sp>
        <p:nvSpPr>
          <p:cNvPr id="63" name="TextBox 20">
            <a:extLst>
              <a:ext uri="{FF2B5EF4-FFF2-40B4-BE49-F238E27FC236}">
                <a16:creationId xmlns:a16="http://schemas.microsoft.com/office/drawing/2014/main" id="{88F1AAEF-5AE5-3928-309E-DA2300990A4D}"/>
              </a:ext>
            </a:extLst>
          </p:cNvPr>
          <p:cNvSpPr txBox="1"/>
          <p:nvPr/>
        </p:nvSpPr>
        <p:spPr>
          <a:xfrm>
            <a:off x="1503416" y="5428471"/>
            <a:ext cx="9315941" cy="1077218"/>
          </a:xfrm>
          <a:prstGeom prst="rect">
            <a:avLst/>
          </a:prstGeom>
        </p:spPr>
        <p:txBody>
          <a:bodyPr wrap="square" lIns="0" tIns="0" rIns="0" bIns="0" rtlCol="0" anchor="t">
            <a:spAutoFit/>
          </a:bodyPr>
          <a:lstStyle/>
          <a:p>
            <a:pPr>
              <a:spcBef>
                <a:spcPct val="0"/>
              </a:spcBef>
            </a:pPr>
            <a:r>
              <a:rPr lang="en-US" sz="1400" b="1" dirty="0">
                <a:solidFill>
                  <a:srgbClr val="263090"/>
                </a:solidFill>
              </a:rPr>
              <a:t>Promotion de la santé mentale :</a:t>
            </a:r>
          </a:p>
          <a:p>
            <a:pPr marL="285750" indent="-285750">
              <a:spcBef>
                <a:spcPct val="0"/>
              </a:spcBef>
              <a:buFontTx/>
              <a:buChar char="-"/>
            </a:pPr>
            <a:r>
              <a:rPr lang="en-US" sz="1400" dirty="0">
                <a:solidFill>
                  <a:srgbClr val="263090"/>
                </a:solidFill>
              </a:rPr>
              <a:t>Développer des actions de promotion de la santé mentale auprès des usagers porteurs de handicap et de leurs aidants</a:t>
            </a:r>
          </a:p>
          <a:p>
            <a:pPr marL="285750" indent="-285750">
              <a:spcBef>
                <a:spcPct val="0"/>
              </a:spcBef>
              <a:buFontTx/>
              <a:buChar char="-"/>
            </a:pPr>
            <a:r>
              <a:rPr lang="en-US" sz="1400" dirty="0">
                <a:solidFill>
                  <a:srgbClr val="263090"/>
                </a:solidFill>
              </a:rPr>
              <a:t>Développer des actions en direction des “publics invisibles”</a:t>
            </a:r>
          </a:p>
          <a:p>
            <a:pPr marL="285750" indent="-285750">
              <a:spcBef>
                <a:spcPct val="0"/>
              </a:spcBef>
              <a:buFontTx/>
              <a:buChar char="-"/>
            </a:pPr>
            <a:r>
              <a:rPr lang="fr-FR" sz="1400" dirty="0">
                <a:solidFill>
                  <a:srgbClr val="263090"/>
                </a:solidFill>
              </a:rPr>
              <a:t>Faire des campagnes de prévention à destination des jeunes</a:t>
            </a:r>
          </a:p>
          <a:p>
            <a:pPr marL="285750" indent="-285750">
              <a:spcBef>
                <a:spcPct val="0"/>
              </a:spcBef>
              <a:buFontTx/>
              <a:buChar char="-"/>
            </a:pPr>
            <a:endParaRPr lang="en-US" sz="1400" dirty="0">
              <a:solidFill>
                <a:srgbClr val="263090"/>
              </a:solidFill>
            </a:endParaRPr>
          </a:p>
        </p:txBody>
      </p:sp>
      <p:sp>
        <p:nvSpPr>
          <p:cNvPr id="64" name="TextBox 20">
            <a:extLst>
              <a:ext uri="{FF2B5EF4-FFF2-40B4-BE49-F238E27FC236}">
                <a16:creationId xmlns:a16="http://schemas.microsoft.com/office/drawing/2014/main" id="{4F337978-E635-5B00-6364-35E9A9F7D190}"/>
              </a:ext>
            </a:extLst>
          </p:cNvPr>
          <p:cNvSpPr txBox="1"/>
          <p:nvPr/>
        </p:nvSpPr>
        <p:spPr>
          <a:xfrm>
            <a:off x="1330355" y="4525884"/>
            <a:ext cx="9315941" cy="861774"/>
          </a:xfrm>
          <a:prstGeom prst="rect">
            <a:avLst/>
          </a:prstGeom>
        </p:spPr>
        <p:txBody>
          <a:bodyPr wrap="square" lIns="0" tIns="0" rIns="0" bIns="0" rtlCol="0" anchor="t">
            <a:spAutoFit/>
          </a:bodyPr>
          <a:lstStyle/>
          <a:p>
            <a:pPr marL="285750" indent="-285750">
              <a:spcBef>
                <a:spcPct val="0"/>
              </a:spcBef>
              <a:buFontTx/>
              <a:buChar char="-"/>
            </a:pPr>
            <a:r>
              <a:rPr lang="fr-FR" sz="1400" dirty="0">
                <a:solidFill>
                  <a:srgbClr val="263090"/>
                </a:solidFill>
              </a:rPr>
              <a:t>Développer des liens entre le PTSM et les CLS pour le ciblage des publics</a:t>
            </a:r>
          </a:p>
          <a:p>
            <a:pPr marL="285750" indent="-285750">
              <a:spcBef>
                <a:spcPct val="0"/>
              </a:spcBef>
              <a:buFontTx/>
              <a:buChar char="-"/>
            </a:pPr>
            <a:r>
              <a:rPr lang="en-US" sz="1400" dirty="0">
                <a:solidFill>
                  <a:srgbClr val="263090"/>
                </a:solidFill>
              </a:rPr>
              <a:t>Créer une interface commune à l’ensemble des annuaires existants afin de faciliter la connaissance des dispositifs et les orientations</a:t>
            </a:r>
          </a:p>
          <a:p>
            <a:pPr marL="285750" indent="-285750">
              <a:spcBef>
                <a:spcPct val="0"/>
              </a:spcBef>
              <a:buFontTx/>
              <a:buChar char="-"/>
            </a:pPr>
            <a:endParaRPr lang="en-US" sz="1400" dirty="0">
              <a:solidFill>
                <a:srgbClr val="263090"/>
              </a:solidFill>
            </a:endParaRPr>
          </a:p>
        </p:txBody>
      </p:sp>
      <p:grpSp>
        <p:nvGrpSpPr>
          <p:cNvPr id="48" name="Groupe 47">
            <a:extLst>
              <a:ext uri="{FF2B5EF4-FFF2-40B4-BE49-F238E27FC236}">
                <a16:creationId xmlns:a16="http://schemas.microsoft.com/office/drawing/2014/main" id="{96FBF0A6-F8FC-338D-E709-2643EE10C07C}"/>
              </a:ext>
            </a:extLst>
          </p:cNvPr>
          <p:cNvGrpSpPr/>
          <p:nvPr/>
        </p:nvGrpSpPr>
        <p:grpSpPr>
          <a:xfrm>
            <a:off x="617700" y="3890182"/>
            <a:ext cx="659690" cy="562094"/>
            <a:chOff x="433709" y="3931059"/>
            <a:chExt cx="860438" cy="760376"/>
          </a:xfrm>
        </p:grpSpPr>
        <p:grpSp>
          <p:nvGrpSpPr>
            <p:cNvPr id="49" name="Groupe 48">
              <a:extLst>
                <a:ext uri="{FF2B5EF4-FFF2-40B4-BE49-F238E27FC236}">
                  <a16:creationId xmlns:a16="http://schemas.microsoft.com/office/drawing/2014/main" id="{D084D50D-0262-272A-CC02-BAC975C764C3}"/>
                </a:ext>
              </a:extLst>
            </p:cNvPr>
            <p:cNvGrpSpPr/>
            <p:nvPr/>
          </p:nvGrpSpPr>
          <p:grpSpPr>
            <a:xfrm>
              <a:off x="433709" y="3931059"/>
              <a:ext cx="860438" cy="760376"/>
              <a:chOff x="10254273" y="7138751"/>
              <a:chExt cx="1149352" cy="1240866"/>
            </a:xfrm>
          </p:grpSpPr>
          <p:sp>
            <p:nvSpPr>
              <p:cNvPr id="51" name="Freeform 31">
                <a:extLst>
                  <a:ext uri="{FF2B5EF4-FFF2-40B4-BE49-F238E27FC236}">
                    <a16:creationId xmlns:a16="http://schemas.microsoft.com/office/drawing/2014/main" id="{09AF6A76-FAFE-1AC5-0DF7-CF919739E756}"/>
                  </a:ext>
                </a:extLst>
              </p:cNvPr>
              <p:cNvSpPr/>
              <p:nvPr/>
            </p:nvSpPr>
            <p:spPr>
              <a:xfrm rot="17933768">
                <a:off x="10208516" y="7184508"/>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52" name="TextBox 32">
                <a:extLst>
                  <a:ext uri="{FF2B5EF4-FFF2-40B4-BE49-F238E27FC236}">
                    <a16:creationId xmlns:a16="http://schemas.microsoft.com/office/drawing/2014/main" id="{0F320E3B-B585-9535-29CC-3553BF28BEA8}"/>
                  </a:ext>
                </a:extLst>
              </p:cNvPr>
              <p:cNvSpPr txBox="1"/>
              <p:nvPr/>
            </p:nvSpPr>
            <p:spPr>
              <a:xfrm>
                <a:off x="10522049" y="7267512"/>
                <a:ext cx="625297" cy="837107"/>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sp>
          <p:nvSpPr>
            <p:cNvPr id="50" name="TextBox 32">
              <a:extLst>
                <a:ext uri="{FF2B5EF4-FFF2-40B4-BE49-F238E27FC236}">
                  <a16:creationId xmlns:a16="http://schemas.microsoft.com/office/drawing/2014/main" id="{40CE564A-9275-7584-5CF4-C3BAB4064A18}"/>
                </a:ext>
              </a:extLst>
            </p:cNvPr>
            <p:cNvSpPr txBox="1"/>
            <p:nvPr/>
          </p:nvSpPr>
          <p:spPr>
            <a:xfrm>
              <a:off x="622406" y="4157309"/>
              <a:ext cx="602110" cy="512961"/>
            </a:xfrm>
            <a:prstGeom prst="rect">
              <a:avLst/>
            </a:prstGeom>
          </p:spPr>
          <p:txBody>
            <a:bodyPr wrap="square" lIns="0" tIns="0" rIns="0" bIns="0" rtlCol="0" anchor="t">
              <a:spAutoFit/>
            </a:bodyPr>
            <a:lstStyle/>
            <a:p>
              <a:pPr algn="ctr">
                <a:lnSpc>
                  <a:spcPts val="4033"/>
                </a:lnSpc>
                <a:spcBef>
                  <a:spcPct val="0"/>
                </a:spcBef>
              </a:pPr>
              <a:endParaRPr lang="en-US" sz="800" b="1" spc="73" dirty="0">
                <a:solidFill>
                  <a:srgbClr val="F8F1EA"/>
                </a:solidFill>
                <a:latin typeface="Gliker Bold"/>
                <a:ea typeface="Gliker Bold"/>
                <a:cs typeface="Gliker Bold"/>
                <a:sym typeface="Gliker Bold"/>
              </a:endParaRPr>
            </a:p>
          </p:txBody>
        </p:sp>
      </p:grpSp>
      <p:grpSp>
        <p:nvGrpSpPr>
          <p:cNvPr id="53" name="Groupe 52">
            <a:extLst>
              <a:ext uri="{FF2B5EF4-FFF2-40B4-BE49-F238E27FC236}">
                <a16:creationId xmlns:a16="http://schemas.microsoft.com/office/drawing/2014/main" id="{96FBF0A6-F8FC-338D-E709-2643EE10C07C}"/>
              </a:ext>
            </a:extLst>
          </p:cNvPr>
          <p:cNvGrpSpPr/>
          <p:nvPr/>
        </p:nvGrpSpPr>
        <p:grpSpPr>
          <a:xfrm>
            <a:off x="610338" y="2720361"/>
            <a:ext cx="659690" cy="562094"/>
            <a:chOff x="433709" y="3931059"/>
            <a:chExt cx="860438" cy="760376"/>
          </a:xfrm>
        </p:grpSpPr>
        <p:grpSp>
          <p:nvGrpSpPr>
            <p:cNvPr id="54" name="Groupe 53">
              <a:extLst>
                <a:ext uri="{FF2B5EF4-FFF2-40B4-BE49-F238E27FC236}">
                  <a16:creationId xmlns:a16="http://schemas.microsoft.com/office/drawing/2014/main" id="{D084D50D-0262-272A-CC02-BAC975C764C3}"/>
                </a:ext>
              </a:extLst>
            </p:cNvPr>
            <p:cNvGrpSpPr/>
            <p:nvPr/>
          </p:nvGrpSpPr>
          <p:grpSpPr>
            <a:xfrm>
              <a:off x="433709" y="3931059"/>
              <a:ext cx="860438" cy="760376"/>
              <a:chOff x="10254273" y="7138751"/>
              <a:chExt cx="1149352" cy="1240866"/>
            </a:xfrm>
          </p:grpSpPr>
          <p:sp>
            <p:nvSpPr>
              <p:cNvPr id="57" name="Freeform 31">
                <a:extLst>
                  <a:ext uri="{FF2B5EF4-FFF2-40B4-BE49-F238E27FC236}">
                    <a16:creationId xmlns:a16="http://schemas.microsoft.com/office/drawing/2014/main" id="{09AF6A76-FAFE-1AC5-0DF7-CF919739E756}"/>
                  </a:ext>
                </a:extLst>
              </p:cNvPr>
              <p:cNvSpPr/>
              <p:nvPr/>
            </p:nvSpPr>
            <p:spPr>
              <a:xfrm rot="17933768">
                <a:off x="10208516" y="7184508"/>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61" name="TextBox 32">
                <a:extLst>
                  <a:ext uri="{FF2B5EF4-FFF2-40B4-BE49-F238E27FC236}">
                    <a16:creationId xmlns:a16="http://schemas.microsoft.com/office/drawing/2014/main" id="{0F320E3B-B585-9535-29CC-3553BF28BEA8}"/>
                  </a:ext>
                </a:extLst>
              </p:cNvPr>
              <p:cNvSpPr txBox="1"/>
              <p:nvPr/>
            </p:nvSpPr>
            <p:spPr>
              <a:xfrm>
                <a:off x="10522049" y="7267512"/>
                <a:ext cx="625297" cy="837107"/>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sp>
          <p:nvSpPr>
            <p:cNvPr id="56" name="TextBox 32">
              <a:extLst>
                <a:ext uri="{FF2B5EF4-FFF2-40B4-BE49-F238E27FC236}">
                  <a16:creationId xmlns:a16="http://schemas.microsoft.com/office/drawing/2014/main" id="{40CE564A-9275-7584-5CF4-C3BAB4064A18}"/>
                </a:ext>
              </a:extLst>
            </p:cNvPr>
            <p:cNvSpPr txBox="1"/>
            <p:nvPr/>
          </p:nvSpPr>
          <p:spPr>
            <a:xfrm>
              <a:off x="622406" y="4157309"/>
              <a:ext cx="602110" cy="512961"/>
            </a:xfrm>
            <a:prstGeom prst="rect">
              <a:avLst/>
            </a:prstGeom>
          </p:spPr>
          <p:txBody>
            <a:bodyPr wrap="square" lIns="0" tIns="0" rIns="0" bIns="0" rtlCol="0" anchor="t">
              <a:spAutoFit/>
            </a:bodyPr>
            <a:lstStyle/>
            <a:p>
              <a:pPr algn="ctr">
                <a:lnSpc>
                  <a:spcPts val="4033"/>
                </a:lnSpc>
                <a:spcBef>
                  <a:spcPct val="0"/>
                </a:spcBef>
              </a:pPr>
              <a:endParaRPr lang="en-US" sz="800" b="1" spc="73" dirty="0">
                <a:solidFill>
                  <a:srgbClr val="F8F1EA"/>
                </a:solidFill>
                <a:latin typeface="Gliker Bold"/>
                <a:ea typeface="Gliker Bold"/>
                <a:cs typeface="Gliker Bold"/>
                <a:sym typeface="Gliker Bold"/>
              </a:endParaRPr>
            </a:p>
          </p:txBody>
        </p:sp>
      </p:grpSp>
      <p:grpSp>
        <p:nvGrpSpPr>
          <p:cNvPr id="62" name="Groupe 61">
            <a:extLst>
              <a:ext uri="{FF2B5EF4-FFF2-40B4-BE49-F238E27FC236}">
                <a16:creationId xmlns:a16="http://schemas.microsoft.com/office/drawing/2014/main" id="{96FBF0A6-F8FC-338D-E709-2643EE10C07C}"/>
              </a:ext>
            </a:extLst>
          </p:cNvPr>
          <p:cNvGrpSpPr/>
          <p:nvPr/>
        </p:nvGrpSpPr>
        <p:grpSpPr>
          <a:xfrm>
            <a:off x="617700" y="1150278"/>
            <a:ext cx="659690" cy="562094"/>
            <a:chOff x="433709" y="3931059"/>
            <a:chExt cx="860438" cy="760376"/>
          </a:xfrm>
        </p:grpSpPr>
        <p:grpSp>
          <p:nvGrpSpPr>
            <p:cNvPr id="65" name="Groupe 64">
              <a:extLst>
                <a:ext uri="{FF2B5EF4-FFF2-40B4-BE49-F238E27FC236}">
                  <a16:creationId xmlns:a16="http://schemas.microsoft.com/office/drawing/2014/main" id="{D084D50D-0262-272A-CC02-BAC975C764C3}"/>
                </a:ext>
              </a:extLst>
            </p:cNvPr>
            <p:cNvGrpSpPr/>
            <p:nvPr/>
          </p:nvGrpSpPr>
          <p:grpSpPr>
            <a:xfrm>
              <a:off x="433709" y="3931059"/>
              <a:ext cx="860438" cy="760376"/>
              <a:chOff x="10254273" y="7138751"/>
              <a:chExt cx="1149352" cy="1240866"/>
            </a:xfrm>
          </p:grpSpPr>
          <p:sp>
            <p:nvSpPr>
              <p:cNvPr id="67" name="Freeform 31">
                <a:extLst>
                  <a:ext uri="{FF2B5EF4-FFF2-40B4-BE49-F238E27FC236}">
                    <a16:creationId xmlns:a16="http://schemas.microsoft.com/office/drawing/2014/main" id="{09AF6A76-FAFE-1AC5-0DF7-CF919739E756}"/>
                  </a:ext>
                </a:extLst>
              </p:cNvPr>
              <p:cNvSpPr/>
              <p:nvPr/>
            </p:nvSpPr>
            <p:spPr>
              <a:xfrm rot="17933768">
                <a:off x="10208516" y="7184508"/>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68" name="TextBox 32">
                <a:extLst>
                  <a:ext uri="{FF2B5EF4-FFF2-40B4-BE49-F238E27FC236}">
                    <a16:creationId xmlns:a16="http://schemas.microsoft.com/office/drawing/2014/main" id="{0F320E3B-B585-9535-29CC-3553BF28BEA8}"/>
                  </a:ext>
                </a:extLst>
              </p:cNvPr>
              <p:cNvSpPr txBox="1"/>
              <p:nvPr/>
            </p:nvSpPr>
            <p:spPr>
              <a:xfrm>
                <a:off x="10522049" y="7267512"/>
                <a:ext cx="625297" cy="837107"/>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sp>
          <p:nvSpPr>
            <p:cNvPr id="66" name="TextBox 32">
              <a:extLst>
                <a:ext uri="{FF2B5EF4-FFF2-40B4-BE49-F238E27FC236}">
                  <a16:creationId xmlns:a16="http://schemas.microsoft.com/office/drawing/2014/main" id="{40CE564A-9275-7584-5CF4-C3BAB4064A18}"/>
                </a:ext>
              </a:extLst>
            </p:cNvPr>
            <p:cNvSpPr txBox="1"/>
            <p:nvPr/>
          </p:nvSpPr>
          <p:spPr>
            <a:xfrm>
              <a:off x="622406" y="4157309"/>
              <a:ext cx="602110" cy="512961"/>
            </a:xfrm>
            <a:prstGeom prst="rect">
              <a:avLst/>
            </a:prstGeom>
          </p:spPr>
          <p:txBody>
            <a:bodyPr wrap="square" lIns="0" tIns="0" rIns="0" bIns="0" rtlCol="0" anchor="t">
              <a:spAutoFit/>
            </a:bodyPr>
            <a:lstStyle/>
            <a:p>
              <a:pPr algn="ctr">
                <a:lnSpc>
                  <a:spcPts val="4033"/>
                </a:lnSpc>
                <a:spcBef>
                  <a:spcPct val="0"/>
                </a:spcBef>
              </a:pPr>
              <a:endParaRPr lang="en-US" sz="800" b="1" spc="73" dirty="0">
                <a:solidFill>
                  <a:srgbClr val="F8F1EA"/>
                </a:solidFill>
                <a:latin typeface="Gliker Bold"/>
                <a:ea typeface="Gliker Bold"/>
                <a:cs typeface="Gliker Bold"/>
                <a:sym typeface="Gliker Bold"/>
              </a:endParaRPr>
            </a:p>
          </p:txBody>
        </p:sp>
      </p:grpSp>
    </p:spTree>
    <p:extLst>
      <p:ext uri="{BB962C8B-B14F-4D97-AF65-F5344CB8AC3E}">
        <p14:creationId xmlns:p14="http://schemas.microsoft.com/office/powerpoint/2010/main" val="7828481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3"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sz="1200"/>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sz="1200"/>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p>
          </p:txBody>
        </p:sp>
      </p:grpSp>
      <p:sp>
        <p:nvSpPr>
          <p:cNvPr id="21" name="TextBox 21"/>
          <p:cNvSpPr txBox="1"/>
          <p:nvPr/>
        </p:nvSpPr>
        <p:spPr>
          <a:xfrm>
            <a:off x="3749293" y="821610"/>
            <a:ext cx="7413340" cy="1033745"/>
          </a:xfrm>
          <a:prstGeom prst="rect">
            <a:avLst/>
          </a:prstGeom>
        </p:spPr>
        <p:txBody>
          <a:bodyPr wrap="square" lIns="0" tIns="0" rIns="0" bIns="0" rtlCol="0" anchor="t">
            <a:spAutoFit/>
          </a:bodyPr>
          <a:lstStyle/>
          <a:p>
            <a:pPr>
              <a:lnSpc>
                <a:spcPts val="2800"/>
              </a:lnSpc>
              <a:spcBef>
                <a:spcPct val="0"/>
              </a:spcBef>
            </a:pPr>
            <a:r>
              <a:rPr lang="en-US" sz="2333" b="1" dirty="0" err="1">
                <a:solidFill>
                  <a:srgbClr val="263090"/>
                </a:solidFill>
                <a:latin typeface="+mj-lt"/>
              </a:rPr>
              <a:t>Programme</a:t>
            </a:r>
            <a:r>
              <a:rPr lang="en-US" sz="2333" b="1" dirty="0">
                <a:solidFill>
                  <a:srgbClr val="263090"/>
                </a:solidFill>
                <a:latin typeface="+mj-lt"/>
              </a:rPr>
              <a:t> </a:t>
            </a:r>
            <a:r>
              <a:rPr lang="en-US" sz="2333" b="1" i="1" dirty="0">
                <a:solidFill>
                  <a:srgbClr val="263090"/>
                </a:solidFill>
                <a:latin typeface="+mj-lt"/>
              </a:rPr>
              <a:t>COLLECTIF</a:t>
            </a:r>
          </a:p>
          <a:p>
            <a:pPr>
              <a:lnSpc>
                <a:spcPts val="2800"/>
              </a:lnSpc>
              <a:spcBef>
                <a:spcPct val="0"/>
              </a:spcBef>
            </a:pPr>
            <a:r>
              <a:rPr lang="en-US" sz="1333" b="1" dirty="0" err="1">
                <a:solidFill>
                  <a:srgbClr val="263090"/>
                </a:solidFill>
                <a:latin typeface="+mj-lt"/>
              </a:rPr>
              <a:t>Éducation</a:t>
            </a:r>
            <a:r>
              <a:rPr lang="en-US" sz="1333" b="1" dirty="0">
                <a:solidFill>
                  <a:srgbClr val="263090"/>
                </a:solidFill>
                <a:latin typeface="+mj-lt"/>
              </a:rPr>
              <a:t> </a:t>
            </a:r>
            <a:r>
              <a:rPr lang="en-US" sz="1333" b="1" dirty="0" err="1">
                <a:solidFill>
                  <a:srgbClr val="263090"/>
                </a:solidFill>
                <a:latin typeface="+mj-lt"/>
              </a:rPr>
              <a:t>Thérapeutique</a:t>
            </a:r>
            <a:r>
              <a:rPr lang="en-US" sz="1333" b="1" dirty="0">
                <a:solidFill>
                  <a:srgbClr val="263090"/>
                </a:solidFill>
                <a:latin typeface="+mj-lt"/>
              </a:rPr>
              <a:t> du Patient (ETP) et </a:t>
            </a:r>
            <a:r>
              <a:rPr lang="en-US" sz="1333" b="1" dirty="0" err="1">
                <a:solidFill>
                  <a:srgbClr val="263090"/>
                </a:solidFill>
                <a:latin typeface="+mj-lt"/>
              </a:rPr>
              <a:t>Activité</a:t>
            </a:r>
            <a:r>
              <a:rPr lang="en-US" sz="1333" b="1" dirty="0">
                <a:solidFill>
                  <a:srgbClr val="263090"/>
                </a:solidFill>
                <a:latin typeface="+mj-lt"/>
              </a:rPr>
              <a:t> Physique </a:t>
            </a:r>
            <a:r>
              <a:rPr lang="en-US" sz="1333" b="1" dirty="0" err="1">
                <a:solidFill>
                  <a:srgbClr val="263090"/>
                </a:solidFill>
                <a:latin typeface="+mj-lt"/>
              </a:rPr>
              <a:t>Adaptée</a:t>
            </a:r>
            <a:r>
              <a:rPr lang="en-US" sz="1333" b="1" dirty="0">
                <a:solidFill>
                  <a:srgbClr val="263090"/>
                </a:solidFill>
                <a:latin typeface="+mj-lt"/>
              </a:rPr>
              <a:t> (APA) </a:t>
            </a:r>
            <a:r>
              <a:rPr lang="en-US" sz="1333" b="1" dirty="0" err="1">
                <a:solidFill>
                  <a:srgbClr val="263090"/>
                </a:solidFill>
                <a:latin typeface="+mj-lt"/>
              </a:rPr>
              <a:t>en</a:t>
            </a:r>
            <a:r>
              <a:rPr lang="en-US" sz="1333" b="1" dirty="0">
                <a:solidFill>
                  <a:srgbClr val="263090"/>
                </a:solidFill>
                <a:latin typeface="+mj-lt"/>
              </a:rPr>
              <a:t> </a:t>
            </a:r>
            <a:r>
              <a:rPr lang="en-US" sz="1333" b="1" dirty="0" err="1">
                <a:solidFill>
                  <a:srgbClr val="263090"/>
                </a:solidFill>
                <a:latin typeface="+mj-lt"/>
              </a:rPr>
              <a:t>santé</a:t>
            </a:r>
            <a:r>
              <a:rPr lang="en-US" sz="1333" b="1" dirty="0">
                <a:solidFill>
                  <a:srgbClr val="263090"/>
                </a:solidFill>
                <a:latin typeface="+mj-lt"/>
              </a:rPr>
              <a:t> </a:t>
            </a:r>
            <a:r>
              <a:rPr lang="en-US" sz="1333" b="1" dirty="0" err="1">
                <a:solidFill>
                  <a:srgbClr val="263090"/>
                </a:solidFill>
                <a:latin typeface="+mj-lt"/>
              </a:rPr>
              <a:t>mentale</a:t>
            </a:r>
            <a:endParaRPr lang="en-US" sz="1333" b="1" dirty="0">
              <a:solidFill>
                <a:srgbClr val="263090"/>
              </a:solidFill>
              <a:latin typeface="+mj-lt"/>
            </a:endParaRPr>
          </a:p>
          <a:p>
            <a:pPr>
              <a:lnSpc>
                <a:spcPts val="2800"/>
              </a:lnSpc>
              <a:spcBef>
                <a:spcPct val="0"/>
              </a:spcBef>
            </a:pPr>
            <a:r>
              <a:rPr lang="en-US" sz="1333" b="1" dirty="0">
                <a:solidFill>
                  <a:srgbClr val="263090"/>
                </a:solidFill>
                <a:latin typeface="+mj-lt"/>
              </a:rPr>
              <a:t>Dr Maxime TRÉHOUT, Service de </a:t>
            </a:r>
            <a:r>
              <a:rPr lang="en-US" sz="1333" b="1" dirty="0" err="1">
                <a:solidFill>
                  <a:srgbClr val="263090"/>
                </a:solidFill>
                <a:latin typeface="+mj-lt"/>
              </a:rPr>
              <a:t>Psychiatrie</a:t>
            </a:r>
            <a:r>
              <a:rPr lang="en-US" sz="1333" b="1" dirty="0">
                <a:solidFill>
                  <a:srgbClr val="263090"/>
                </a:solidFill>
                <a:latin typeface="+mj-lt"/>
              </a:rPr>
              <a:t> </a:t>
            </a:r>
            <a:r>
              <a:rPr lang="en-US" sz="1333" b="1" dirty="0" err="1">
                <a:solidFill>
                  <a:srgbClr val="263090"/>
                </a:solidFill>
                <a:latin typeface="+mj-lt"/>
              </a:rPr>
              <a:t>Adulte</a:t>
            </a:r>
            <a:r>
              <a:rPr lang="en-US" sz="1333" b="1" dirty="0">
                <a:solidFill>
                  <a:srgbClr val="263090"/>
                </a:solidFill>
                <a:latin typeface="+mj-lt"/>
              </a:rPr>
              <a:t>, CHU Caen Normandie</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4"/>
            <a:stretch>
              <a:fillRect/>
            </a:stretch>
          </a:blipFill>
        </p:spPr>
        <p:txBody>
          <a:bodyPr/>
          <a:lstStyle/>
          <a:p>
            <a:endParaRPr lang="fr-FR" sz="1200"/>
          </a:p>
        </p:txBody>
      </p:sp>
      <p:grpSp>
        <p:nvGrpSpPr>
          <p:cNvPr id="4" name="Groupe 3">
            <a:extLst>
              <a:ext uri="{FF2B5EF4-FFF2-40B4-BE49-F238E27FC236}">
                <a16:creationId xmlns:a16="http://schemas.microsoft.com/office/drawing/2014/main" id="{C00A83CC-0AE3-1112-3F29-3509D0BC946D}"/>
              </a:ext>
            </a:extLst>
          </p:cNvPr>
          <p:cNvGrpSpPr/>
          <p:nvPr/>
        </p:nvGrpSpPr>
        <p:grpSpPr>
          <a:xfrm>
            <a:off x="733876" y="228600"/>
            <a:ext cx="2726041" cy="1974914"/>
            <a:chOff x="13428913" y="323452"/>
            <a:chExt cx="4089061" cy="2962371"/>
          </a:xfrm>
          <a:scene3d>
            <a:camera prst="orthographicFront">
              <a:rot lat="0" lon="10799977" rev="0"/>
            </a:camera>
            <a:lightRig rig="threePt" dir="t"/>
          </a:scene3d>
        </p:grpSpPr>
        <p:grpSp>
          <p:nvGrpSpPr>
            <p:cNvPr id="18" name="Group 6">
              <a:extLst>
                <a:ext uri="{FF2B5EF4-FFF2-40B4-BE49-F238E27FC236}">
                  <a16:creationId xmlns:a16="http://schemas.microsoft.com/office/drawing/2014/main" id="{01FCB15C-D96B-9884-7DD0-905DBCCA0DCF}"/>
                </a:ext>
              </a:extLst>
            </p:cNvPr>
            <p:cNvGrpSpPr/>
            <p:nvPr/>
          </p:nvGrpSpPr>
          <p:grpSpPr>
            <a:xfrm>
              <a:off x="15946438" y="949226"/>
              <a:ext cx="1297674" cy="466295"/>
              <a:chOff x="0" y="0"/>
              <a:chExt cx="411417" cy="147835"/>
            </a:xfrm>
          </p:grpSpPr>
          <p:sp>
            <p:nvSpPr>
              <p:cNvPr id="28" name="Freeform 7">
                <a:extLst>
                  <a:ext uri="{FF2B5EF4-FFF2-40B4-BE49-F238E27FC236}">
                    <a16:creationId xmlns:a16="http://schemas.microsoft.com/office/drawing/2014/main" id="{69011F4D-1D98-16C0-9C26-AAC61B1335DE}"/>
                  </a:ext>
                </a:extLst>
              </p:cNvPr>
              <p:cNvSpPr/>
              <p:nvPr/>
            </p:nvSpPr>
            <p:spPr>
              <a:xfrm>
                <a:off x="0" y="0"/>
                <a:ext cx="411417" cy="147835"/>
              </a:xfrm>
              <a:custGeom>
                <a:avLst/>
                <a:gdLst/>
                <a:ahLst/>
                <a:cxnLst/>
                <a:rect l="l" t="t" r="r" b="b"/>
                <a:pathLst>
                  <a:path w="411417" h="147835">
                    <a:moveTo>
                      <a:pt x="0" y="0"/>
                    </a:moveTo>
                    <a:lnTo>
                      <a:pt x="411417" y="0"/>
                    </a:lnTo>
                    <a:lnTo>
                      <a:pt x="411417" y="147835"/>
                    </a:lnTo>
                    <a:lnTo>
                      <a:pt x="0" y="147835"/>
                    </a:lnTo>
                    <a:close/>
                  </a:path>
                </a:pathLst>
              </a:custGeom>
              <a:solidFill>
                <a:srgbClr val="263090"/>
              </a:solidFill>
              <a:sp3d/>
            </p:spPr>
            <p:txBody>
              <a:bodyPr/>
              <a:lstStyle/>
              <a:p>
                <a:endParaRPr lang="fr-FR" sz="1200"/>
              </a:p>
            </p:txBody>
          </p:sp>
          <p:sp>
            <p:nvSpPr>
              <p:cNvPr id="29" name="TextBox 8">
                <a:extLst>
                  <a:ext uri="{FF2B5EF4-FFF2-40B4-BE49-F238E27FC236}">
                    <a16:creationId xmlns:a16="http://schemas.microsoft.com/office/drawing/2014/main" id="{59F9E5DE-D99D-9C8E-C327-0AB5E93454DB}"/>
                  </a:ext>
                </a:extLst>
              </p:cNvPr>
              <p:cNvSpPr txBox="1"/>
              <p:nvPr/>
            </p:nvSpPr>
            <p:spPr>
              <a:xfrm>
                <a:off x="0" y="38100"/>
                <a:ext cx="411417" cy="109735"/>
              </a:xfrm>
              <a:prstGeom prst="rect">
                <a:avLst/>
              </a:prstGeom>
              <a:sp3d/>
            </p:spPr>
            <p:txBody>
              <a:bodyPr lIns="28134" tIns="28134" rIns="28134" bIns="28134" rtlCol="0" anchor="ctr">
                <a:flatTx/>
              </a:bodyPr>
              <a:lstStyle/>
              <a:p>
                <a:pPr algn="ctr">
                  <a:lnSpc>
                    <a:spcPts val="1466"/>
                  </a:lnSpc>
                </a:pPr>
                <a:endParaRPr sz="1200"/>
              </a:p>
            </p:txBody>
          </p:sp>
        </p:grpSp>
        <p:grpSp>
          <p:nvGrpSpPr>
            <p:cNvPr id="19" name="Group 2">
              <a:extLst>
                <a:ext uri="{FF2B5EF4-FFF2-40B4-BE49-F238E27FC236}">
                  <a16:creationId xmlns:a16="http://schemas.microsoft.com/office/drawing/2014/main" id="{4840C215-413C-8EBB-BB23-15AC537CA24D}"/>
                </a:ext>
              </a:extLst>
            </p:cNvPr>
            <p:cNvGrpSpPr/>
            <p:nvPr/>
          </p:nvGrpSpPr>
          <p:grpSpPr>
            <a:xfrm>
              <a:off x="13428913" y="323452"/>
              <a:ext cx="4089061" cy="2962371"/>
              <a:chOff x="0" y="0"/>
              <a:chExt cx="5452081" cy="3949828"/>
            </a:xfrm>
          </p:grpSpPr>
          <p:sp>
            <p:nvSpPr>
              <p:cNvPr id="22" name="Freeform 3">
                <a:extLst>
                  <a:ext uri="{FF2B5EF4-FFF2-40B4-BE49-F238E27FC236}">
                    <a16:creationId xmlns:a16="http://schemas.microsoft.com/office/drawing/2014/main" id="{7225D208-F46F-D5DE-46E8-1F5A0BAADECB}"/>
                  </a:ext>
                </a:extLst>
              </p:cNvPr>
              <p:cNvSpPr/>
              <p:nvPr/>
            </p:nvSpPr>
            <p:spPr>
              <a:xfrm rot="5400000">
                <a:off x="1305092" y="-197161"/>
                <a:ext cx="2841897" cy="5452081"/>
              </a:xfrm>
              <a:custGeom>
                <a:avLst/>
                <a:gdLst/>
                <a:ahLst/>
                <a:cxnLst/>
                <a:rect l="l" t="t" r="r" b="b"/>
                <a:pathLst>
                  <a:path w="2841897" h="5452081">
                    <a:moveTo>
                      <a:pt x="0" y="0"/>
                    </a:moveTo>
                    <a:lnTo>
                      <a:pt x="2841897" y="0"/>
                    </a:lnTo>
                    <a:lnTo>
                      <a:pt x="2841897" y="5452081"/>
                    </a:lnTo>
                    <a:lnTo>
                      <a:pt x="0" y="5452081"/>
                    </a:lnTo>
                    <a:lnTo>
                      <a:pt x="0" y="0"/>
                    </a:lnTo>
                    <a:close/>
                  </a:path>
                </a:pathLst>
              </a:custGeom>
              <a:blipFill>
                <a:blip r:embed="rId5">
                  <a:extLst>
                    <a:ext uri="{96DAC541-7B7A-43D3-8B79-37D633B846F1}">
                      <asvg:svgBlip xmlns:asvg="http://schemas.microsoft.com/office/drawing/2016/SVG/main" r:embed="rId6"/>
                    </a:ext>
                  </a:extLst>
                </a:blip>
                <a:stretch>
                  <a:fillRect/>
                </a:stretch>
              </a:blipFill>
              <a:sp3d/>
            </p:spPr>
            <p:txBody>
              <a:bodyPr/>
              <a:lstStyle/>
              <a:p>
                <a:endParaRPr lang="fr-FR" sz="1200"/>
              </a:p>
            </p:txBody>
          </p:sp>
          <p:sp>
            <p:nvSpPr>
              <p:cNvPr id="24" name="TextBox 4">
                <a:extLst>
                  <a:ext uri="{FF2B5EF4-FFF2-40B4-BE49-F238E27FC236}">
                    <a16:creationId xmlns:a16="http://schemas.microsoft.com/office/drawing/2014/main" id="{5CE4D2E9-A736-AEBD-C419-6695F49E4900}"/>
                  </a:ext>
                </a:extLst>
              </p:cNvPr>
              <p:cNvSpPr txBox="1"/>
              <p:nvPr/>
            </p:nvSpPr>
            <p:spPr>
              <a:xfrm>
                <a:off x="566912" y="2011718"/>
                <a:ext cx="3334163" cy="974626"/>
              </a:xfrm>
              <a:prstGeom prst="rect">
                <a:avLst/>
              </a:prstGeom>
              <a:sp3d/>
            </p:spPr>
            <p:txBody>
              <a:bodyPr lIns="0" tIns="0" rIns="0" bIns="0" rtlCol="0" anchor="t">
                <a:spAutoFit/>
                <a:flatTx/>
              </a:bodyPr>
              <a:lstStyle/>
              <a:p>
                <a:pPr>
                  <a:lnSpc>
                    <a:spcPts val="1883"/>
                  </a:lnSpc>
                  <a:spcBef>
                    <a:spcPct val="0"/>
                  </a:spcBef>
                </a:pPr>
                <a:r>
                  <a:rPr lang="en-US" sz="1883" b="1" spc="37" dirty="0">
                    <a:solidFill>
                      <a:srgbClr val="F8F1EA"/>
                    </a:solidFill>
                    <a:latin typeface="Gliker Semi-Bold"/>
                    <a:ea typeface="Gliker Semi-Bold"/>
                    <a:cs typeface="Gliker Semi-Bold"/>
                    <a:sym typeface="Gliker Semi-Bold"/>
                  </a:rPr>
                  <a:t>Retour </a:t>
                </a:r>
                <a:r>
                  <a:rPr lang="en-US" sz="1883" b="1" spc="37" dirty="0" err="1">
                    <a:solidFill>
                      <a:srgbClr val="F8F1EA"/>
                    </a:solidFill>
                    <a:latin typeface="Gliker Semi-Bold"/>
                    <a:ea typeface="Gliker Semi-Bold"/>
                    <a:cs typeface="Gliker Semi-Bold"/>
                    <a:sym typeface="Gliker Semi-Bold"/>
                  </a:rPr>
                  <a:t>d’expérience</a:t>
                </a:r>
                <a:endParaRPr lang="en-US" sz="1883" b="1" spc="37" dirty="0">
                  <a:solidFill>
                    <a:srgbClr val="F8F1EA"/>
                  </a:solidFill>
                  <a:latin typeface="Gliker Semi-Bold"/>
                  <a:ea typeface="Gliker Semi-Bold"/>
                  <a:cs typeface="Gliker Semi-Bold"/>
                  <a:sym typeface="Gliker Semi-Bold"/>
                </a:endParaRPr>
              </a:p>
            </p:txBody>
          </p:sp>
          <p:sp>
            <p:nvSpPr>
              <p:cNvPr id="25" name="Freeform 5">
                <a:extLst>
                  <a:ext uri="{FF2B5EF4-FFF2-40B4-BE49-F238E27FC236}">
                    <a16:creationId xmlns:a16="http://schemas.microsoft.com/office/drawing/2014/main" id="{84DE77DF-EFAB-75FC-B5E2-D5670629A3E7}"/>
                  </a:ext>
                </a:extLst>
              </p:cNvPr>
              <p:cNvSpPr/>
              <p:nvPr/>
            </p:nvSpPr>
            <p:spPr>
              <a:xfrm>
                <a:off x="2562656" y="0"/>
                <a:ext cx="2889425" cy="1903914"/>
              </a:xfrm>
              <a:custGeom>
                <a:avLst/>
                <a:gdLst/>
                <a:ahLst/>
                <a:cxnLst/>
                <a:rect l="l" t="t" r="r" b="b"/>
                <a:pathLst>
                  <a:path w="2889425" h="1903914">
                    <a:moveTo>
                      <a:pt x="0" y="0"/>
                    </a:moveTo>
                    <a:lnTo>
                      <a:pt x="2889425" y="0"/>
                    </a:lnTo>
                    <a:lnTo>
                      <a:pt x="2889425" y="1903914"/>
                    </a:lnTo>
                    <a:lnTo>
                      <a:pt x="0" y="1903914"/>
                    </a:lnTo>
                    <a:lnTo>
                      <a:pt x="0" y="0"/>
                    </a:lnTo>
                    <a:close/>
                  </a:path>
                </a:pathLst>
              </a:custGeom>
              <a:blipFill>
                <a:blip r:embed="rId7">
                  <a:extLst>
                    <a:ext uri="{96DAC541-7B7A-43D3-8B79-37D633B846F1}">
                      <asvg:svgBlip xmlns:asvg="http://schemas.microsoft.com/office/drawing/2016/SVG/main" r:embed="rId8"/>
                    </a:ext>
                  </a:extLst>
                </a:blip>
                <a:stretch>
                  <a:fillRect/>
                </a:stretch>
              </a:blipFill>
              <a:sp3d/>
            </p:spPr>
            <p:txBody>
              <a:bodyPr/>
              <a:lstStyle/>
              <a:p>
                <a:endParaRPr lang="fr-FR" sz="1200"/>
              </a:p>
            </p:txBody>
          </p:sp>
        </p:grpSp>
      </p:grpSp>
      <p:pic>
        <p:nvPicPr>
          <p:cNvPr id="3" name="Image 2">
            <a:extLst>
              <a:ext uri="{FF2B5EF4-FFF2-40B4-BE49-F238E27FC236}">
                <a16:creationId xmlns:a16="http://schemas.microsoft.com/office/drawing/2014/main" id="{8DDF2D29-AD48-B1E6-ECBE-7AA8C016EBA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06842" y="3595507"/>
            <a:ext cx="505961" cy="264405"/>
          </a:xfrm>
          <a:prstGeom prst="rect">
            <a:avLst/>
          </a:prstGeom>
        </p:spPr>
      </p:pic>
      <p:pic>
        <p:nvPicPr>
          <p:cNvPr id="1028" name="Picture 4" descr="MAISON SPORT SANTE | As Mouvement">
            <a:extLst>
              <a:ext uri="{FF2B5EF4-FFF2-40B4-BE49-F238E27FC236}">
                <a16:creationId xmlns:a16="http://schemas.microsoft.com/office/drawing/2014/main" id="{5CEA7707-2604-95CA-3E69-FE4CDF070F88}"/>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0578" t="22671" b="21893"/>
          <a:stretch/>
        </p:blipFill>
        <p:spPr bwMode="auto">
          <a:xfrm>
            <a:off x="8188088" y="3583058"/>
            <a:ext cx="446589" cy="276854"/>
          </a:xfrm>
          <a:prstGeom prst="rect">
            <a:avLst/>
          </a:prstGeom>
          <a:noFill/>
          <a:extLst>
            <a:ext uri="{909E8E84-426E-40DD-AFC4-6F175D3DCCD1}">
              <a14:hiddenFill xmlns:a14="http://schemas.microsoft.com/office/drawing/2010/main">
                <a:solidFill>
                  <a:srgbClr val="FFFFFF"/>
                </a:solidFill>
              </a14:hiddenFill>
            </a:ext>
          </a:extLst>
        </p:spPr>
      </p:pic>
      <p:sp>
        <p:nvSpPr>
          <p:cNvPr id="30" name="Triangle 29">
            <a:extLst>
              <a:ext uri="{FF2B5EF4-FFF2-40B4-BE49-F238E27FC236}">
                <a16:creationId xmlns:a16="http://schemas.microsoft.com/office/drawing/2014/main" id="{A758E5E3-4910-21BB-E7F8-449B34D1BB46}"/>
              </a:ext>
            </a:extLst>
          </p:cNvPr>
          <p:cNvSpPr/>
          <p:nvPr/>
        </p:nvSpPr>
        <p:spPr>
          <a:xfrm rot="10800000">
            <a:off x="1544866" y="5286941"/>
            <a:ext cx="1302562" cy="1307145"/>
          </a:xfrm>
          <a:prstGeom prst="triangle">
            <a:avLst/>
          </a:prstGeom>
          <a:solidFill>
            <a:srgbClr val="3D405B"/>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rtlCol="0" anchor="ctr"/>
          <a:lstStyle/>
          <a:p>
            <a:pPr algn="ctr"/>
            <a:endParaRPr lang="fr-FR" sz="1200"/>
          </a:p>
        </p:txBody>
      </p:sp>
      <p:sp>
        <p:nvSpPr>
          <p:cNvPr id="31" name="Triangle 30">
            <a:extLst>
              <a:ext uri="{FF2B5EF4-FFF2-40B4-BE49-F238E27FC236}">
                <a16:creationId xmlns:a16="http://schemas.microsoft.com/office/drawing/2014/main" id="{5547D404-7FD7-6C6B-E690-BA764CE587B1}"/>
              </a:ext>
            </a:extLst>
          </p:cNvPr>
          <p:cNvSpPr/>
          <p:nvPr/>
        </p:nvSpPr>
        <p:spPr>
          <a:xfrm>
            <a:off x="847007" y="5294043"/>
            <a:ext cx="1302562" cy="1307145"/>
          </a:xfrm>
          <a:prstGeom prst="triangle">
            <a:avLst/>
          </a:prstGeom>
          <a:solidFill>
            <a:srgbClr val="F3CC8F"/>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rtlCol="0" anchor="ctr"/>
          <a:lstStyle/>
          <a:p>
            <a:pPr algn="ctr"/>
            <a:endParaRPr lang="fr-FR" sz="1200"/>
          </a:p>
        </p:txBody>
      </p:sp>
      <p:sp>
        <p:nvSpPr>
          <p:cNvPr id="32" name="Triangle 31">
            <a:extLst>
              <a:ext uri="{FF2B5EF4-FFF2-40B4-BE49-F238E27FC236}">
                <a16:creationId xmlns:a16="http://schemas.microsoft.com/office/drawing/2014/main" id="{9BD1E3FD-58E6-3543-F181-BDB2BAA2ECBD}"/>
              </a:ext>
            </a:extLst>
          </p:cNvPr>
          <p:cNvSpPr/>
          <p:nvPr/>
        </p:nvSpPr>
        <p:spPr>
          <a:xfrm>
            <a:off x="2235200" y="5294043"/>
            <a:ext cx="1302562" cy="1307145"/>
          </a:xfrm>
          <a:prstGeom prst="triangle">
            <a:avLst/>
          </a:prstGeom>
          <a:solidFill>
            <a:srgbClr val="81B29A"/>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rtlCol="0" anchor="ctr"/>
          <a:lstStyle/>
          <a:p>
            <a:pPr algn="ctr"/>
            <a:endParaRPr lang="fr-FR" sz="1200"/>
          </a:p>
        </p:txBody>
      </p:sp>
      <p:sp>
        <p:nvSpPr>
          <p:cNvPr id="33" name="Triangle 32">
            <a:extLst>
              <a:ext uri="{FF2B5EF4-FFF2-40B4-BE49-F238E27FC236}">
                <a16:creationId xmlns:a16="http://schemas.microsoft.com/office/drawing/2014/main" id="{C8D1564E-600D-B7A7-C955-ADE1E89F7626}"/>
              </a:ext>
            </a:extLst>
          </p:cNvPr>
          <p:cNvSpPr/>
          <p:nvPr/>
        </p:nvSpPr>
        <p:spPr>
          <a:xfrm>
            <a:off x="1548738" y="3937000"/>
            <a:ext cx="1302562" cy="1307145"/>
          </a:xfrm>
          <a:prstGeom prst="triangle">
            <a:avLst/>
          </a:prstGeom>
          <a:solidFill>
            <a:srgbClr val="E07A5F"/>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rtlCol="0" anchor="ctr"/>
          <a:lstStyle/>
          <a:p>
            <a:pPr algn="ctr"/>
            <a:endParaRPr lang="fr-FR" sz="1200"/>
          </a:p>
        </p:txBody>
      </p:sp>
      <p:grpSp>
        <p:nvGrpSpPr>
          <p:cNvPr id="47" name="Groupe 46">
            <a:extLst>
              <a:ext uri="{FF2B5EF4-FFF2-40B4-BE49-F238E27FC236}">
                <a16:creationId xmlns:a16="http://schemas.microsoft.com/office/drawing/2014/main" id="{90F91E21-03F1-7545-7800-D0FE70D752CB}"/>
              </a:ext>
            </a:extLst>
          </p:cNvPr>
          <p:cNvGrpSpPr/>
          <p:nvPr/>
        </p:nvGrpSpPr>
        <p:grpSpPr>
          <a:xfrm>
            <a:off x="2041371" y="4840899"/>
            <a:ext cx="328463" cy="328463"/>
            <a:chOff x="4603101" y="6748154"/>
            <a:chExt cx="541963" cy="541963"/>
          </a:xfrm>
        </p:grpSpPr>
        <p:sp>
          <p:nvSpPr>
            <p:cNvPr id="40" name="Oval 15">
              <a:extLst>
                <a:ext uri="{FF2B5EF4-FFF2-40B4-BE49-F238E27FC236}">
                  <a16:creationId xmlns:a16="http://schemas.microsoft.com/office/drawing/2014/main" id="{DD44F99F-16DE-45D2-AE6E-34FFC6AD4A9C}"/>
                </a:ext>
              </a:extLst>
            </p:cNvPr>
            <p:cNvSpPr/>
            <p:nvPr/>
          </p:nvSpPr>
          <p:spPr>
            <a:xfrm>
              <a:off x="4603101" y="6748154"/>
              <a:ext cx="541963" cy="541963"/>
            </a:xfrm>
            <a:prstGeom prst="ellipse">
              <a:avLst/>
            </a:prstGeom>
            <a:solidFill>
              <a:srgbClr val="E07A5F"/>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900"/>
            </a:p>
          </p:txBody>
        </p:sp>
        <p:pic>
          <p:nvPicPr>
            <p:cNvPr id="43" name="Image 42">
              <a:extLst>
                <a:ext uri="{FF2B5EF4-FFF2-40B4-BE49-F238E27FC236}">
                  <a16:creationId xmlns:a16="http://schemas.microsoft.com/office/drawing/2014/main" id="{5D7C8274-8351-F86E-CE6B-78E700F6D1A4}"/>
                </a:ext>
              </a:extLst>
            </p:cNvPr>
            <p:cNvPicPr>
              <a:picLocks noChangeAspect="1"/>
            </p:cNvPicPr>
            <p:nvPr/>
          </p:nvPicPr>
          <p:blipFill>
            <a:blip r:embed="rId11">
              <a:biLevel thresh="25000"/>
              <a:extLst>
                <a:ext uri="{BEBA8EAE-BF5A-486C-A8C5-ECC9F3942E4B}">
                  <a14:imgProps xmlns:a14="http://schemas.microsoft.com/office/drawing/2010/main">
                    <a14:imgLayer r:embed="rId12">
                      <a14:imgEffect>
                        <a14:colorTemperature colorTemp="1500"/>
                      </a14:imgEffect>
                      <a14:imgEffect>
                        <a14:saturation sat="375000"/>
                      </a14:imgEffect>
                    </a14:imgLayer>
                  </a14:imgProps>
                </a:ext>
              </a:extLst>
            </a:blip>
            <a:stretch>
              <a:fillRect/>
            </a:stretch>
          </p:blipFill>
          <p:spPr>
            <a:xfrm>
              <a:off x="4774997" y="6796898"/>
              <a:ext cx="198148" cy="198148"/>
            </a:xfrm>
            <a:prstGeom prst="rect">
              <a:avLst/>
            </a:prstGeom>
          </p:spPr>
        </p:pic>
        <p:pic>
          <p:nvPicPr>
            <p:cNvPr id="48" name="Image 47">
              <a:extLst>
                <a:ext uri="{FF2B5EF4-FFF2-40B4-BE49-F238E27FC236}">
                  <a16:creationId xmlns:a16="http://schemas.microsoft.com/office/drawing/2014/main" id="{22974C83-8724-A45A-0DAC-64FA4866728F}"/>
                </a:ext>
              </a:extLst>
            </p:cNvPr>
            <p:cNvPicPr>
              <a:picLocks noChangeAspect="1"/>
            </p:cNvPicPr>
            <p:nvPr/>
          </p:nvPicPr>
          <p:blipFill rotWithShape="1">
            <a:blip r:embed="rId13">
              <a:biLevel thresh="25000"/>
              <a:extLst>
                <a:ext uri="{BEBA8EAE-BF5A-486C-A8C5-ECC9F3942E4B}">
                  <a14:imgProps xmlns:a14="http://schemas.microsoft.com/office/drawing/2010/main">
                    <a14:imgLayer r:embed="rId14">
                      <a14:imgEffect>
                        <a14:colorTemperature colorTemp="2623"/>
                      </a14:imgEffect>
                      <a14:imgEffect>
                        <a14:saturation sat="0"/>
                      </a14:imgEffect>
                    </a14:imgLayer>
                  </a14:imgProps>
                </a:ext>
              </a:extLst>
            </a:blip>
            <a:srcRect l="20773" t="23441" r="14748" b="21898"/>
            <a:stretch/>
          </p:blipFill>
          <p:spPr>
            <a:xfrm>
              <a:off x="4642319" y="6955049"/>
              <a:ext cx="170054" cy="144161"/>
            </a:xfrm>
            <a:prstGeom prst="rect">
              <a:avLst/>
            </a:prstGeom>
          </p:spPr>
        </p:pic>
        <p:pic>
          <p:nvPicPr>
            <p:cNvPr id="60" name="Picture 2" descr="De l'alcool - Icônes nourriture gratuites">
              <a:extLst>
                <a:ext uri="{FF2B5EF4-FFF2-40B4-BE49-F238E27FC236}">
                  <a16:creationId xmlns:a16="http://schemas.microsoft.com/office/drawing/2014/main" id="{D2672C01-C6FF-BB43-40B4-299F3B3437AE}"/>
                </a:ext>
              </a:extLst>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817157" y="6954557"/>
              <a:ext cx="244617" cy="244617"/>
            </a:xfrm>
            <a:prstGeom prst="rect">
              <a:avLst/>
            </a:prstGeom>
            <a:noFill/>
            <a:extLst>
              <a:ext uri="{909E8E84-426E-40DD-AFC4-6F175D3DCCD1}">
                <a14:hiddenFill xmlns:a14="http://schemas.microsoft.com/office/drawing/2010/main">
                  <a:solidFill>
                    <a:srgbClr val="FFFFFF"/>
                  </a:solidFill>
                </a14:hiddenFill>
              </a:ext>
            </a:extLst>
          </p:spPr>
        </p:pic>
      </p:grpSp>
      <p:sp>
        <p:nvSpPr>
          <p:cNvPr id="62" name="ZoneTexte 61">
            <a:extLst>
              <a:ext uri="{FF2B5EF4-FFF2-40B4-BE49-F238E27FC236}">
                <a16:creationId xmlns:a16="http://schemas.microsoft.com/office/drawing/2014/main" id="{BE186ECB-F9E2-0B08-D9BE-0BA9E1965379}"/>
              </a:ext>
            </a:extLst>
          </p:cNvPr>
          <p:cNvSpPr txBox="1"/>
          <p:nvPr/>
        </p:nvSpPr>
        <p:spPr>
          <a:xfrm>
            <a:off x="1727366" y="4592170"/>
            <a:ext cx="947703" cy="215444"/>
          </a:xfrm>
          <a:prstGeom prst="rect">
            <a:avLst/>
          </a:prstGeom>
          <a:noFill/>
          <a:ln>
            <a:noFill/>
          </a:ln>
        </p:spPr>
        <p:txBody>
          <a:bodyPr wrap="square" rtlCol="0">
            <a:spAutoFit/>
          </a:bodyPr>
          <a:lstStyle/>
          <a:p>
            <a:pPr algn="ctr"/>
            <a:r>
              <a:rPr lang="fr-FR" sz="800" dirty="0">
                <a:solidFill>
                  <a:schemeClr val="bg1"/>
                </a:solidFill>
              </a:rPr>
              <a:t>Mode de vie</a:t>
            </a:r>
          </a:p>
        </p:txBody>
      </p:sp>
      <p:sp>
        <p:nvSpPr>
          <p:cNvPr id="63" name="ZoneTexte 62">
            <a:extLst>
              <a:ext uri="{FF2B5EF4-FFF2-40B4-BE49-F238E27FC236}">
                <a16:creationId xmlns:a16="http://schemas.microsoft.com/office/drawing/2014/main" id="{04BCA682-A7AB-308C-F96E-74D2EEFF42E7}"/>
              </a:ext>
            </a:extLst>
          </p:cNvPr>
          <p:cNvSpPr txBox="1"/>
          <p:nvPr/>
        </p:nvSpPr>
        <p:spPr>
          <a:xfrm>
            <a:off x="1089955" y="5865810"/>
            <a:ext cx="824527" cy="338554"/>
          </a:xfrm>
          <a:prstGeom prst="rect">
            <a:avLst/>
          </a:prstGeom>
          <a:noFill/>
          <a:ln>
            <a:noFill/>
          </a:ln>
        </p:spPr>
        <p:txBody>
          <a:bodyPr wrap="square" rtlCol="0">
            <a:spAutoFit/>
          </a:bodyPr>
          <a:lstStyle/>
          <a:p>
            <a:pPr algn="ctr"/>
            <a:r>
              <a:rPr lang="fr-FR" sz="800" dirty="0">
                <a:solidFill>
                  <a:schemeClr val="bg1"/>
                </a:solidFill>
              </a:rPr>
              <a:t>Soins conventionnels</a:t>
            </a:r>
          </a:p>
        </p:txBody>
      </p:sp>
      <p:sp>
        <p:nvSpPr>
          <p:cNvPr id="1024" name="ZoneTexte 1023">
            <a:extLst>
              <a:ext uri="{FF2B5EF4-FFF2-40B4-BE49-F238E27FC236}">
                <a16:creationId xmlns:a16="http://schemas.microsoft.com/office/drawing/2014/main" id="{DF4B4DA6-E5D1-7B46-3CC2-971487317663}"/>
              </a:ext>
            </a:extLst>
          </p:cNvPr>
          <p:cNvSpPr txBox="1"/>
          <p:nvPr/>
        </p:nvSpPr>
        <p:spPr>
          <a:xfrm>
            <a:off x="2586628" y="5859057"/>
            <a:ext cx="632674" cy="338554"/>
          </a:xfrm>
          <a:prstGeom prst="rect">
            <a:avLst/>
          </a:prstGeom>
          <a:noFill/>
          <a:ln>
            <a:noFill/>
          </a:ln>
        </p:spPr>
        <p:txBody>
          <a:bodyPr wrap="none" rtlCol="0">
            <a:spAutoFit/>
          </a:bodyPr>
          <a:lstStyle/>
          <a:p>
            <a:r>
              <a:rPr lang="fr-FR" sz="800" dirty="0">
                <a:solidFill>
                  <a:schemeClr val="bg1"/>
                </a:solidFill>
              </a:rPr>
              <a:t>Recherche </a:t>
            </a:r>
          </a:p>
          <a:p>
            <a:pPr algn="ctr"/>
            <a:r>
              <a:rPr lang="fr-FR" sz="800" dirty="0">
                <a:solidFill>
                  <a:schemeClr val="bg1"/>
                </a:solidFill>
              </a:rPr>
              <a:t>clinique</a:t>
            </a:r>
          </a:p>
        </p:txBody>
      </p:sp>
      <p:sp>
        <p:nvSpPr>
          <p:cNvPr id="1025" name="ZoneTexte 1024">
            <a:extLst>
              <a:ext uri="{FF2B5EF4-FFF2-40B4-BE49-F238E27FC236}">
                <a16:creationId xmlns:a16="http://schemas.microsoft.com/office/drawing/2014/main" id="{2AE121BD-9E5B-98E7-5CCF-D076B41D36C5}"/>
              </a:ext>
            </a:extLst>
          </p:cNvPr>
          <p:cNvSpPr txBox="1"/>
          <p:nvPr/>
        </p:nvSpPr>
        <p:spPr>
          <a:xfrm>
            <a:off x="1506764" y="5445361"/>
            <a:ext cx="1393604" cy="235898"/>
          </a:xfrm>
          <a:prstGeom prst="rect">
            <a:avLst/>
          </a:prstGeom>
          <a:noFill/>
        </p:spPr>
        <p:txBody>
          <a:bodyPr wrap="square" rtlCol="0">
            <a:spAutoFit/>
          </a:bodyPr>
          <a:lstStyle/>
          <a:p>
            <a:pPr algn="ctr"/>
            <a:r>
              <a:rPr lang="fr-FR" sz="933" dirty="0">
                <a:solidFill>
                  <a:schemeClr val="bg1"/>
                </a:solidFill>
              </a:rPr>
              <a:t>Activité physique</a:t>
            </a:r>
          </a:p>
        </p:txBody>
      </p:sp>
      <p:grpSp>
        <p:nvGrpSpPr>
          <p:cNvPr id="39" name="Groupe 38">
            <a:extLst>
              <a:ext uri="{FF2B5EF4-FFF2-40B4-BE49-F238E27FC236}">
                <a16:creationId xmlns:a16="http://schemas.microsoft.com/office/drawing/2014/main" id="{279060B3-1770-0E9E-8EEE-4237FBB316A8}"/>
              </a:ext>
            </a:extLst>
          </p:cNvPr>
          <p:cNvGrpSpPr/>
          <p:nvPr/>
        </p:nvGrpSpPr>
        <p:grpSpPr>
          <a:xfrm>
            <a:off x="1333023" y="6197816"/>
            <a:ext cx="342631" cy="342631"/>
            <a:chOff x="970469" y="8336245"/>
            <a:chExt cx="565341" cy="565341"/>
          </a:xfrm>
        </p:grpSpPr>
        <p:sp>
          <p:nvSpPr>
            <p:cNvPr id="37" name="Oval 15">
              <a:extLst>
                <a:ext uri="{FF2B5EF4-FFF2-40B4-BE49-F238E27FC236}">
                  <a16:creationId xmlns:a16="http://schemas.microsoft.com/office/drawing/2014/main" id="{B27165DF-4018-7670-CD08-02C42867912A}"/>
                </a:ext>
              </a:extLst>
            </p:cNvPr>
            <p:cNvSpPr/>
            <p:nvPr/>
          </p:nvSpPr>
          <p:spPr>
            <a:xfrm>
              <a:off x="982037" y="8336245"/>
              <a:ext cx="541963" cy="541963"/>
            </a:xfrm>
            <a:prstGeom prst="ellipse">
              <a:avLst/>
            </a:prstGeom>
            <a:solidFill>
              <a:srgbClr val="F4CC8F"/>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900"/>
            </a:p>
          </p:txBody>
        </p:sp>
        <p:pic>
          <p:nvPicPr>
            <p:cNvPr id="58" name="Image 57">
              <a:extLst>
                <a:ext uri="{FF2B5EF4-FFF2-40B4-BE49-F238E27FC236}">
                  <a16:creationId xmlns:a16="http://schemas.microsoft.com/office/drawing/2014/main" id="{5275127F-0888-B269-F016-1E45BEFAFA23}"/>
                </a:ext>
              </a:extLst>
            </p:cNvPr>
            <p:cNvPicPr>
              <a:picLocks noChangeAspect="1"/>
            </p:cNvPicPr>
            <p:nvPr/>
          </p:nvPicPr>
          <p:blipFill>
            <a:blip r:embed="rId17">
              <a:biLevel thresh="25000"/>
              <a:extLst>
                <a:ext uri="{BEBA8EAE-BF5A-486C-A8C5-ECC9F3942E4B}">
                  <a14:imgProps xmlns:a14="http://schemas.microsoft.com/office/drawing/2010/main">
                    <a14:imgLayer r:embed="rId18">
                      <a14:imgEffect>
                        <a14:colorTemperature colorTemp="1500"/>
                      </a14:imgEffect>
                      <a14:imgEffect>
                        <a14:saturation sat="0"/>
                      </a14:imgEffect>
                    </a14:imgLayer>
                  </a14:imgProps>
                </a:ext>
              </a:extLst>
            </a:blip>
            <a:stretch>
              <a:fillRect/>
            </a:stretch>
          </p:blipFill>
          <p:spPr>
            <a:xfrm>
              <a:off x="970469" y="8336245"/>
              <a:ext cx="565341" cy="565341"/>
            </a:xfrm>
            <a:prstGeom prst="rect">
              <a:avLst/>
            </a:prstGeom>
          </p:spPr>
        </p:pic>
      </p:grpSp>
      <p:grpSp>
        <p:nvGrpSpPr>
          <p:cNvPr id="1043" name="Groupe 1042">
            <a:extLst>
              <a:ext uri="{FF2B5EF4-FFF2-40B4-BE49-F238E27FC236}">
                <a16:creationId xmlns:a16="http://schemas.microsoft.com/office/drawing/2014/main" id="{12B5B6E5-031B-92A8-F243-D4F1B94241FC}"/>
              </a:ext>
            </a:extLst>
          </p:cNvPr>
          <p:cNvGrpSpPr/>
          <p:nvPr/>
        </p:nvGrpSpPr>
        <p:grpSpPr>
          <a:xfrm>
            <a:off x="2039334" y="5765023"/>
            <a:ext cx="328463" cy="338677"/>
            <a:chOff x="2435154" y="5973455"/>
            <a:chExt cx="541963" cy="558818"/>
          </a:xfrm>
        </p:grpSpPr>
        <p:sp>
          <p:nvSpPr>
            <p:cNvPr id="1036" name="Oval 15">
              <a:extLst>
                <a:ext uri="{FF2B5EF4-FFF2-40B4-BE49-F238E27FC236}">
                  <a16:creationId xmlns:a16="http://schemas.microsoft.com/office/drawing/2014/main" id="{6AF51417-6AD3-B7FC-6D03-ECE535B0A44B}"/>
                </a:ext>
              </a:extLst>
            </p:cNvPr>
            <p:cNvSpPr/>
            <p:nvPr/>
          </p:nvSpPr>
          <p:spPr>
            <a:xfrm>
              <a:off x="2435154" y="5973455"/>
              <a:ext cx="541963" cy="541963"/>
            </a:xfrm>
            <a:prstGeom prst="ellipse">
              <a:avLst/>
            </a:prstGeom>
            <a:solidFill>
              <a:srgbClr val="3D405B"/>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900"/>
            </a:p>
          </p:txBody>
        </p:sp>
        <p:pic>
          <p:nvPicPr>
            <p:cNvPr id="1041" name="Picture 16" descr="Ateliers activité physique – VITAL CAMPUS">
              <a:extLst>
                <a:ext uri="{FF2B5EF4-FFF2-40B4-BE49-F238E27FC236}">
                  <a16:creationId xmlns:a16="http://schemas.microsoft.com/office/drawing/2014/main" id="{5CE91E07-E5B2-9F63-1DCD-50EC5BC34DE2}"/>
                </a:ext>
              </a:extLst>
            </p:cNvPr>
            <p:cNvPicPr>
              <a:picLocks noChangeAspect="1" noChangeArrowheads="1"/>
            </p:cNvPicPr>
            <p:nvPr/>
          </p:nvPicPr>
          <p:blipFill>
            <a:blip r:embed="rId19" cstate="print">
              <a:lum bright="70000" contrast="-70000"/>
              <a:extLst>
                <a:ext uri="{BEBA8EAE-BF5A-486C-A8C5-ECC9F3942E4B}">
                  <a14:imgProps xmlns:a14="http://schemas.microsoft.com/office/drawing/2010/main">
                    <a14:imgLayer r:embed="rId20">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451540" y="6016969"/>
              <a:ext cx="515304" cy="5153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e 35">
            <a:extLst>
              <a:ext uri="{FF2B5EF4-FFF2-40B4-BE49-F238E27FC236}">
                <a16:creationId xmlns:a16="http://schemas.microsoft.com/office/drawing/2014/main" id="{4184F1D4-5BC5-3A55-BFB3-79D0E5F896C7}"/>
              </a:ext>
            </a:extLst>
          </p:cNvPr>
          <p:cNvGrpSpPr/>
          <p:nvPr/>
        </p:nvGrpSpPr>
        <p:grpSpPr>
          <a:xfrm>
            <a:off x="2721915" y="6197799"/>
            <a:ext cx="328463" cy="328463"/>
            <a:chOff x="5982225" y="9338899"/>
            <a:chExt cx="541963" cy="541963"/>
          </a:xfrm>
        </p:grpSpPr>
        <p:sp>
          <p:nvSpPr>
            <p:cNvPr id="23" name="Oval 15">
              <a:extLst>
                <a:ext uri="{FF2B5EF4-FFF2-40B4-BE49-F238E27FC236}">
                  <a16:creationId xmlns:a16="http://schemas.microsoft.com/office/drawing/2014/main" id="{920BD739-DE19-6885-8115-5294612AC6D1}"/>
                </a:ext>
              </a:extLst>
            </p:cNvPr>
            <p:cNvSpPr/>
            <p:nvPr/>
          </p:nvSpPr>
          <p:spPr>
            <a:xfrm>
              <a:off x="5982225" y="9338899"/>
              <a:ext cx="541963" cy="541963"/>
            </a:xfrm>
            <a:prstGeom prst="ellipse">
              <a:avLst/>
            </a:prstGeom>
            <a:solidFill>
              <a:srgbClr val="81B29A"/>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900"/>
            </a:p>
          </p:txBody>
        </p:sp>
        <p:pic>
          <p:nvPicPr>
            <p:cNvPr id="1029" name="Image 1028">
              <a:extLst>
                <a:ext uri="{FF2B5EF4-FFF2-40B4-BE49-F238E27FC236}">
                  <a16:creationId xmlns:a16="http://schemas.microsoft.com/office/drawing/2014/main" id="{DD0EC90F-F754-1E8B-1A80-84D01011A16C}"/>
                </a:ext>
              </a:extLst>
            </p:cNvPr>
            <p:cNvPicPr>
              <a:picLocks noChangeAspect="1"/>
            </p:cNvPicPr>
            <p:nvPr/>
          </p:nvPicPr>
          <p:blipFill>
            <a:blip r:embed="rId21">
              <a:biLevel thresh="25000"/>
              <a:extLst>
                <a:ext uri="{BEBA8EAE-BF5A-486C-A8C5-ECC9F3942E4B}">
                  <a14:imgProps xmlns:a14="http://schemas.microsoft.com/office/drawing/2010/main">
                    <a14:imgLayer r:embed="rId22">
                      <a14:imgEffect>
                        <a14:colorTemperature colorTemp="1500"/>
                      </a14:imgEffect>
                    </a14:imgLayer>
                  </a14:imgProps>
                </a:ext>
              </a:extLst>
            </a:blip>
            <a:stretch>
              <a:fillRect/>
            </a:stretch>
          </p:blipFill>
          <p:spPr>
            <a:xfrm>
              <a:off x="6011211" y="9382869"/>
              <a:ext cx="454024" cy="454024"/>
            </a:xfrm>
            <a:prstGeom prst="rect">
              <a:avLst/>
            </a:prstGeom>
          </p:spPr>
        </p:pic>
      </p:grpSp>
      <p:sp>
        <p:nvSpPr>
          <p:cNvPr id="1049" name="ZoneTexte 1048">
            <a:extLst>
              <a:ext uri="{FF2B5EF4-FFF2-40B4-BE49-F238E27FC236}">
                <a16:creationId xmlns:a16="http://schemas.microsoft.com/office/drawing/2014/main" id="{F0693F3F-6D0C-3A18-335F-0FCF6C5D6555}"/>
              </a:ext>
            </a:extLst>
          </p:cNvPr>
          <p:cNvSpPr txBox="1"/>
          <p:nvPr/>
        </p:nvSpPr>
        <p:spPr>
          <a:xfrm>
            <a:off x="1109028" y="2238966"/>
            <a:ext cx="4654833" cy="830997"/>
          </a:xfrm>
          <a:prstGeom prst="rect">
            <a:avLst/>
          </a:prstGeom>
          <a:noFill/>
        </p:spPr>
        <p:txBody>
          <a:bodyPr wrap="square" rtlCol="0">
            <a:spAutoFit/>
          </a:bodyPr>
          <a:lstStyle/>
          <a:p>
            <a:r>
              <a:rPr lang="fr-FR" sz="1200" b="1" dirty="0">
                <a:solidFill>
                  <a:srgbClr val="3D405B"/>
                </a:solidFill>
              </a:rPr>
              <a:t>Contexte </a:t>
            </a:r>
          </a:p>
          <a:p>
            <a:pPr marL="190510" indent="-190510">
              <a:buFont typeface="Arial" panose="020B0604020202020204" pitchFamily="34" charset="0"/>
              <a:buChar char="•"/>
            </a:pPr>
            <a:r>
              <a:rPr lang="fr-FR" sz="1200" dirty="0"/>
              <a:t>Morbi-mortalité somatique élevée </a:t>
            </a:r>
          </a:p>
          <a:p>
            <a:pPr marL="190510" indent="-190510">
              <a:buFont typeface="Arial" panose="020B0604020202020204" pitchFamily="34" charset="0"/>
              <a:buChar char="•"/>
            </a:pPr>
            <a:r>
              <a:rPr lang="fr-FR" sz="1200" dirty="0"/>
              <a:t>ETP et APA = deux leviers reconnus pour améliorer la santé physique et mentale, tant sur le plan préventif que curatif</a:t>
            </a:r>
          </a:p>
        </p:txBody>
      </p:sp>
      <p:sp>
        <p:nvSpPr>
          <p:cNvPr id="1050" name="ZoneTexte 1049">
            <a:extLst>
              <a:ext uri="{FF2B5EF4-FFF2-40B4-BE49-F238E27FC236}">
                <a16:creationId xmlns:a16="http://schemas.microsoft.com/office/drawing/2014/main" id="{F9F66E5E-770B-5582-7611-827D8E82A9ED}"/>
              </a:ext>
            </a:extLst>
          </p:cNvPr>
          <p:cNvSpPr txBox="1"/>
          <p:nvPr/>
        </p:nvSpPr>
        <p:spPr>
          <a:xfrm>
            <a:off x="6438967" y="2238967"/>
            <a:ext cx="3227294" cy="646331"/>
          </a:xfrm>
          <a:prstGeom prst="rect">
            <a:avLst/>
          </a:prstGeom>
          <a:noFill/>
        </p:spPr>
        <p:txBody>
          <a:bodyPr wrap="none" rtlCol="0">
            <a:spAutoFit/>
          </a:bodyPr>
          <a:lstStyle/>
          <a:p>
            <a:r>
              <a:rPr lang="fr-FR" sz="1200" b="1" dirty="0">
                <a:solidFill>
                  <a:srgbClr val="3D405B"/>
                </a:solidFill>
              </a:rPr>
              <a:t>Objectifs </a:t>
            </a:r>
          </a:p>
          <a:p>
            <a:pPr marL="190510" indent="-190510">
              <a:buFont typeface="Arial" panose="020B0604020202020204" pitchFamily="34" charset="0"/>
              <a:buChar char="•"/>
            </a:pPr>
            <a:r>
              <a:rPr lang="fr-FR" sz="1200" dirty="0"/>
              <a:t>Promouvoir les comportements positifs en santé</a:t>
            </a:r>
          </a:p>
          <a:p>
            <a:pPr marL="190510" indent="-190510">
              <a:buFont typeface="Arial" panose="020B0604020202020204" pitchFamily="34" charset="0"/>
              <a:buChar char="•"/>
            </a:pPr>
            <a:r>
              <a:rPr lang="fr-FR" sz="1200" dirty="0"/>
              <a:t>Rendre les patients acteurs de leurs soins</a:t>
            </a:r>
          </a:p>
        </p:txBody>
      </p:sp>
      <p:pic>
        <p:nvPicPr>
          <p:cNvPr id="1051" name="Picture 18" descr="Le contexte - Icônes fichiers et dossiers gratuites">
            <a:extLst>
              <a:ext uri="{FF2B5EF4-FFF2-40B4-BE49-F238E27FC236}">
                <a16:creationId xmlns:a16="http://schemas.microsoft.com/office/drawing/2014/main" id="{8A5E9FFD-6829-69EA-AF97-D8112C45568F}"/>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11201" y="2219695"/>
            <a:ext cx="273271" cy="27327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0" descr="Objectif - Icônes entreprise gratuites">
            <a:extLst>
              <a:ext uri="{FF2B5EF4-FFF2-40B4-BE49-F238E27FC236}">
                <a16:creationId xmlns:a16="http://schemas.microsoft.com/office/drawing/2014/main" id="{44862544-D9EE-76F7-ACC9-248D0D175885}"/>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038291" y="2209800"/>
            <a:ext cx="283166" cy="283166"/>
          </a:xfrm>
          <a:prstGeom prst="rect">
            <a:avLst/>
          </a:prstGeom>
          <a:noFill/>
          <a:extLst>
            <a:ext uri="{909E8E84-426E-40DD-AFC4-6F175D3DCCD1}">
              <a14:hiddenFill xmlns:a14="http://schemas.microsoft.com/office/drawing/2010/main">
                <a:solidFill>
                  <a:srgbClr val="FFFFFF"/>
                </a:solidFill>
              </a14:hiddenFill>
            </a:ext>
          </a:extLst>
        </p:spPr>
      </p:pic>
      <p:sp>
        <p:nvSpPr>
          <p:cNvPr id="1053" name="ZoneTexte 1052">
            <a:extLst>
              <a:ext uri="{FF2B5EF4-FFF2-40B4-BE49-F238E27FC236}">
                <a16:creationId xmlns:a16="http://schemas.microsoft.com/office/drawing/2014/main" id="{DD472F7F-562B-EA9C-E4C0-B8AC1CD56EA7}"/>
              </a:ext>
            </a:extLst>
          </p:cNvPr>
          <p:cNvSpPr txBox="1"/>
          <p:nvPr/>
        </p:nvSpPr>
        <p:spPr>
          <a:xfrm>
            <a:off x="6415389" y="3597597"/>
            <a:ext cx="945965" cy="276999"/>
          </a:xfrm>
          <a:prstGeom prst="rect">
            <a:avLst/>
          </a:prstGeom>
          <a:noFill/>
        </p:spPr>
        <p:txBody>
          <a:bodyPr wrap="none" rtlCol="0">
            <a:spAutoFit/>
          </a:bodyPr>
          <a:lstStyle/>
          <a:p>
            <a:r>
              <a:rPr lang="fr-FR" sz="1200" b="1" dirty="0">
                <a:solidFill>
                  <a:srgbClr val="3D405B"/>
                </a:solidFill>
              </a:rPr>
              <a:t>Partenaires </a:t>
            </a:r>
          </a:p>
        </p:txBody>
      </p:sp>
      <p:pic>
        <p:nvPicPr>
          <p:cNvPr id="1054" name="Picture 22" descr="Accueil - PLANETH Patient">
            <a:extLst>
              <a:ext uri="{FF2B5EF4-FFF2-40B4-BE49-F238E27FC236}">
                <a16:creationId xmlns:a16="http://schemas.microsoft.com/office/drawing/2014/main" id="{4D72915C-9B70-2412-656C-C95767D7A94D}"/>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9009962" y="3587685"/>
            <a:ext cx="1108526" cy="272227"/>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28" descr="Partenaire - Icônes affaires et finances gratuites">
            <a:extLst>
              <a:ext uri="{FF2B5EF4-FFF2-40B4-BE49-F238E27FC236}">
                <a16:creationId xmlns:a16="http://schemas.microsoft.com/office/drawing/2014/main" id="{E93BEC83-D580-2F68-C6E2-B3119A3033CF}"/>
              </a:ext>
            </a:extLst>
          </p:cNvPr>
          <p:cNvPicPr>
            <a:picLocks noChangeAspect="1" noChangeArrowheads="1"/>
          </p:cNvPicPr>
          <p:nvPr/>
        </p:nvPicPr>
        <p:blipFill>
          <a:blip r:embed="rId2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16657" y="3559766"/>
            <a:ext cx="342631" cy="342631"/>
          </a:xfrm>
          <a:prstGeom prst="rect">
            <a:avLst/>
          </a:prstGeom>
          <a:noFill/>
          <a:extLst>
            <a:ext uri="{909E8E84-426E-40DD-AFC4-6F175D3DCCD1}">
              <a14:hiddenFill xmlns:a14="http://schemas.microsoft.com/office/drawing/2010/main">
                <a:solidFill>
                  <a:srgbClr val="FFFFFF"/>
                </a:solidFill>
              </a14:hiddenFill>
            </a:ext>
          </a:extLst>
        </p:spPr>
      </p:pic>
      <p:sp>
        <p:nvSpPr>
          <p:cNvPr id="1059" name="ZoneTexte 1058">
            <a:extLst>
              <a:ext uri="{FF2B5EF4-FFF2-40B4-BE49-F238E27FC236}">
                <a16:creationId xmlns:a16="http://schemas.microsoft.com/office/drawing/2014/main" id="{0BF17FA0-6893-731C-8649-1D5C659DDDFA}"/>
              </a:ext>
            </a:extLst>
          </p:cNvPr>
          <p:cNvSpPr txBox="1"/>
          <p:nvPr/>
        </p:nvSpPr>
        <p:spPr>
          <a:xfrm>
            <a:off x="6438967" y="4053646"/>
            <a:ext cx="4222602" cy="1754326"/>
          </a:xfrm>
          <a:prstGeom prst="rect">
            <a:avLst/>
          </a:prstGeom>
          <a:noFill/>
        </p:spPr>
        <p:txBody>
          <a:bodyPr wrap="square" rtlCol="0">
            <a:spAutoFit/>
          </a:bodyPr>
          <a:lstStyle/>
          <a:p>
            <a:r>
              <a:rPr lang="fr-FR" sz="1200" b="1" dirty="0">
                <a:solidFill>
                  <a:srgbClr val="3D405B"/>
                </a:solidFill>
              </a:rPr>
              <a:t>Le programme </a:t>
            </a:r>
            <a:r>
              <a:rPr lang="fr-FR" sz="1200" b="1" i="1" dirty="0">
                <a:solidFill>
                  <a:srgbClr val="3D405B"/>
                </a:solidFill>
              </a:rPr>
              <a:t>COLLECTIF</a:t>
            </a:r>
            <a:r>
              <a:rPr lang="fr-FR" sz="1200" b="1" dirty="0">
                <a:solidFill>
                  <a:srgbClr val="3D405B"/>
                </a:solidFill>
              </a:rPr>
              <a:t> en pratique</a:t>
            </a:r>
          </a:p>
          <a:p>
            <a:pPr marL="190510" indent="-190510">
              <a:buFont typeface="Arial" panose="020B0604020202020204" pitchFamily="34" charset="0"/>
              <a:buChar char="•"/>
            </a:pPr>
            <a:r>
              <a:rPr lang="fr-FR" sz="1200" dirty="0"/>
              <a:t>Bilan initial ETP (45min) et APA (45min)</a:t>
            </a:r>
          </a:p>
          <a:p>
            <a:pPr marL="190510" indent="-190510">
              <a:buFont typeface="Arial" panose="020B0604020202020204" pitchFamily="34" charset="0"/>
              <a:buChar char="•"/>
            </a:pPr>
            <a:r>
              <a:rPr lang="fr-FR" sz="1200" dirty="0"/>
              <a:t>8 ateliers collectifs hebdomadaires d’ETP de 60 à 90min</a:t>
            </a:r>
          </a:p>
          <a:p>
            <a:pPr lvl="1"/>
            <a:r>
              <a:rPr lang="fr-FR" sz="1200" dirty="0"/>
              <a:t>(Gestion du stress, nutrition x2, sommeil, addictions, estime de soi, activité physique x2)</a:t>
            </a:r>
          </a:p>
          <a:p>
            <a:pPr marL="190510" indent="-190510">
              <a:buFont typeface="Arial" panose="020B0604020202020204" pitchFamily="34" charset="0"/>
              <a:buChar char="•"/>
            </a:pPr>
            <a:r>
              <a:rPr lang="fr-FR" sz="1200" dirty="0"/>
              <a:t>10 séances collectives hebdomadaires d’APA de 60min</a:t>
            </a:r>
          </a:p>
          <a:p>
            <a:pPr marL="190510" indent="-190510">
              <a:buFont typeface="Arial" panose="020B0604020202020204" pitchFamily="34" charset="0"/>
              <a:buChar char="•"/>
            </a:pPr>
            <a:r>
              <a:rPr lang="fr-FR" sz="1200" dirty="0"/>
              <a:t>Bilan final ETP et APA</a:t>
            </a:r>
          </a:p>
          <a:p>
            <a:pPr marL="190510" indent="-190510">
              <a:buFont typeface="Arial" panose="020B0604020202020204" pitchFamily="34" charset="0"/>
              <a:buChar char="•"/>
            </a:pPr>
            <a:endParaRPr lang="fr-FR" sz="1200" dirty="0"/>
          </a:p>
          <a:p>
            <a:pPr marL="190510" indent="-190510">
              <a:buFont typeface="Arial" panose="020B0604020202020204" pitchFamily="34" charset="0"/>
              <a:buChar char="•"/>
            </a:pPr>
            <a:endParaRPr lang="fr-FR" sz="1200" dirty="0"/>
          </a:p>
        </p:txBody>
      </p:sp>
      <p:sp>
        <p:nvSpPr>
          <p:cNvPr id="1062" name="ZoneTexte 1061">
            <a:extLst>
              <a:ext uri="{FF2B5EF4-FFF2-40B4-BE49-F238E27FC236}">
                <a16:creationId xmlns:a16="http://schemas.microsoft.com/office/drawing/2014/main" id="{F7F3DECE-C2B9-6430-3D27-082F2A12BF50}"/>
              </a:ext>
            </a:extLst>
          </p:cNvPr>
          <p:cNvSpPr txBox="1"/>
          <p:nvPr/>
        </p:nvSpPr>
        <p:spPr>
          <a:xfrm>
            <a:off x="6438967" y="2906457"/>
            <a:ext cx="4237278" cy="646331"/>
          </a:xfrm>
          <a:prstGeom prst="rect">
            <a:avLst/>
          </a:prstGeom>
          <a:noFill/>
        </p:spPr>
        <p:txBody>
          <a:bodyPr wrap="square" rtlCol="0">
            <a:spAutoFit/>
          </a:bodyPr>
          <a:lstStyle/>
          <a:p>
            <a:r>
              <a:rPr lang="fr-FR" sz="1200" b="1" dirty="0">
                <a:solidFill>
                  <a:srgbClr val="3D405B"/>
                </a:solidFill>
              </a:rPr>
              <a:t>Bénéficiaires </a:t>
            </a:r>
          </a:p>
          <a:p>
            <a:pPr marL="190510" indent="-190510">
              <a:buFont typeface="Arial" panose="020B0604020202020204" pitchFamily="34" charset="0"/>
              <a:buChar char="•"/>
            </a:pPr>
            <a:r>
              <a:rPr lang="fr-FR" sz="1200" dirty="0"/>
              <a:t>Patients pris en charge au CAMP d’Hérouville Saint-Clair</a:t>
            </a:r>
          </a:p>
          <a:p>
            <a:pPr marL="190510" indent="-190510">
              <a:buFont typeface="Arial" panose="020B0604020202020204" pitchFamily="34" charset="0"/>
              <a:buChar char="•"/>
            </a:pPr>
            <a:r>
              <a:rPr lang="fr-FR" sz="1200" dirty="0"/>
              <a:t>Groupes fermés de 6 à 8 patients</a:t>
            </a:r>
          </a:p>
        </p:txBody>
      </p:sp>
      <p:pic>
        <p:nvPicPr>
          <p:cNvPr id="1065" name="Picture 34" descr="Lycée Gustave Eiffel |">
            <a:extLst>
              <a:ext uri="{FF2B5EF4-FFF2-40B4-BE49-F238E27FC236}">
                <a16:creationId xmlns:a16="http://schemas.microsoft.com/office/drawing/2014/main" id="{2932FE6D-3613-329F-BBA3-9DB957E4D0D7}"/>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994400" y="2848566"/>
            <a:ext cx="342631" cy="342631"/>
          </a:xfrm>
          <a:prstGeom prst="rect">
            <a:avLst/>
          </a:prstGeom>
          <a:noFill/>
          <a:extLst>
            <a:ext uri="{909E8E84-426E-40DD-AFC4-6F175D3DCCD1}">
              <a14:hiddenFill xmlns:a14="http://schemas.microsoft.com/office/drawing/2010/main">
                <a:solidFill>
                  <a:srgbClr val="FFFFFF"/>
                </a:solidFill>
              </a14:hiddenFill>
            </a:ext>
          </a:extLst>
        </p:spPr>
      </p:pic>
      <p:sp>
        <p:nvSpPr>
          <p:cNvPr id="1066" name="ZoneTexte 1065">
            <a:extLst>
              <a:ext uri="{FF2B5EF4-FFF2-40B4-BE49-F238E27FC236}">
                <a16:creationId xmlns:a16="http://schemas.microsoft.com/office/drawing/2014/main" id="{A41697FE-3D56-EF00-D19D-C64DDEFE27AE}"/>
              </a:ext>
            </a:extLst>
          </p:cNvPr>
          <p:cNvSpPr txBox="1"/>
          <p:nvPr/>
        </p:nvSpPr>
        <p:spPr>
          <a:xfrm>
            <a:off x="7902740" y="3581400"/>
            <a:ext cx="266420" cy="276999"/>
          </a:xfrm>
          <a:prstGeom prst="rect">
            <a:avLst/>
          </a:prstGeom>
          <a:noFill/>
        </p:spPr>
        <p:txBody>
          <a:bodyPr wrap="none" rtlCol="0">
            <a:spAutoFit/>
          </a:bodyPr>
          <a:lstStyle/>
          <a:p>
            <a:r>
              <a:rPr lang="fr-FR" sz="1200" b="1" dirty="0">
                <a:solidFill>
                  <a:srgbClr val="3D405B"/>
                </a:solidFill>
              </a:rPr>
              <a:t>x</a:t>
            </a:r>
          </a:p>
        </p:txBody>
      </p:sp>
      <p:sp>
        <p:nvSpPr>
          <p:cNvPr id="1067" name="ZoneTexte 1066">
            <a:extLst>
              <a:ext uri="{FF2B5EF4-FFF2-40B4-BE49-F238E27FC236}">
                <a16:creationId xmlns:a16="http://schemas.microsoft.com/office/drawing/2014/main" id="{EF49414C-FF7C-C47C-F268-87419FB5EC88}"/>
              </a:ext>
            </a:extLst>
          </p:cNvPr>
          <p:cNvSpPr txBox="1"/>
          <p:nvPr/>
        </p:nvSpPr>
        <p:spPr>
          <a:xfrm>
            <a:off x="8705982" y="3581400"/>
            <a:ext cx="266420" cy="276999"/>
          </a:xfrm>
          <a:prstGeom prst="rect">
            <a:avLst/>
          </a:prstGeom>
          <a:noFill/>
        </p:spPr>
        <p:txBody>
          <a:bodyPr wrap="none" rtlCol="0">
            <a:spAutoFit/>
          </a:bodyPr>
          <a:lstStyle/>
          <a:p>
            <a:r>
              <a:rPr lang="fr-FR" sz="1200" b="1" dirty="0">
                <a:solidFill>
                  <a:srgbClr val="3D405B"/>
                </a:solidFill>
              </a:rPr>
              <a:t>x</a:t>
            </a:r>
          </a:p>
        </p:txBody>
      </p:sp>
      <p:pic>
        <p:nvPicPr>
          <p:cNvPr id="1068" name="Picture 36" descr="Pratique - Icônes éducation gratuites">
            <a:extLst>
              <a:ext uri="{FF2B5EF4-FFF2-40B4-BE49-F238E27FC236}">
                <a16:creationId xmlns:a16="http://schemas.microsoft.com/office/drawing/2014/main" id="{85CBF524-CF52-8F45-39B7-D53A610558C2}"/>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003687" y="4016966"/>
            <a:ext cx="342631" cy="342631"/>
          </a:xfrm>
          <a:prstGeom prst="rect">
            <a:avLst/>
          </a:prstGeom>
          <a:noFill/>
          <a:extLst>
            <a:ext uri="{909E8E84-426E-40DD-AFC4-6F175D3DCCD1}">
              <a14:hiddenFill xmlns:a14="http://schemas.microsoft.com/office/drawing/2010/main">
                <a:solidFill>
                  <a:srgbClr val="FFFFFF"/>
                </a:solidFill>
              </a14:hiddenFill>
            </a:ext>
          </a:extLst>
        </p:spPr>
      </p:pic>
      <p:pic>
        <p:nvPicPr>
          <p:cNvPr id="1072" name="Image 1071">
            <a:extLst>
              <a:ext uri="{FF2B5EF4-FFF2-40B4-BE49-F238E27FC236}">
                <a16:creationId xmlns:a16="http://schemas.microsoft.com/office/drawing/2014/main" id="{49B33DA4-BF8B-48F7-5D86-DA225A71D95E}"/>
              </a:ext>
            </a:extLst>
          </p:cNvPr>
          <p:cNvPicPr>
            <a:picLocks noChangeAspect="1"/>
          </p:cNvPicPr>
          <p:nvPr/>
        </p:nvPicPr>
        <p:blipFill rotWithShape="1">
          <a:blip r:embed="rId29"/>
          <a:srcRect t="15030" b="10453"/>
          <a:stretch/>
        </p:blipFill>
        <p:spPr>
          <a:xfrm>
            <a:off x="3902913" y="3991111"/>
            <a:ext cx="1579821" cy="645343"/>
          </a:xfrm>
          <a:prstGeom prst="rect">
            <a:avLst/>
          </a:prstGeom>
        </p:spPr>
      </p:pic>
      <p:pic>
        <p:nvPicPr>
          <p:cNvPr id="1073" name="Image 1072">
            <a:extLst>
              <a:ext uri="{FF2B5EF4-FFF2-40B4-BE49-F238E27FC236}">
                <a16:creationId xmlns:a16="http://schemas.microsoft.com/office/drawing/2014/main" id="{AAEE3D23-43A2-DFD4-F4AC-ADAFC1058180}"/>
              </a:ext>
            </a:extLst>
          </p:cNvPr>
          <p:cNvPicPr>
            <a:picLocks noChangeAspect="1"/>
          </p:cNvPicPr>
          <p:nvPr/>
        </p:nvPicPr>
        <p:blipFill>
          <a:blip r:embed="rId30"/>
          <a:stretch>
            <a:fillRect/>
          </a:stretch>
        </p:blipFill>
        <p:spPr>
          <a:xfrm>
            <a:off x="3904847" y="4702312"/>
            <a:ext cx="1589606" cy="620939"/>
          </a:xfrm>
          <a:prstGeom prst="rect">
            <a:avLst/>
          </a:prstGeom>
        </p:spPr>
      </p:pic>
      <p:pic>
        <p:nvPicPr>
          <p:cNvPr id="1074" name="Image 1073">
            <a:extLst>
              <a:ext uri="{FF2B5EF4-FFF2-40B4-BE49-F238E27FC236}">
                <a16:creationId xmlns:a16="http://schemas.microsoft.com/office/drawing/2014/main" id="{D956D9FD-B7E1-279D-4BA2-FC336D3CF7A6}"/>
              </a:ext>
            </a:extLst>
          </p:cNvPr>
          <p:cNvPicPr>
            <a:picLocks noChangeAspect="1"/>
          </p:cNvPicPr>
          <p:nvPr/>
        </p:nvPicPr>
        <p:blipFill>
          <a:blip r:embed="rId31"/>
          <a:stretch>
            <a:fillRect/>
          </a:stretch>
        </p:blipFill>
        <p:spPr>
          <a:xfrm>
            <a:off x="3902913" y="5392829"/>
            <a:ext cx="1612081" cy="579483"/>
          </a:xfrm>
          <a:prstGeom prst="rect">
            <a:avLst/>
          </a:prstGeom>
        </p:spPr>
      </p:pic>
      <p:pic>
        <p:nvPicPr>
          <p:cNvPr id="1075" name="Image 1074">
            <a:extLst>
              <a:ext uri="{FF2B5EF4-FFF2-40B4-BE49-F238E27FC236}">
                <a16:creationId xmlns:a16="http://schemas.microsoft.com/office/drawing/2014/main" id="{1DE34701-F872-8935-5F82-047E41F04F19}"/>
              </a:ext>
            </a:extLst>
          </p:cNvPr>
          <p:cNvPicPr>
            <a:picLocks noChangeAspect="1"/>
          </p:cNvPicPr>
          <p:nvPr/>
        </p:nvPicPr>
        <p:blipFill rotWithShape="1">
          <a:blip r:embed="rId32"/>
          <a:srcRect b="38166"/>
          <a:stretch/>
        </p:blipFill>
        <p:spPr>
          <a:xfrm>
            <a:off x="3902914" y="6023112"/>
            <a:ext cx="1612081" cy="440234"/>
          </a:xfrm>
          <a:prstGeom prst="rect">
            <a:avLst/>
          </a:prstGeom>
        </p:spPr>
      </p:pic>
      <p:cxnSp>
        <p:nvCxnSpPr>
          <p:cNvPr id="1081" name="Connecteur droit 1080">
            <a:extLst>
              <a:ext uri="{FF2B5EF4-FFF2-40B4-BE49-F238E27FC236}">
                <a16:creationId xmlns:a16="http://schemas.microsoft.com/office/drawing/2014/main" id="{9F38C936-09C6-36CB-5FE4-E0A61A6F9874}"/>
              </a:ext>
            </a:extLst>
          </p:cNvPr>
          <p:cNvCxnSpPr>
            <a:cxnSpLocks/>
          </p:cNvCxnSpPr>
          <p:nvPr/>
        </p:nvCxnSpPr>
        <p:spPr>
          <a:xfrm flipH="1">
            <a:off x="3625274" y="4278945"/>
            <a:ext cx="1" cy="2036723"/>
          </a:xfrm>
          <a:prstGeom prst="line">
            <a:avLst/>
          </a:prstGeom>
          <a:ln w="12700">
            <a:solidFill>
              <a:srgbClr val="81B29A"/>
            </a:solidFill>
          </a:ln>
        </p:spPr>
        <p:style>
          <a:lnRef idx="1">
            <a:schemeClr val="accent1"/>
          </a:lnRef>
          <a:fillRef idx="0">
            <a:schemeClr val="accent1"/>
          </a:fillRef>
          <a:effectRef idx="0">
            <a:schemeClr val="accent1"/>
          </a:effectRef>
          <a:fontRef idx="minor">
            <a:schemeClr val="tx1"/>
          </a:fontRef>
        </p:style>
      </p:cxnSp>
      <p:cxnSp>
        <p:nvCxnSpPr>
          <p:cNvPr id="1084" name="Connecteur droit avec flèche 1083">
            <a:extLst>
              <a:ext uri="{FF2B5EF4-FFF2-40B4-BE49-F238E27FC236}">
                <a16:creationId xmlns:a16="http://schemas.microsoft.com/office/drawing/2014/main" id="{6BA0EA17-6E6D-C2A0-892A-ECB941DD4CCA}"/>
              </a:ext>
            </a:extLst>
          </p:cNvPr>
          <p:cNvCxnSpPr>
            <a:cxnSpLocks/>
          </p:cNvCxnSpPr>
          <p:nvPr/>
        </p:nvCxnSpPr>
        <p:spPr>
          <a:xfrm>
            <a:off x="3625275" y="4280580"/>
            <a:ext cx="226730" cy="0"/>
          </a:xfrm>
          <a:prstGeom prst="straightConnector1">
            <a:avLst/>
          </a:prstGeom>
          <a:ln w="12700">
            <a:solidFill>
              <a:srgbClr val="81B29A"/>
            </a:solidFill>
            <a:tailEnd type="triangle"/>
          </a:ln>
        </p:spPr>
        <p:style>
          <a:lnRef idx="1">
            <a:schemeClr val="accent1"/>
          </a:lnRef>
          <a:fillRef idx="0">
            <a:schemeClr val="accent1"/>
          </a:fillRef>
          <a:effectRef idx="0">
            <a:schemeClr val="accent1"/>
          </a:effectRef>
          <a:fontRef idx="minor">
            <a:schemeClr val="tx1"/>
          </a:fontRef>
        </p:style>
      </p:cxnSp>
      <p:cxnSp>
        <p:nvCxnSpPr>
          <p:cNvPr id="1087" name="Connecteur droit avec flèche 1086">
            <a:extLst>
              <a:ext uri="{FF2B5EF4-FFF2-40B4-BE49-F238E27FC236}">
                <a16:creationId xmlns:a16="http://schemas.microsoft.com/office/drawing/2014/main" id="{5F191FD6-BE80-A337-7577-35902A93E8CC}"/>
              </a:ext>
            </a:extLst>
          </p:cNvPr>
          <p:cNvCxnSpPr>
            <a:cxnSpLocks/>
          </p:cNvCxnSpPr>
          <p:nvPr/>
        </p:nvCxnSpPr>
        <p:spPr>
          <a:xfrm>
            <a:off x="3625274" y="4854711"/>
            <a:ext cx="226730" cy="0"/>
          </a:xfrm>
          <a:prstGeom prst="straightConnector1">
            <a:avLst/>
          </a:prstGeom>
          <a:ln w="12700">
            <a:solidFill>
              <a:srgbClr val="81B29A"/>
            </a:solidFill>
            <a:tailEnd type="triangle"/>
          </a:ln>
        </p:spPr>
        <p:style>
          <a:lnRef idx="1">
            <a:schemeClr val="accent1"/>
          </a:lnRef>
          <a:fillRef idx="0">
            <a:schemeClr val="accent1"/>
          </a:fillRef>
          <a:effectRef idx="0">
            <a:schemeClr val="accent1"/>
          </a:effectRef>
          <a:fontRef idx="minor">
            <a:schemeClr val="tx1"/>
          </a:fontRef>
        </p:style>
      </p:cxnSp>
      <p:cxnSp>
        <p:nvCxnSpPr>
          <p:cNvPr id="1088" name="Connecteur droit avec flèche 1087">
            <a:extLst>
              <a:ext uri="{FF2B5EF4-FFF2-40B4-BE49-F238E27FC236}">
                <a16:creationId xmlns:a16="http://schemas.microsoft.com/office/drawing/2014/main" id="{C1202AB2-DFAA-AEEA-CCA1-EB11B0D91D16}"/>
              </a:ext>
            </a:extLst>
          </p:cNvPr>
          <p:cNvCxnSpPr>
            <a:cxnSpLocks/>
          </p:cNvCxnSpPr>
          <p:nvPr/>
        </p:nvCxnSpPr>
        <p:spPr>
          <a:xfrm>
            <a:off x="3629606" y="5613287"/>
            <a:ext cx="226730" cy="0"/>
          </a:xfrm>
          <a:prstGeom prst="straightConnector1">
            <a:avLst/>
          </a:prstGeom>
          <a:ln w="12700">
            <a:solidFill>
              <a:srgbClr val="81B29A"/>
            </a:solidFill>
            <a:tailEnd type="triangle"/>
          </a:ln>
        </p:spPr>
        <p:style>
          <a:lnRef idx="1">
            <a:schemeClr val="accent1"/>
          </a:lnRef>
          <a:fillRef idx="0">
            <a:schemeClr val="accent1"/>
          </a:fillRef>
          <a:effectRef idx="0">
            <a:schemeClr val="accent1"/>
          </a:effectRef>
          <a:fontRef idx="minor">
            <a:schemeClr val="tx1"/>
          </a:fontRef>
        </p:style>
      </p:cxnSp>
      <p:cxnSp>
        <p:nvCxnSpPr>
          <p:cNvPr id="1089" name="Connecteur droit avec flèche 1088">
            <a:extLst>
              <a:ext uri="{FF2B5EF4-FFF2-40B4-BE49-F238E27FC236}">
                <a16:creationId xmlns:a16="http://schemas.microsoft.com/office/drawing/2014/main" id="{2997E4A5-9FEF-CEF4-DF9D-104E26BCC4C4}"/>
              </a:ext>
            </a:extLst>
          </p:cNvPr>
          <p:cNvCxnSpPr>
            <a:cxnSpLocks/>
          </p:cNvCxnSpPr>
          <p:nvPr/>
        </p:nvCxnSpPr>
        <p:spPr>
          <a:xfrm>
            <a:off x="3625274" y="6315668"/>
            <a:ext cx="226730" cy="0"/>
          </a:xfrm>
          <a:prstGeom prst="straightConnector1">
            <a:avLst/>
          </a:prstGeom>
          <a:ln w="12700">
            <a:solidFill>
              <a:srgbClr val="81B29A"/>
            </a:solidFill>
            <a:tailEnd type="triangle"/>
          </a:ln>
        </p:spPr>
        <p:style>
          <a:lnRef idx="1">
            <a:schemeClr val="accent1"/>
          </a:lnRef>
          <a:fillRef idx="0">
            <a:schemeClr val="accent1"/>
          </a:fillRef>
          <a:effectRef idx="0">
            <a:schemeClr val="accent1"/>
          </a:effectRef>
          <a:fontRef idx="minor">
            <a:schemeClr val="tx1"/>
          </a:fontRef>
        </p:style>
      </p:cxnSp>
      <p:cxnSp>
        <p:nvCxnSpPr>
          <p:cNvPr id="1091" name="Connecteur droit 1090">
            <a:extLst>
              <a:ext uri="{FF2B5EF4-FFF2-40B4-BE49-F238E27FC236}">
                <a16:creationId xmlns:a16="http://schemas.microsoft.com/office/drawing/2014/main" id="{3E8BFA87-9E8D-DA9D-6EA1-6E059FAE403E}"/>
              </a:ext>
            </a:extLst>
          </p:cNvPr>
          <p:cNvCxnSpPr>
            <a:cxnSpLocks/>
          </p:cNvCxnSpPr>
          <p:nvPr/>
        </p:nvCxnSpPr>
        <p:spPr>
          <a:xfrm>
            <a:off x="3251200" y="6022510"/>
            <a:ext cx="374075" cy="0"/>
          </a:xfrm>
          <a:prstGeom prst="line">
            <a:avLst/>
          </a:prstGeom>
          <a:ln w="12700">
            <a:solidFill>
              <a:srgbClr val="81B29A"/>
            </a:solidFill>
          </a:ln>
        </p:spPr>
        <p:style>
          <a:lnRef idx="1">
            <a:schemeClr val="accent1"/>
          </a:lnRef>
          <a:fillRef idx="0">
            <a:schemeClr val="accent1"/>
          </a:fillRef>
          <a:effectRef idx="0">
            <a:schemeClr val="accent1"/>
          </a:effectRef>
          <a:fontRef idx="minor">
            <a:schemeClr val="tx1"/>
          </a:fontRef>
        </p:style>
      </p:cxnSp>
      <p:sp>
        <p:nvSpPr>
          <p:cNvPr id="1093" name="Dodécagone 1092">
            <a:extLst>
              <a:ext uri="{FF2B5EF4-FFF2-40B4-BE49-F238E27FC236}">
                <a16:creationId xmlns:a16="http://schemas.microsoft.com/office/drawing/2014/main" id="{9D009BF7-94F9-30A0-61E5-865E92FA488A}"/>
              </a:ext>
            </a:extLst>
          </p:cNvPr>
          <p:cNvSpPr/>
          <p:nvPr/>
        </p:nvSpPr>
        <p:spPr>
          <a:xfrm>
            <a:off x="3654681" y="4073039"/>
            <a:ext cx="176579" cy="176579"/>
          </a:xfrm>
          <a:prstGeom prst="dodecagon">
            <a:avLst/>
          </a:prstGeom>
          <a:solidFill>
            <a:srgbClr val="81B2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800" dirty="0"/>
              <a:t>1</a:t>
            </a:r>
          </a:p>
        </p:txBody>
      </p:sp>
      <p:sp>
        <p:nvSpPr>
          <p:cNvPr id="1094" name="Dodécagone 1093">
            <a:extLst>
              <a:ext uri="{FF2B5EF4-FFF2-40B4-BE49-F238E27FC236}">
                <a16:creationId xmlns:a16="http://schemas.microsoft.com/office/drawing/2014/main" id="{89ED4F97-92E2-CA0E-1059-AAF293F2DFDB}"/>
              </a:ext>
            </a:extLst>
          </p:cNvPr>
          <p:cNvSpPr/>
          <p:nvPr/>
        </p:nvSpPr>
        <p:spPr>
          <a:xfrm>
            <a:off x="3653383" y="4636455"/>
            <a:ext cx="176579" cy="176579"/>
          </a:xfrm>
          <a:prstGeom prst="dodecagon">
            <a:avLst/>
          </a:prstGeom>
          <a:solidFill>
            <a:srgbClr val="81B2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800" dirty="0"/>
              <a:t>2</a:t>
            </a:r>
          </a:p>
        </p:txBody>
      </p:sp>
      <p:sp>
        <p:nvSpPr>
          <p:cNvPr id="1095" name="Dodécagone 1094">
            <a:extLst>
              <a:ext uri="{FF2B5EF4-FFF2-40B4-BE49-F238E27FC236}">
                <a16:creationId xmlns:a16="http://schemas.microsoft.com/office/drawing/2014/main" id="{C05AF57F-AB8A-2025-629D-2AD33EBE66A6}"/>
              </a:ext>
            </a:extLst>
          </p:cNvPr>
          <p:cNvSpPr/>
          <p:nvPr/>
        </p:nvSpPr>
        <p:spPr>
          <a:xfrm>
            <a:off x="3651936" y="5400262"/>
            <a:ext cx="176579" cy="176579"/>
          </a:xfrm>
          <a:prstGeom prst="dodecagon">
            <a:avLst/>
          </a:prstGeom>
          <a:solidFill>
            <a:srgbClr val="81B2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800" dirty="0"/>
              <a:t>3</a:t>
            </a:r>
          </a:p>
        </p:txBody>
      </p:sp>
      <p:sp>
        <p:nvSpPr>
          <p:cNvPr id="1096" name="Dodécagone 1095">
            <a:extLst>
              <a:ext uri="{FF2B5EF4-FFF2-40B4-BE49-F238E27FC236}">
                <a16:creationId xmlns:a16="http://schemas.microsoft.com/office/drawing/2014/main" id="{AB31AD19-05D8-025F-0C8F-74B9837DDA8E}"/>
              </a:ext>
            </a:extLst>
          </p:cNvPr>
          <p:cNvSpPr/>
          <p:nvPr/>
        </p:nvSpPr>
        <p:spPr>
          <a:xfrm>
            <a:off x="3652447" y="6102643"/>
            <a:ext cx="176579" cy="176579"/>
          </a:xfrm>
          <a:prstGeom prst="dodecagon">
            <a:avLst/>
          </a:prstGeom>
          <a:solidFill>
            <a:srgbClr val="81B2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800" dirty="0"/>
              <a:t>4</a:t>
            </a:r>
          </a:p>
        </p:txBody>
      </p:sp>
      <p:pic>
        <p:nvPicPr>
          <p:cNvPr id="20" name="Image 19">
            <a:extLst>
              <a:ext uri="{FF2B5EF4-FFF2-40B4-BE49-F238E27FC236}">
                <a16:creationId xmlns:a16="http://schemas.microsoft.com/office/drawing/2014/main" id="{FBDF39F8-24F6-A84D-0BBC-1A35926DE3D4}"/>
              </a:ext>
            </a:extLst>
          </p:cNvPr>
          <p:cNvPicPr>
            <a:picLocks noChangeAspect="1"/>
          </p:cNvPicPr>
          <p:nvPr/>
        </p:nvPicPr>
        <p:blipFill rotWithShape="1">
          <a:blip r:embed="rId33" cstate="print">
            <a:extLst>
              <a:ext uri="{28A0092B-C50C-407E-A947-70E740481C1C}">
                <a14:useLocalDpi xmlns:a14="http://schemas.microsoft.com/office/drawing/2010/main" val="0"/>
              </a:ext>
            </a:extLst>
          </a:blip>
          <a:srcRect l="9223" t="14266" r="4864" b="27251"/>
          <a:stretch/>
        </p:blipFill>
        <p:spPr>
          <a:xfrm>
            <a:off x="7609964" y="565874"/>
            <a:ext cx="435193" cy="641220"/>
          </a:xfrm>
          <a:prstGeom prst="rect">
            <a:avLst/>
          </a:prstGeom>
        </p:spPr>
      </p:pic>
      <p:pic>
        <p:nvPicPr>
          <p:cNvPr id="35" name="Image 34">
            <a:extLst>
              <a:ext uri="{FF2B5EF4-FFF2-40B4-BE49-F238E27FC236}">
                <a16:creationId xmlns:a16="http://schemas.microsoft.com/office/drawing/2014/main" id="{F090A065-7E76-62CE-D772-04FF6FC205A4}"/>
              </a:ext>
            </a:extLst>
          </p:cNvPr>
          <p:cNvPicPr>
            <a:picLocks noChangeAspect="1"/>
          </p:cNvPicPr>
          <p:nvPr/>
        </p:nvPicPr>
        <p:blipFill rotWithShape="1">
          <a:blip r:embed="rId34" cstate="print">
            <a:extLst>
              <a:ext uri="{28A0092B-C50C-407E-A947-70E740481C1C}">
                <a14:useLocalDpi xmlns:a14="http://schemas.microsoft.com/office/drawing/2010/main" val="0"/>
              </a:ext>
            </a:extLst>
          </a:blip>
          <a:srcRect l="8601" t="16114" r="5705" b="24668"/>
          <a:stretch/>
        </p:blipFill>
        <p:spPr>
          <a:xfrm>
            <a:off x="8315483" y="562626"/>
            <a:ext cx="434080" cy="649275"/>
          </a:xfrm>
          <a:prstGeom prst="rect">
            <a:avLst/>
          </a:prstGeom>
        </p:spPr>
      </p:pic>
      <p:pic>
        <p:nvPicPr>
          <p:cNvPr id="41" name="Image 40">
            <a:extLst>
              <a:ext uri="{FF2B5EF4-FFF2-40B4-BE49-F238E27FC236}">
                <a16:creationId xmlns:a16="http://schemas.microsoft.com/office/drawing/2014/main" id="{4A02B1A3-05E5-9D34-D2CF-796AAF7D1292}"/>
              </a:ext>
            </a:extLst>
          </p:cNvPr>
          <p:cNvPicPr>
            <a:picLocks noChangeAspect="1"/>
          </p:cNvPicPr>
          <p:nvPr/>
        </p:nvPicPr>
        <p:blipFill rotWithShape="1">
          <a:blip r:embed="rId35" cstate="print">
            <a:extLst>
              <a:ext uri="{28A0092B-C50C-407E-A947-70E740481C1C}">
                <a14:useLocalDpi xmlns:a14="http://schemas.microsoft.com/office/drawing/2010/main" val="0"/>
              </a:ext>
            </a:extLst>
          </a:blip>
          <a:srcRect t="9440" r="13708" b="31199"/>
          <a:stretch/>
        </p:blipFill>
        <p:spPr>
          <a:xfrm>
            <a:off x="6905688" y="561068"/>
            <a:ext cx="437107" cy="650833"/>
          </a:xfrm>
          <a:prstGeom prst="rect">
            <a:avLst/>
          </a:prstGeom>
        </p:spPr>
      </p:pic>
      <p:pic>
        <p:nvPicPr>
          <p:cNvPr id="44" name="Image 43">
            <a:extLst>
              <a:ext uri="{FF2B5EF4-FFF2-40B4-BE49-F238E27FC236}">
                <a16:creationId xmlns:a16="http://schemas.microsoft.com/office/drawing/2014/main" id="{96B8293E-1904-C6F3-B647-5F9549341522}"/>
              </a:ext>
            </a:extLst>
          </p:cNvPr>
          <p:cNvPicPr>
            <a:picLocks noChangeAspect="1"/>
          </p:cNvPicPr>
          <p:nvPr/>
        </p:nvPicPr>
        <p:blipFill rotWithShape="1">
          <a:blip r:embed="rId36" cstate="print">
            <a:extLst>
              <a:ext uri="{28A0092B-C50C-407E-A947-70E740481C1C}">
                <a14:useLocalDpi xmlns:a14="http://schemas.microsoft.com/office/drawing/2010/main" val="0"/>
              </a:ext>
            </a:extLst>
          </a:blip>
          <a:srcRect l="14086" t="14352" b="27165"/>
          <a:stretch/>
        </p:blipFill>
        <p:spPr>
          <a:xfrm>
            <a:off x="9017845" y="561068"/>
            <a:ext cx="435193" cy="641220"/>
          </a:xfrm>
          <a:prstGeom prst="rect">
            <a:avLst/>
          </a:prstGeom>
        </p:spPr>
      </p:pic>
      <p:sp>
        <p:nvSpPr>
          <p:cNvPr id="45" name="ZoneTexte 44">
            <a:extLst>
              <a:ext uri="{FF2B5EF4-FFF2-40B4-BE49-F238E27FC236}">
                <a16:creationId xmlns:a16="http://schemas.microsoft.com/office/drawing/2014/main" id="{1BAF20ED-637E-BC55-EF70-93D2E0391213}"/>
              </a:ext>
            </a:extLst>
          </p:cNvPr>
          <p:cNvSpPr txBox="1"/>
          <p:nvPr/>
        </p:nvSpPr>
        <p:spPr>
          <a:xfrm>
            <a:off x="6415389" y="5433413"/>
            <a:ext cx="1844159" cy="646331"/>
          </a:xfrm>
          <a:prstGeom prst="rect">
            <a:avLst/>
          </a:prstGeom>
          <a:noFill/>
        </p:spPr>
        <p:txBody>
          <a:bodyPr wrap="none" rtlCol="0">
            <a:spAutoFit/>
          </a:bodyPr>
          <a:lstStyle/>
          <a:p>
            <a:r>
              <a:rPr lang="fr-FR" sz="1200" b="1" dirty="0">
                <a:solidFill>
                  <a:srgbClr val="3D405B"/>
                </a:solidFill>
              </a:rPr>
              <a:t>Où</a:t>
            </a:r>
          </a:p>
          <a:p>
            <a:pPr marL="190510" indent="-190510">
              <a:buFont typeface="Arial" panose="020B0604020202020204" pitchFamily="34" charset="0"/>
              <a:buChar char="•"/>
            </a:pPr>
            <a:r>
              <a:rPr lang="fr-FR" sz="1200" dirty="0"/>
              <a:t>ETP: Stade </a:t>
            </a:r>
            <a:r>
              <a:rPr lang="fr-FR" sz="1200" dirty="0" err="1"/>
              <a:t>Prestavoine</a:t>
            </a:r>
            <a:endParaRPr lang="fr-FR" sz="1200" dirty="0"/>
          </a:p>
          <a:p>
            <a:pPr marL="190510" indent="-190510">
              <a:buFont typeface="Arial" panose="020B0604020202020204" pitchFamily="34" charset="0"/>
              <a:buChar char="•"/>
            </a:pPr>
            <a:r>
              <a:rPr lang="fr-FR" sz="1200" dirty="0"/>
              <a:t>APA: Gymnase Humbert</a:t>
            </a:r>
          </a:p>
        </p:txBody>
      </p:sp>
      <p:pic>
        <p:nvPicPr>
          <p:cNvPr id="3074" name="Picture 2" descr="Icône De Localisation Png, Vecteurs, PSD et Icônes Pour ...">
            <a:extLst>
              <a:ext uri="{FF2B5EF4-FFF2-40B4-BE49-F238E27FC236}">
                <a16:creationId xmlns:a16="http://schemas.microsoft.com/office/drawing/2014/main" id="{A39DBC77-9D33-2CD4-BDFC-CAD14E6B08FF}"/>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5995156" y="5377253"/>
            <a:ext cx="341119" cy="3299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umelles images vectorielles, Jumelles vecteurs libres de droits |  Depositphotos">
            <a:extLst>
              <a:ext uri="{FF2B5EF4-FFF2-40B4-BE49-F238E27FC236}">
                <a16:creationId xmlns:a16="http://schemas.microsoft.com/office/drawing/2014/main" id="{8131C80D-8F71-C103-A373-AC32E6BEA198}"/>
              </a:ext>
            </a:extLst>
          </p:cNvPr>
          <p:cNvPicPr>
            <a:picLocks noChangeAspect="1" noChangeArrowheads="1"/>
          </p:cNvPicPr>
          <p:nvPr/>
        </p:nvPicPr>
        <p:blipFill rotWithShape="1">
          <a:blip r:embed="rId38" cstate="print">
            <a:extLst>
              <a:ext uri="{28A0092B-C50C-407E-A947-70E740481C1C}">
                <a14:useLocalDpi xmlns:a14="http://schemas.microsoft.com/office/drawing/2010/main" val="0"/>
              </a:ext>
            </a:extLst>
          </a:blip>
          <a:srcRect l="3189" t="3336" r="3378" b="3469"/>
          <a:stretch/>
        </p:blipFill>
        <p:spPr bwMode="auto">
          <a:xfrm>
            <a:off x="8338481" y="5406305"/>
            <a:ext cx="320130" cy="319314"/>
          </a:xfrm>
          <a:prstGeom prst="ellipse">
            <a:avLst/>
          </a:prstGeom>
          <a:noFill/>
          <a:extLst>
            <a:ext uri="{909E8E84-426E-40DD-AFC4-6F175D3DCCD1}">
              <a14:hiddenFill xmlns:a14="http://schemas.microsoft.com/office/drawing/2010/main">
                <a:solidFill>
                  <a:srgbClr val="FFFFFF"/>
                </a:solidFill>
              </a14:hiddenFill>
            </a:ext>
          </a:extLst>
        </p:spPr>
      </p:pic>
      <p:sp>
        <p:nvSpPr>
          <p:cNvPr id="46" name="ZoneTexte 45">
            <a:extLst>
              <a:ext uri="{FF2B5EF4-FFF2-40B4-BE49-F238E27FC236}">
                <a16:creationId xmlns:a16="http://schemas.microsoft.com/office/drawing/2014/main" id="{9B7702B5-66BA-5AB8-9A37-B5FBBFE4E900}"/>
              </a:ext>
            </a:extLst>
          </p:cNvPr>
          <p:cNvSpPr txBox="1"/>
          <p:nvPr/>
        </p:nvSpPr>
        <p:spPr>
          <a:xfrm>
            <a:off x="8787461" y="5429131"/>
            <a:ext cx="2273071" cy="1569660"/>
          </a:xfrm>
          <a:prstGeom prst="rect">
            <a:avLst/>
          </a:prstGeom>
          <a:noFill/>
        </p:spPr>
        <p:txBody>
          <a:bodyPr wrap="square" rtlCol="0">
            <a:spAutoFit/>
          </a:bodyPr>
          <a:lstStyle/>
          <a:p>
            <a:r>
              <a:rPr lang="fr-FR" sz="1200" b="1" dirty="0">
                <a:solidFill>
                  <a:srgbClr val="3D405B"/>
                </a:solidFill>
              </a:rPr>
              <a:t>Perspectives</a:t>
            </a:r>
          </a:p>
          <a:p>
            <a:pPr marL="190510" indent="-190510">
              <a:buFont typeface="Arial" panose="020B0604020202020204" pitchFamily="34" charset="0"/>
              <a:buChar char="•"/>
            </a:pPr>
            <a:r>
              <a:rPr lang="fr-FR" sz="1200" dirty="0"/>
              <a:t>Évaluer plus spécifiquement les bénéfices du programme</a:t>
            </a:r>
          </a:p>
          <a:p>
            <a:pPr marL="190510" indent="-190510">
              <a:buFont typeface="Arial" panose="020B0604020202020204" pitchFamily="34" charset="0"/>
              <a:buChar char="•"/>
            </a:pPr>
            <a:r>
              <a:rPr lang="fr-FR" sz="1200" dirty="0"/>
              <a:t>Pérenniser</a:t>
            </a:r>
          </a:p>
          <a:p>
            <a:pPr marL="190510" indent="-190510">
              <a:buFont typeface="Arial" panose="020B0604020202020204" pitchFamily="34" charset="0"/>
              <a:buChar char="•"/>
            </a:pPr>
            <a:r>
              <a:rPr lang="fr-FR" sz="1200" dirty="0"/>
              <a:t>Élargir </a:t>
            </a:r>
          </a:p>
          <a:p>
            <a:pPr marL="190510" indent="-190510">
              <a:buFont typeface="Arial" panose="020B0604020202020204" pitchFamily="34" charset="0"/>
              <a:buChar char="•"/>
            </a:pPr>
            <a:r>
              <a:rPr lang="fr-FR" sz="1200" dirty="0"/>
              <a:t>Diffuser</a:t>
            </a:r>
          </a:p>
          <a:p>
            <a:pPr marL="190510" indent="-190510">
              <a:buFont typeface="Arial" panose="020B0604020202020204" pitchFamily="34" charset="0"/>
              <a:buChar char="•"/>
            </a:pPr>
            <a:r>
              <a:rPr lang="fr-FR" sz="1200" dirty="0"/>
              <a:t>Valoriser</a:t>
            </a:r>
          </a:p>
          <a:p>
            <a:endParaRPr lang="fr-FR" sz="1200" dirty="0"/>
          </a:p>
        </p:txBody>
      </p:sp>
      <p:pic>
        <p:nvPicPr>
          <p:cNvPr id="3078" name="Picture 6" descr="Évaluation - Icônes affaires et finances gratuites">
            <a:extLst>
              <a:ext uri="{FF2B5EF4-FFF2-40B4-BE49-F238E27FC236}">
                <a16:creationId xmlns:a16="http://schemas.microsoft.com/office/drawing/2014/main" id="{45EC4AAC-CB13-77BE-E7E3-33A384A4D5D7}"/>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6044864" y="6074026"/>
            <a:ext cx="311483" cy="311483"/>
          </a:xfrm>
          <a:prstGeom prst="rect">
            <a:avLst/>
          </a:prstGeom>
          <a:noFill/>
          <a:extLst>
            <a:ext uri="{909E8E84-426E-40DD-AFC4-6F175D3DCCD1}">
              <a14:hiddenFill xmlns:a14="http://schemas.microsoft.com/office/drawing/2010/main">
                <a:solidFill>
                  <a:srgbClr val="FFFFFF"/>
                </a:solidFill>
              </a14:hiddenFill>
            </a:ext>
          </a:extLst>
        </p:spPr>
      </p:pic>
      <p:sp>
        <p:nvSpPr>
          <p:cNvPr id="49" name="ZoneTexte 48">
            <a:extLst>
              <a:ext uri="{FF2B5EF4-FFF2-40B4-BE49-F238E27FC236}">
                <a16:creationId xmlns:a16="http://schemas.microsoft.com/office/drawing/2014/main" id="{F8CA3308-A3C2-0162-241E-C3BA8796F63F}"/>
              </a:ext>
            </a:extLst>
          </p:cNvPr>
          <p:cNvSpPr txBox="1"/>
          <p:nvPr/>
        </p:nvSpPr>
        <p:spPr>
          <a:xfrm>
            <a:off x="6412448" y="6101012"/>
            <a:ext cx="2347117" cy="830997"/>
          </a:xfrm>
          <a:prstGeom prst="rect">
            <a:avLst/>
          </a:prstGeom>
          <a:noFill/>
        </p:spPr>
        <p:txBody>
          <a:bodyPr wrap="none" rtlCol="0">
            <a:spAutoFit/>
          </a:bodyPr>
          <a:lstStyle/>
          <a:p>
            <a:r>
              <a:rPr lang="fr-FR" sz="1200" b="1" dirty="0">
                <a:solidFill>
                  <a:srgbClr val="3D405B"/>
                </a:solidFill>
              </a:rPr>
              <a:t>Évaluations</a:t>
            </a:r>
          </a:p>
          <a:p>
            <a:pPr marL="190510" indent="-190510">
              <a:buFont typeface="Arial" panose="020B0604020202020204" pitchFamily="34" charset="0"/>
              <a:buChar char="•"/>
            </a:pPr>
            <a:r>
              <a:rPr lang="fr-FR" sz="1200" dirty="0"/>
              <a:t>Faisabilité</a:t>
            </a:r>
          </a:p>
          <a:p>
            <a:pPr marL="190510" indent="-190510">
              <a:buFont typeface="Arial" panose="020B0604020202020204" pitchFamily="34" charset="0"/>
              <a:buChar char="•"/>
            </a:pPr>
            <a:r>
              <a:rPr lang="fr-FR" sz="1200" dirty="0"/>
              <a:t>Satisfaction</a:t>
            </a:r>
          </a:p>
          <a:p>
            <a:pPr marL="190510" indent="-190510">
              <a:buFont typeface="Arial" panose="020B0604020202020204" pitchFamily="34" charset="0"/>
              <a:buChar char="•"/>
            </a:pPr>
            <a:r>
              <a:rPr lang="fr-FR" sz="1200" dirty="0"/>
              <a:t>Changements de comportements</a:t>
            </a:r>
          </a:p>
        </p:txBody>
      </p:sp>
      <p:pic>
        <p:nvPicPr>
          <p:cNvPr id="3080" name="Picture 8" descr="Les points forts – Generali Paris Ouest Assurances">
            <a:extLst>
              <a:ext uri="{FF2B5EF4-FFF2-40B4-BE49-F238E27FC236}">
                <a16:creationId xmlns:a16="http://schemas.microsoft.com/office/drawing/2014/main" id="{0D611A0E-8838-2770-280F-E25037A68339}"/>
              </a:ext>
            </a:extLst>
          </p:cNvPr>
          <p:cNvPicPr>
            <a:picLocks noChangeAspect="1" noChangeArrowheads="1"/>
          </p:cNvPicPr>
          <p:nvPr/>
        </p:nvPicPr>
        <p:blipFill>
          <a:blip r:embed="rId40"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8220" y="3022601"/>
            <a:ext cx="414583" cy="414583"/>
          </a:xfrm>
          <a:prstGeom prst="rect">
            <a:avLst/>
          </a:prstGeom>
          <a:noFill/>
          <a:extLst>
            <a:ext uri="{909E8E84-426E-40DD-AFC4-6F175D3DCCD1}">
              <a14:hiddenFill xmlns:a14="http://schemas.microsoft.com/office/drawing/2010/main">
                <a:solidFill>
                  <a:srgbClr val="FFFFFF"/>
                </a:solidFill>
              </a14:hiddenFill>
            </a:ext>
          </a:extLst>
        </p:spPr>
      </p:pic>
      <p:sp>
        <p:nvSpPr>
          <p:cNvPr id="50" name="ZoneTexte 49">
            <a:extLst>
              <a:ext uri="{FF2B5EF4-FFF2-40B4-BE49-F238E27FC236}">
                <a16:creationId xmlns:a16="http://schemas.microsoft.com/office/drawing/2014/main" id="{2158F773-6648-7C55-90FD-59AC565627E5}"/>
              </a:ext>
            </a:extLst>
          </p:cNvPr>
          <p:cNvSpPr txBox="1"/>
          <p:nvPr/>
        </p:nvSpPr>
        <p:spPr>
          <a:xfrm>
            <a:off x="1113698" y="3112882"/>
            <a:ext cx="2566857" cy="830997"/>
          </a:xfrm>
          <a:prstGeom prst="rect">
            <a:avLst/>
          </a:prstGeom>
          <a:noFill/>
        </p:spPr>
        <p:txBody>
          <a:bodyPr wrap="none" rtlCol="0">
            <a:spAutoFit/>
          </a:bodyPr>
          <a:lstStyle/>
          <a:p>
            <a:r>
              <a:rPr lang="fr-FR" sz="1200" b="1" dirty="0">
                <a:solidFill>
                  <a:srgbClr val="3D405B"/>
                </a:solidFill>
              </a:rPr>
              <a:t>Points forts </a:t>
            </a:r>
          </a:p>
          <a:p>
            <a:pPr marL="190510" indent="-190510">
              <a:buFont typeface="Arial" panose="020B0604020202020204" pitchFamily="34" charset="0"/>
              <a:buChar char="•"/>
            </a:pPr>
            <a:r>
              <a:rPr lang="fr-FR" sz="1200" dirty="0"/>
              <a:t>Approche transdisciplinaire</a:t>
            </a:r>
          </a:p>
          <a:p>
            <a:pPr marL="190510" indent="-190510">
              <a:buFont typeface="Arial" panose="020B0604020202020204" pitchFamily="34" charset="0"/>
              <a:buChar char="•"/>
            </a:pPr>
            <a:r>
              <a:rPr lang="fr-FR" sz="1200" dirty="0"/>
              <a:t>Complémentarité des professionnels</a:t>
            </a:r>
          </a:p>
          <a:p>
            <a:pPr marL="190510" indent="-190510">
              <a:buFont typeface="Arial" panose="020B0604020202020204" pitchFamily="34" charset="0"/>
              <a:buChar char="•"/>
            </a:pPr>
            <a:endParaRPr lang="fr-FR" sz="1200" dirty="0"/>
          </a:p>
        </p:txBody>
      </p:sp>
    </p:spTree>
    <p:extLst>
      <p:ext uri="{BB962C8B-B14F-4D97-AF65-F5344CB8AC3E}">
        <p14:creationId xmlns:p14="http://schemas.microsoft.com/office/powerpoint/2010/main" val="36487706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sz="1200"/>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sz="1200"/>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p>
          </p:txBody>
        </p:sp>
      </p:grpSp>
      <p:sp>
        <p:nvSpPr>
          <p:cNvPr id="20" name="TextBox 20"/>
          <p:cNvSpPr txBox="1"/>
          <p:nvPr/>
        </p:nvSpPr>
        <p:spPr>
          <a:xfrm>
            <a:off x="761999" y="2623294"/>
            <a:ext cx="9906001" cy="1427570"/>
          </a:xfrm>
          <a:prstGeom prst="rect">
            <a:avLst/>
          </a:prstGeom>
        </p:spPr>
        <p:txBody>
          <a:bodyPr wrap="square" lIns="0" tIns="0" rIns="0" bIns="0" rtlCol="0" anchor="t">
            <a:spAutoFit/>
          </a:bodyPr>
          <a:lstStyle/>
          <a:p>
            <a:pPr>
              <a:lnSpc>
                <a:spcPts val="2800"/>
              </a:lnSpc>
              <a:spcBef>
                <a:spcPct val="0"/>
              </a:spcBef>
            </a:pPr>
            <a:r>
              <a:rPr lang="fr-FR" sz="2333" dirty="0">
                <a:solidFill>
                  <a:srgbClr val="263090"/>
                </a:solidFill>
                <a:latin typeface="+mj-lt"/>
              </a:rPr>
              <a:t>Intervenant territoire ROUEN-ELBEUF- PAYS de BRAY et YVETOT :</a:t>
            </a:r>
          </a:p>
          <a:p>
            <a:pPr>
              <a:lnSpc>
                <a:spcPts val="2800"/>
              </a:lnSpc>
              <a:spcBef>
                <a:spcPct val="0"/>
              </a:spcBef>
            </a:pPr>
            <a:endParaRPr lang="fr-FR" sz="2333" dirty="0">
              <a:solidFill>
                <a:srgbClr val="263090"/>
              </a:solidFill>
              <a:latin typeface="+mj-lt"/>
            </a:endParaRPr>
          </a:p>
          <a:p>
            <a:pPr>
              <a:lnSpc>
                <a:spcPts val="2800"/>
              </a:lnSpc>
              <a:spcBef>
                <a:spcPct val="0"/>
              </a:spcBef>
            </a:pPr>
            <a:r>
              <a:rPr lang="fr-FR" sz="2333" dirty="0">
                <a:solidFill>
                  <a:srgbClr val="263090"/>
                </a:solidFill>
                <a:latin typeface="+mj-lt"/>
              </a:rPr>
              <a:t>Mme DEVAUX – FERREIRA LEAL Chloé – Coordinatrice du CLS –CLSM du territoire Elbeuvien</a:t>
            </a:r>
          </a:p>
          <a:p>
            <a:pPr>
              <a:lnSpc>
                <a:spcPts val="2800"/>
              </a:lnSpc>
              <a:spcBef>
                <a:spcPct val="0"/>
              </a:spcBef>
            </a:pPr>
            <a:r>
              <a:rPr lang="fr-FR" sz="2333" dirty="0">
                <a:solidFill>
                  <a:srgbClr val="263090"/>
                </a:solidFill>
                <a:latin typeface="+mj-lt"/>
              </a:rPr>
              <a:t>M. DUROCHER William – Secrétaire Général du Centre Hospitalier du Rouvray</a:t>
            </a:r>
          </a:p>
        </p:txBody>
      </p:sp>
      <p:sp>
        <p:nvSpPr>
          <p:cNvPr id="21" name="TextBox 21"/>
          <p:cNvSpPr txBox="1"/>
          <p:nvPr/>
        </p:nvSpPr>
        <p:spPr>
          <a:xfrm>
            <a:off x="3749294" y="1412450"/>
            <a:ext cx="7406197" cy="709425"/>
          </a:xfrm>
          <a:prstGeom prst="rect">
            <a:avLst/>
          </a:prstGeom>
        </p:spPr>
        <p:txBody>
          <a:bodyPr wrap="square" lIns="0" tIns="0" rIns="0" bIns="0" rtlCol="0" anchor="t">
            <a:spAutoFit/>
          </a:bodyPr>
          <a:lstStyle/>
          <a:p>
            <a:pPr>
              <a:lnSpc>
                <a:spcPts val="2800"/>
              </a:lnSpc>
              <a:spcBef>
                <a:spcPct val="0"/>
              </a:spcBef>
            </a:pPr>
            <a:r>
              <a:rPr lang="fr-FR" sz="2333" b="1" dirty="0">
                <a:solidFill>
                  <a:srgbClr val="263090"/>
                </a:solidFill>
                <a:latin typeface="+mj-lt"/>
              </a:rPr>
              <a:t>Lien entre CLS-CLSM/ PTSM dans le déploiement des</a:t>
            </a:r>
          </a:p>
          <a:p>
            <a:pPr>
              <a:lnSpc>
                <a:spcPts val="2800"/>
              </a:lnSpc>
              <a:spcBef>
                <a:spcPct val="0"/>
              </a:spcBef>
            </a:pPr>
            <a:r>
              <a:rPr lang="fr-FR" sz="2333" b="1" dirty="0">
                <a:solidFill>
                  <a:srgbClr val="263090"/>
                </a:solidFill>
                <a:latin typeface="+mj-lt"/>
              </a:rPr>
              <a:t> actions de promotion de la santé mentale</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sz="1200"/>
          </a:p>
        </p:txBody>
      </p:sp>
      <p:grpSp>
        <p:nvGrpSpPr>
          <p:cNvPr id="4" name="Groupe 3">
            <a:extLst>
              <a:ext uri="{FF2B5EF4-FFF2-40B4-BE49-F238E27FC236}">
                <a16:creationId xmlns:a16="http://schemas.microsoft.com/office/drawing/2014/main" id="{C00A83CC-0AE3-1112-3F29-3509D0BC946D}"/>
              </a:ext>
            </a:extLst>
          </p:cNvPr>
          <p:cNvGrpSpPr/>
          <p:nvPr/>
        </p:nvGrpSpPr>
        <p:grpSpPr>
          <a:xfrm>
            <a:off x="733876" y="228600"/>
            <a:ext cx="2726041" cy="1974914"/>
            <a:chOff x="13428913" y="323452"/>
            <a:chExt cx="4089061" cy="2962371"/>
          </a:xfrm>
          <a:scene3d>
            <a:camera prst="orthographicFront">
              <a:rot lat="0" lon="10799977" rev="0"/>
            </a:camera>
            <a:lightRig rig="threePt" dir="t"/>
          </a:scene3d>
        </p:grpSpPr>
        <p:grpSp>
          <p:nvGrpSpPr>
            <p:cNvPr id="18" name="Group 6">
              <a:extLst>
                <a:ext uri="{FF2B5EF4-FFF2-40B4-BE49-F238E27FC236}">
                  <a16:creationId xmlns:a16="http://schemas.microsoft.com/office/drawing/2014/main" id="{01FCB15C-D96B-9884-7DD0-905DBCCA0DCF}"/>
                </a:ext>
              </a:extLst>
            </p:cNvPr>
            <p:cNvGrpSpPr/>
            <p:nvPr/>
          </p:nvGrpSpPr>
          <p:grpSpPr>
            <a:xfrm>
              <a:off x="15946438" y="949226"/>
              <a:ext cx="1297674" cy="466295"/>
              <a:chOff x="0" y="0"/>
              <a:chExt cx="411417" cy="147835"/>
            </a:xfrm>
          </p:grpSpPr>
          <p:sp>
            <p:nvSpPr>
              <p:cNvPr id="28" name="Freeform 7">
                <a:extLst>
                  <a:ext uri="{FF2B5EF4-FFF2-40B4-BE49-F238E27FC236}">
                    <a16:creationId xmlns:a16="http://schemas.microsoft.com/office/drawing/2014/main" id="{69011F4D-1D98-16C0-9C26-AAC61B1335DE}"/>
                  </a:ext>
                </a:extLst>
              </p:cNvPr>
              <p:cNvSpPr/>
              <p:nvPr/>
            </p:nvSpPr>
            <p:spPr>
              <a:xfrm>
                <a:off x="0" y="0"/>
                <a:ext cx="411417" cy="147835"/>
              </a:xfrm>
              <a:custGeom>
                <a:avLst/>
                <a:gdLst/>
                <a:ahLst/>
                <a:cxnLst/>
                <a:rect l="l" t="t" r="r" b="b"/>
                <a:pathLst>
                  <a:path w="411417" h="147835">
                    <a:moveTo>
                      <a:pt x="0" y="0"/>
                    </a:moveTo>
                    <a:lnTo>
                      <a:pt x="411417" y="0"/>
                    </a:lnTo>
                    <a:lnTo>
                      <a:pt x="411417" y="147835"/>
                    </a:lnTo>
                    <a:lnTo>
                      <a:pt x="0" y="147835"/>
                    </a:lnTo>
                    <a:close/>
                  </a:path>
                </a:pathLst>
              </a:custGeom>
              <a:solidFill>
                <a:srgbClr val="263090"/>
              </a:solidFill>
              <a:sp3d/>
            </p:spPr>
            <p:txBody>
              <a:bodyPr/>
              <a:lstStyle/>
              <a:p>
                <a:endParaRPr lang="fr-FR" sz="1200"/>
              </a:p>
            </p:txBody>
          </p:sp>
          <p:sp>
            <p:nvSpPr>
              <p:cNvPr id="29" name="TextBox 8">
                <a:extLst>
                  <a:ext uri="{FF2B5EF4-FFF2-40B4-BE49-F238E27FC236}">
                    <a16:creationId xmlns:a16="http://schemas.microsoft.com/office/drawing/2014/main" id="{59F9E5DE-D99D-9C8E-C327-0AB5E93454DB}"/>
                  </a:ext>
                </a:extLst>
              </p:cNvPr>
              <p:cNvSpPr txBox="1"/>
              <p:nvPr/>
            </p:nvSpPr>
            <p:spPr>
              <a:xfrm>
                <a:off x="0" y="38100"/>
                <a:ext cx="411417" cy="109735"/>
              </a:xfrm>
              <a:prstGeom prst="rect">
                <a:avLst/>
              </a:prstGeom>
              <a:sp3d/>
            </p:spPr>
            <p:txBody>
              <a:bodyPr lIns="28134" tIns="28134" rIns="28134" bIns="28134" rtlCol="0" anchor="ctr">
                <a:flatTx/>
              </a:bodyPr>
              <a:lstStyle/>
              <a:p>
                <a:pPr algn="ctr">
                  <a:lnSpc>
                    <a:spcPts val="1466"/>
                  </a:lnSpc>
                </a:pPr>
                <a:endParaRPr sz="1200"/>
              </a:p>
            </p:txBody>
          </p:sp>
        </p:grpSp>
        <p:grpSp>
          <p:nvGrpSpPr>
            <p:cNvPr id="19" name="Group 2">
              <a:extLst>
                <a:ext uri="{FF2B5EF4-FFF2-40B4-BE49-F238E27FC236}">
                  <a16:creationId xmlns:a16="http://schemas.microsoft.com/office/drawing/2014/main" id="{4840C215-413C-8EBB-BB23-15AC537CA24D}"/>
                </a:ext>
              </a:extLst>
            </p:cNvPr>
            <p:cNvGrpSpPr/>
            <p:nvPr/>
          </p:nvGrpSpPr>
          <p:grpSpPr>
            <a:xfrm>
              <a:off x="13428913" y="323452"/>
              <a:ext cx="4089061" cy="2962371"/>
              <a:chOff x="0" y="0"/>
              <a:chExt cx="5452081" cy="3949828"/>
            </a:xfrm>
          </p:grpSpPr>
          <p:sp>
            <p:nvSpPr>
              <p:cNvPr id="22" name="Freeform 3">
                <a:extLst>
                  <a:ext uri="{FF2B5EF4-FFF2-40B4-BE49-F238E27FC236}">
                    <a16:creationId xmlns:a16="http://schemas.microsoft.com/office/drawing/2014/main" id="{7225D208-F46F-D5DE-46E8-1F5A0BAADECB}"/>
                  </a:ext>
                </a:extLst>
              </p:cNvPr>
              <p:cNvSpPr/>
              <p:nvPr/>
            </p:nvSpPr>
            <p:spPr>
              <a:xfrm rot="5400000">
                <a:off x="1305092" y="-197161"/>
                <a:ext cx="2841897" cy="5452081"/>
              </a:xfrm>
              <a:custGeom>
                <a:avLst/>
                <a:gdLst/>
                <a:ahLst/>
                <a:cxnLst/>
                <a:rect l="l" t="t" r="r" b="b"/>
                <a:pathLst>
                  <a:path w="2841897" h="5452081">
                    <a:moveTo>
                      <a:pt x="0" y="0"/>
                    </a:moveTo>
                    <a:lnTo>
                      <a:pt x="2841897" y="0"/>
                    </a:lnTo>
                    <a:lnTo>
                      <a:pt x="2841897" y="5452081"/>
                    </a:lnTo>
                    <a:lnTo>
                      <a:pt x="0" y="5452081"/>
                    </a:lnTo>
                    <a:lnTo>
                      <a:pt x="0" y="0"/>
                    </a:lnTo>
                    <a:close/>
                  </a:path>
                </a:pathLst>
              </a:custGeom>
              <a:blipFill>
                <a:blip r:embed="rId4">
                  <a:extLst>
                    <a:ext uri="{96DAC541-7B7A-43D3-8B79-37D633B846F1}">
                      <asvg:svgBlip xmlns:asvg="http://schemas.microsoft.com/office/drawing/2016/SVG/main" r:embed="rId5"/>
                    </a:ext>
                  </a:extLst>
                </a:blip>
                <a:stretch>
                  <a:fillRect/>
                </a:stretch>
              </a:blipFill>
              <a:sp3d/>
            </p:spPr>
            <p:txBody>
              <a:bodyPr/>
              <a:lstStyle/>
              <a:p>
                <a:endParaRPr lang="fr-FR" sz="1200"/>
              </a:p>
            </p:txBody>
          </p:sp>
          <p:sp>
            <p:nvSpPr>
              <p:cNvPr id="24" name="TextBox 4">
                <a:extLst>
                  <a:ext uri="{FF2B5EF4-FFF2-40B4-BE49-F238E27FC236}">
                    <a16:creationId xmlns:a16="http://schemas.microsoft.com/office/drawing/2014/main" id="{5CE4D2E9-A736-AEBD-C419-6695F49E4900}"/>
                  </a:ext>
                </a:extLst>
              </p:cNvPr>
              <p:cNvSpPr txBox="1"/>
              <p:nvPr/>
            </p:nvSpPr>
            <p:spPr>
              <a:xfrm>
                <a:off x="566912" y="2011718"/>
                <a:ext cx="3334163" cy="974626"/>
              </a:xfrm>
              <a:prstGeom prst="rect">
                <a:avLst/>
              </a:prstGeom>
              <a:sp3d/>
            </p:spPr>
            <p:txBody>
              <a:bodyPr lIns="0" tIns="0" rIns="0" bIns="0" rtlCol="0" anchor="t">
                <a:spAutoFit/>
                <a:flatTx/>
              </a:bodyPr>
              <a:lstStyle/>
              <a:p>
                <a:pPr>
                  <a:lnSpc>
                    <a:spcPts val="1883"/>
                  </a:lnSpc>
                  <a:spcBef>
                    <a:spcPct val="0"/>
                  </a:spcBef>
                </a:pPr>
                <a:r>
                  <a:rPr lang="en-US" sz="1883" b="1" spc="37" dirty="0">
                    <a:solidFill>
                      <a:srgbClr val="F8F1EA"/>
                    </a:solidFill>
                    <a:latin typeface="Gliker Semi-Bold"/>
                    <a:ea typeface="Gliker Semi-Bold"/>
                    <a:cs typeface="Gliker Semi-Bold"/>
                    <a:sym typeface="Gliker Semi-Bold"/>
                  </a:rPr>
                  <a:t>Retour </a:t>
                </a:r>
                <a:r>
                  <a:rPr lang="fr-FR" sz="1883" b="1" spc="37" dirty="0">
                    <a:solidFill>
                      <a:srgbClr val="F8F1EA"/>
                    </a:solidFill>
                    <a:latin typeface="Gliker Semi-Bold"/>
                    <a:ea typeface="Gliker Semi-Bold"/>
                    <a:cs typeface="Gliker Semi-Bold"/>
                    <a:sym typeface="Gliker Semi-Bold"/>
                  </a:rPr>
                  <a:t>d’</a:t>
                </a:r>
                <a:r>
                  <a:rPr lang="fr-FR" sz="1883" b="1" spc="37" dirty="0" err="1">
                    <a:solidFill>
                      <a:srgbClr val="F8F1EA"/>
                    </a:solidFill>
                    <a:latin typeface="Gliker Semi-Bold"/>
                    <a:ea typeface="Gliker Semi-Bold"/>
                    <a:cs typeface="Gliker Semi-Bold"/>
                    <a:sym typeface="Gliker Semi-Bold"/>
                  </a:rPr>
                  <a:t>expér</a:t>
                </a:r>
                <a:r>
                  <a:rPr lang="en-US" sz="1883" b="1" spc="37" dirty="0" err="1">
                    <a:solidFill>
                      <a:srgbClr val="F8F1EA"/>
                    </a:solidFill>
                    <a:latin typeface="Gliker Semi-Bold"/>
                    <a:ea typeface="Gliker Semi-Bold"/>
                    <a:cs typeface="Gliker Semi-Bold"/>
                    <a:sym typeface="Gliker Semi-Bold"/>
                  </a:rPr>
                  <a:t>ience</a:t>
                </a:r>
                <a:endParaRPr lang="en-US" sz="1883" b="1" spc="37" dirty="0">
                  <a:solidFill>
                    <a:srgbClr val="F8F1EA"/>
                  </a:solidFill>
                  <a:latin typeface="Gliker Semi-Bold"/>
                  <a:ea typeface="Gliker Semi-Bold"/>
                  <a:cs typeface="Gliker Semi-Bold"/>
                  <a:sym typeface="Gliker Semi-Bold"/>
                </a:endParaRPr>
              </a:p>
            </p:txBody>
          </p:sp>
          <p:sp>
            <p:nvSpPr>
              <p:cNvPr id="25" name="Freeform 5">
                <a:extLst>
                  <a:ext uri="{FF2B5EF4-FFF2-40B4-BE49-F238E27FC236}">
                    <a16:creationId xmlns:a16="http://schemas.microsoft.com/office/drawing/2014/main" id="{84DE77DF-EFAB-75FC-B5E2-D5670629A3E7}"/>
                  </a:ext>
                </a:extLst>
              </p:cNvPr>
              <p:cNvSpPr/>
              <p:nvPr/>
            </p:nvSpPr>
            <p:spPr>
              <a:xfrm>
                <a:off x="2562656" y="0"/>
                <a:ext cx="2889425" cy="1903914"/>
              </a:xfrm>
              <a:custGeom>
                <a:avLst/>
                <a:gdLst/>
                <a:ahLst/>
                <a:cxnLst/>
                <a:rect l="l" t="t" r="r" b="b"/>
                <a:pathLst>
                  <a:path w="2889425" h="1903914">
                    <a:moveTo>
                      <a:pt x="0" y="0"/>
                    </a:moveTo>
                    <a:lnTo>
                      <a:pt x="2889425" y="0"/>
                    </a:lnTo>
                    <a:lnTo>
                      <a:pt x="2889425" y="1903914"/>
                    </a:lnTo>
                    <a:lnTo>
                      <a:pt x="0" y="1903914"/>
                    </a:lnTo>
                    <a:lnTo>
                      <a:pt x="0" y="0"/>
                    </a:lnTo>
                    <a:close/>
                  </a:path>
                </a:pathLst>
              </a:custGeom>
              <a:blipFill>
                <a:blip r:embed="rId6">
                  <a:extLst>
                    <a:ext uri="{96DAC541-7B7A-43D3-8B79-37D633B846F1}">
                      <asvg:svgBlip xmlns:asvg="http://schemas.microsoft.com/office/drawing/2016/SVG/main" r:embed="rId7"/>
                    </a:ext>
                  </a:extLst>
                </a:blip>
                <a:stretch>
                  <a:fillRect/>
                </a:stretch>
              </a:blipFill>
              <a:sp3d/>
            </p:spPr>
            <p:txBody>
              <a:bodyPr/>
              <a:lstStyle/>
              <a:p>
                <a:endParaRPr lang="fr-FR" sz="1200"/>
              </a:p>
            </p:txBody>
          </p:sp>
        </p:grpSp>
      </p:grpSp>
    </p:spTree>
    <p:extLst>
      <p:ext uri="{BB962C8B-B14F-4D97-AF65-F5344CB8AC3E}">
        <p14:creationId xmlns:p14="http://schemas.microsoft.com/office/powerpoint/2010/main" val="2675637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dirty="0">
                <a:solidFill>
                  <a:prstClr val="black"/>
                </a:solidFill>
              </a:endParaRPr>
            </a:p>
          </p:txBody>
        </p:sp>
      </p:grpSp>
      <p:sp>
        <p:nvSpPr>
          <p:cNvPr id="21" name="TextBox 21"/>
          <p:cNvSpPr txBox="1"/>
          <p:nvPr/>
        </p:nvSpPr>
        <p:spPr>
          <a:xfrm>
            <a:off x="947813" y="489131"/>
            <a:ext cx="8976063" cy="359073"/>
          </a:xfrm>
          <a:prstGeom prst="rect">
            <a:avLst/>
          </a:prstGeom>
        </p:spPr>
        <p:txBody>
          <a:bodyPr wrap="square" lIns="0" tIns="0" rIns="0" bIns="0" rtlCol="0" anchor="t">
            <a:spAutoFit/>
          </a:bodyPr>
          <a:lstStyle/>
          <a:p>
            <a:pPr>
              <a:lnSpc>
                <a:spcPts val="2800"/>
              </a:lnSpc>
              <a:spcBef>
                <a:spcPct val="0"/>
              </a:spcBef>
            </a:pPr>
            <a:r>
              <a:rPr lang="en-US" sz="2333" b="1" dirty="0">
                <a:solidFill>
                  <a:srgbClr val="263090"/>
                </a:solidFill>
              </a:rPr>
              <a:t>Priorité 1: Quelques spécificités de territoire </a:t>
            </a:r>
            <a:r>
              <a:rPr lang="en-US" sz="2333" b="1" dirty="0" err="1">
                <a:solidFill>
                  <a:srgbClr val="263090"/>
                </a:solidFill>
              </a:rPr>
              <a:t>rapportées</a:t>
            </a:r>
            <a:r>
              <a:rPr lang="en-US" sz="2333" b="1" dirty="0">
                <a:solidFill>
                  <a:srgbClr val="263090"/>
                </a:solidFill>
              </a:rPr>
              <a:t> par les acteurs</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a:p>
        </p:txBody>
      </p:sp>
      <p:grpSp>
        <p:nvGrpSpPr>
          <p:cNvPr id="19" name="Groupe 18">
            <a:extLst>
              <a:ext uri="{FF2B5EF4-FFF2-40B4-BE49-F238E27FC236}">
                <a16:creationId xmlns:a16="http://schemas.microsoft.com/office/drawing/2014/main" id="{5F6A4C04-0420-4A60-CCC4-05542F943DD4}"/>
              </a:ext>
            </a:extLst>
          </p:cNvPr>
          <p:cNvGrpSpPr/>
          <p:nvPr/>
        </p:nvGrpSpPr>
        <p:grpSpPr>
          <a:xfrm>
            <a:off x="526814" y="2145978"/>
            <a:ext cx="766235" cy="827244"/>
            <a:chOff x="980088" y="1752321"/>
            <a:chExt cx="1149352" cy="1240866"/>
          </a:xfrm>
        </p:grpSpPr>
        <p:sp>
          <p:nvSpPr>
            <p:cNvPr id="4" name="Freeform 27">
              <a:extLst>
                <a:ext uri="{FF2B5EF4-FFF2-40B4-BE49-F238E27FC236}">
                  <a16:creationId xmlns:a16="http://schemas.microsoft.com/office/drawing/2014/main" id="{A3BA6A7C-A48D-F227-0B2F-F9EB37376786}"/>
                </a:ext>
              </a:extLst>
            </p:cNvPr>
            <p:cNvSpPr/>
            <p:nvPr/>
          </p:nvSpPr>
          <p:spPr>
            <a:xfrm rot="17933768">
              <a:off x="934331" y="179807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8" name="TextBox 28">
              <a:extLst>
                <a:ext uri="{FF2B5EF4-FFF2-40B4-BE49-F238E27FC236}">
                  <a16:creationId xmlns:a16="http://schemas.microsoft.com/office/drawing/2014/main" id="{7EECFDC9-2C60-623F-9308-94498DA4C849}"/>
                </a:ext>
              </a:extLst>
            </p:cNvPr>
            <p:cNvSpPr txBox="1"/>
            <p:nvPr/>
          </p:nvSpPr>
          <p:spPr>
            <a:xfrm>
              <a:off x="1277394" y="1987785"/>
              <a:ext cx="625296" cy="769442"/>
            </a:xfrm>
            <a:prstGeom prst="rect">
              <a:avLst/>
            </a:prstGeom>
          </p:spPr>
          <p:txBody>
            <a:bodyPr lIns="0" tIns="0" rIns="0" bIns="0" rtlCol="0" anchor="t">
              <a:spAutoFit/>
            </a:bodyPr>
            <a:lstStyle/>
            <a:p>
              <a:pPr algn="ctr">
                <a:lnSpc>
                  <a:spcPts val="4033"/>
                </a:lnSpc>
                <a:spcBef>
                  <a:spcPct val="0"/>
                </a:spcBef>
              </a:pPr>
              <a:endParaRPr lang="en-US" sz="2800" b="1" spc="73" dirty="0">
                <a:solidFill>
                  <a:srgbClr val="F8F1EA"/>
                </a:solidFill>
                <a:latin typeface="Gliker Bold"/>
                <a:ea typeface="Gliker Bold"/>
                <a:cs typeface="Gliker Bold"/>
                <a:sym typeface="Gliker Bold"/>
              </a:endParaRPr>
            </a:p>
          </p:txBody>
        </p:sp>
      </p:grpSp>
      <p:grpSp>
        <p:nvGrpSpPr>
          <p:cNvPr id="24" name="Groupe 23">
            <a:extLst>
              <a:ext uri="{FF2B5EF4-FFF2-40B4-BE49-F238E27FC236}">
                <a16:creationId xmlns:a16="http://schemas.microsoft.com/office/drawing/2014/main" id="{F4FD0A8B-A9EE-B961-3DCB-F5BC217F54ED}"/>
              </a:ext>
            </a:extLst>
          </p:cNvPr>
          <p:cNvGrpSpPr/>
          <p:nvPr/>
        </p:nvGrpSpPr>
        <p:grpSpPr>
          <a:xfrm>
            <a:off x="517085" y="3066710"/>
            <a:ext cx="766235" cy="827244"/>
            <a:chOff x="10254273" y="7138751"/>
            <a:chExt cx="1149352" cy="1240866"/>
          </a:xfrm>
        </p:grpSpPr>
        <p:sp>
          <p:nvSpPr>
            <p:cNvPr id="22" name="Freeform 31">
              <a:extLst>
                <a:ext uri="{FF2B5EF4-FFF2-40B4-BE49-F238E27FC236}">
                  <a16:creationId xmlns:a16="http://schemas.microsoft.com/office/drawing/2014/main" id="{E20E64AA-311B-4097-B13B-4360B5352E6B}"/>
                </a:ext>
              </a:extLst>
            </p:cNvPr>
            <p:cNvSpPr/>
            <p:nvPr/>
          </p:nvSpPr>
          <p:spPr>
            <a:xfrm rot="17933768">
              <a:off x="10208516" y="7184508"/>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3" name="TextBox 32">
              <a:extLst>
                <a:ext uri="{FF2B5EF4-FFF2-40B4-BE49-F238E27FC236}">
                  <a16:creationId xmlns:a16="http://schemas.microsoft.com/office/drawing/2014/main" id="{BAEE0DA0-518C-CBEA-A991-C96BFC24886D}"/>
                </a:ext>
              </a:extLst>
            </p:cNvPr>
            <p:cNvSpPr txBox="1"/>
            <p:nvPr/>
          </p:nvSpPr>
          <p:spPr>
            <a:xfrm>
              <a:off x="10551579" y="7383740"/>
              <a:ext cx="625296" cy="719235"/>
            </a:xfrm>
            <a:prstGeom prst="rect">
              <a:avLst/>
            </a:prstGeom>
          </p:spPr>
          <p:txBody>
            <a:bodyPr lIns="0" tIns="0" rIns="0" bIns="0" rtlCol="0" anchor="t">
              <a:spAutoFit/>
            </a:bodyPr>
            <a:lstStyle/>
            <a:p>
              <a:pPr algn="ctr">
                <a:lnSpc>
                  <a:spcPts val="4033"/>
                </a:lnSpc>
                <a:spcBef>
                  <a:spcPct val="0"/>
                </a:spcBef>
              </a:pPr>
              <a:endParaRPr lang="en-US" sz="2800" b="1" spc="73" dirty="0">
                <a:solidFill>
                  <a:srgbClr val="F8F1EA"/>
                </a:solidFill>
                <a:latin typeface="Gliker Bold"/>
                <a:ea typeface="Gliker Bold"/>
                <a:cs typeface="Gliker Bold"/>
                <a:sym typeface="Gliker Bold"/>
              </a:endParaRPr>
            </a:p>
          </p:txBody>
        </p:sp>
      </p:grpSp>
      <p:grpSp>
        <p:nvGrpSpPr>
          <p:cNvPr id="49" name="Groupe 48">
            <a:extLst>
              <a:ext uri="{FF2B5EF4-FFF2-40B4-BE49-F238E27FC236}">
                <a16:creationId xmlns:a16="http://schemas.microsoft.com/office/drawing/2014/main" id="{1AB6CE65-E4A1-F7FD-7918-AA9BDC41F83E}"/>
              </a:ext>
            </a:extLst>
          </p:cNvPr>
          <p:cNvGrpSpPr/>
          <p:nvPr/>
        </p:nvGrpSpPr>
        <p:grpSpPr>
          <a:xfrm>
            <a:off x="5817673" y="1957459"/>
            <a:ext cx="766235" cy="827244"/>
            <a:chOff x="10134260" y="2573206"/>
            <a:chExt cx="1149352" cy="1240866"/>
          </a:xfrm>
        </p:grpSpPr>
        <p:sp>
          <p:nvSpPr>
            <p:cNvPr id="31" name="Freeform 43">
              <a:extLst>
                <a:ext uri="{FF2B5EF4-FFF2-40B4-BE49-F238E27FC236}">
                  <a16:creationId xmlns:a16="http://schemas.microsoft.com/office/drawing/2014/main" id="{47781027-3192-CB6A-F5AF-59331E58780A}"/>
                </a:ext>
              </a:extLst>
            </p:cNvPr>
            <p:cNvSpPr/>
            <p:nvPr/>
          </p:nvSpPr>
          <p:spPr>
            <a:xfrm rot="17933768">
              <a:off x="10088503" y="2618963"/>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32" name="TextBox 44">
              <a:extLst>
                <a:ext uri="{FF2B5EF4-FFF2-40B4-BE49-F238E27FC236}">
                  <a16:creationId xmlns:a16="http://schemas.microsoft.com/office/drawing/2014/main" id="{A59CC55D-5236-C8C7-E369-B05C9604A780}"/>
                </a:ext>
              </a:extLst>
            </p:cNvPr>
            <p:cNvSpPr txBox="1"/>
            <p:nvPr/>
          </p:nvSpPr>
          <p:spPr>
            <a:xfrm>
              <a:off x="10440467" y="2812107"/>
              <a:ext cx="625296" cy="769442"/>
            </a:xfrm>
            <a:prstGeom prst="rect">
              <a:avLst/>
            </a:prstGeom>
          </p:spPr>
          <p:txBody>
            <a:bodyPr lIns="0" tIns="0" rIns="0" bIns="0" rtlCol="0" anchor="t">
              <a:spAutoFit/>
            </a:bodyPr>
            <a:lstStyle/>
            <a:p>
              <a:pPr algn="ctr">
                <a:lnSpc>
                  <a:spcPts val="4033"/>
                </a:lnSpc>
                <a:spcBef>
                  <a:spcPct val="0"/>
                </a:spcBef>
              </a:pPr>
              <a:r>
                <a:rPr lang="en-US" sz="2800" b="1" spc="73" dirty="0">
                  <a:solidFill>
                    <a:srgbClr val="F8F1EA"/>
                  </a:solidFill>
                  <a:latin typeface="Gliker Bold"/>
                  <a:ea typeface="Gliker Bold"/>
                  <a:cs typeface="Gliker Bold"/>
                  <a:sym typeface="Gliker Bold"/>
                </a:rPr>
                <a:t> </a:t>
              </a:r>
            </a:p>
          </p:txBody>
        </p:sp>
      </p:grpSp>
      <p:sp>
        <p:nvSpPr>
          <p:cNvPr id="38" name="Freeform 45">
            <a:extLst>
              <a:ext uri="{FF2B5EF4-FFF2-40B4-BE49-F238E27FC236}">
                <a16:creationId xmlns:a16="http://schemas.microsoft.com/office/drawing/2014/main" id="{3CA41494-B1E4-4FD9-EC86-84F86FCCA952}"/>
              </a:ext>
            </a:extLst>
          </p:cNvPr>
          <p:cNvSpPr/>
          <p:nvPr/>
        </p:nvSpPr>
        <p:spPr>
          <a:xfrm rot="17933768">
            <a:off x="5809936" y="3572594"/>
            <a:ext cx="827244" cy="766235"/>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41" name="AutoShape 2">
            <a:extLst>
              <a:ext uri="{FF2B5EF4-FFF2-40B4-BE49-F238E27FC236}">
                <a16:creationId xmlns:a16="http://schemas.microsoft.com/office/drawing/2014/main" id="{6EBC8C35-7199-E8D8-FB99-5885424BA6D6}"/>
              </a:ext>
            </a:extLst>
          </p:cNvPr>
          <p:cNvSpPr/>
          <p:nvPr/>
        </p:nvSpPr>
        <p:spPr>
          <a:xfrm>
            <a:off x="5598753" y="3163108"/>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2" name="AutoShape 3">
            <a:extLst>
              <a:ext uri="{FF2B5EF4-FFF2-40B4-BE49-F238E27FC236}">
                <a16:creationId xmlns:a16="http://schemas.microsoft.com/office/drawing/2014/main" id="{9F527141-0CD4-666D-79F5-D48FB6FE2AD8}"/>
              </a:ext>
            </a:extLst>
          </p:cNvPr>
          <p:cNvSpPr/>
          <p:nvPr/>
        </p:nvSpPr>
        <p:spPr>
          <a:xfrm>
            <a:off x="5598753" y="4062263"/>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3" name="AutoShape 5">
            <a:extLst>
              <a:ext uri="{FF2B5EF4-FFF2-40B4-BE49-F238E27FC236}">
                <a16:creationId xmlns:a16="http://schemas.microsoft.com/office/drawing/2014/main" id="{4264BA90-8402-C6B6-13EE-B53068FDDBF4}"/>
              </a:ext>
            </a:extLst>
          </p:cNvPr>
          <p:cNvSpPr/>
          <p:nvPr/>
        </p:nvSpPr>
        <p:spPr>
          <a:xfrm>
            <a:off x="5598753" y="2237356"/>
            <a:ext cx="0" cy="648187"/>
          </a:xfrm>
          <a:prstGeom prst="line">
            <a:avLst/>
          </a:prstGeom>
          <a:ln w="47625" cap="rnd">
            <a:solidFill>
              <a:srgbClr val="294D7E"/>
            </a:solidFill>
            <a:prstDash val="sysDot"/>
            <a:headEnd type="none" w="sm" len="sm"/>
            <a:tailEnd type="none" w="sm" len="sm"/>
          </a:ln>
        </p:spPr>
        <p:txBody>
          <a:bodyPr/>
          <a:lstStyle/>
          <a:p>
            <a:endParaRPr lang="fr-FR"/>
          </a:p>
        </p:txBody>
      </p:sp>
      <p:sp>
        <p:nvSpPr>
          <p:cNvPr id="44" name="Freeform 6">
            <a:extLst>
              <a:ext uri="{FF2B5EF4-FFF2-40B4-BE49-F238E27FC236}">
                <a16:creationId xmlns:a16="http://schemas.microsoft.com/office/drawing/2014/main" id="{99B23B04-91B9-1152-8754-48F63F7218A7}"/>
              </a:ext>
            </a:extLst>
          </p:cNvPr>
          <p:cNvSpPr/>
          <p:nvPr/>
        </p:nvSpPr>
        <p:spPr>
          <a:xfrm>
            <a:off x="5383956" y="1362294"/>
            <a:ext cx="511901" cy="524742"/>
          </a:xfrm>
          <a:custGeom>
            <a:avLst/>
            <a:gdLst/>
            <a:ahLst/>
            <a:cxnLst/>
            <a:rect l="l" t="t" r="r" b="b"/>
            <a:pathLst>
              <a:path w="1137499" h="1091999">
                <a:moveTo>
                  <a:pt x="0" y="0"/>
                </a:moveTo>
                <a:lnTo>
                  <a:pt x="1137499" y="0"/>
                </a:lnTo>
                <a:lnTo>
                  <a:pt x="1137499" y="1091999"/>
                </a:lnTo>
                <a:lnTo>
                  <a:pt x="0" y="10919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45" name="Freeform 7">
            <a:extLst>
              <a:ext uri="{FF2B5EF4-FFF2-40B4-BE49-F238E27FC236}">
                <a16:creationId xmlns:a16="http://schemas.microsoft.com/office/drawing/2014/main" id="{EEB6710C-EC6F-D25E-B13E-C709B50AC61B}"/>
              </a:ext>
            </a:extLst>
          </p:cNvPr>
          <p:cNvSpPr/>
          <p:nvPr/>
        </p:nvSpPr>
        <p:spPr>
          <a:xfrm>
            <a:off x="1264105" y="1135535"/>
            <a:ext cx="619191" cy="644151"/>
          </a:xfrm>
          <a:custGeom>
            <a:avLst/>
            <a:gdLst/>
            <a:ahLst/>
            <a:cxnLst/>
            <a:rect l="l" t="t" r="r" b="b"/>
            <a:pathLst>
              <a:path w="928786" h="966227">
                <a:moveTo>
                  <a:pt x="0" y="0"/>
                </a:moveTo>
                <a:lnTo>
                  <a:pt x="928786" y="0"/>
                </a:lnTo>
                <a:lnTo>
                  <a:pt x="928786" y="966227"/>
                </a:lnTo>
                <a:lnTo>
                  <a:pt x="0" y="9662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46" name="TextBox 16">
            <a:extLst>
              <a:ext uri="{FF2B5EF4-FFF2-40B4-BE49-F238E27FC236}">
                <a16:creationId xmlns:a16="http://schemas.microsoft.com/office/drawing/2014/main" id="{1B71768E-35DD-98A2-B370-6C6788F6D0EC}"/>
              </a:ext>
            </a:extLst>
          </p:cNvPr>
          <p:cNvSpPr txBox="1"/>
          <p:nvPr/>
        </p:nvSpPr>
        <p:spPr>
          <a:xfrm>
            <a:off x="7467600" y="1500728"/>
            <a:ext cx="2336800" cy="282129"/>
          </a:xfrm>
          <a:prstGeom prst="rect">
            <a:avLst/>
          </a:prstGeom>
        </p:spPr>
        <p:txBody>
          <a:bodyPr wrap="square" lIns="0" tIns="0" rIns="0" bIns="0" rtlCol="0" anchor="t">
            <a:spAutoFit/>
          </a:bodyPr>
          <a:lstStyle/>
          <a:p>
            <a:pPr algn="ctr">
              <a:lnSpc>
                <a:spcPts val="2182"/>
              </a:lnSpc>
            </a:pPr>
            <a:r>
              <a:rPr lang="en-US" sz="1983" dirty="0">
                <a:solidFill>
                  <a:srgbClr val="F48331"/>
                </a:solidFill>
                <a:latin typeface="Lovelo"/>
                <a:ea typeface="Lovelo"/>
                <a:cs typeface="Lovelo"/>
                <a:sym typeface="Lovelo"/>
              </a:rPr>
              <a:t>Les freins et limites</a:t>
            </a:r>
          </a:p>
        </p:txBody>
      </p:sp>
      <p:sp>
        <p:nvSpPr>
          <p:cNvPr id="47" name="TextBox 17">
            <a:extLst>
              <a:ext uri="{FF2B5EF4-FFF2-40B4-BE49-F238E27FC236}">
                <a16:creationId xmlns:a16="http://schemas.microsoft.com/office/drawing/2014/main" id="{DADC501A-168F-F8EB-4A1A-3E51774E3A5C}"/>
              </a:ext>
            </a:extLst>
          </p:cNvPr>
          <p:cNvSpPr txBox="1"/>
          <p:nvPr/>
        </p:nvSpPr>
        <p:spPr>
          <a:xfrm>
            <a:off x="1636661" y="1500728"/>
            <a:ext cx="3544939" cy="282129"/>
          </a:xfrm>
          <a:prstGeom prst="rect">
            <a:avLst/>
          </a:prstGeom>
        </p:spPr>
        <p:txBody>
          <a:bodyPr wrap="square" lIns="0" tIns="0" rIns="0" bIns="0" rtlCol="0" anchor="t">
            <a:spAutoFit/>
          </a:bodyPr>
          <a:lstStyle/>
          <a:p>
            <a:pPr algn="ctr">
              <a:lnSpc>
                <a:spcPts val="2182"/>
              </a:lnSpc>
            </a:pPr>
            <a:r>
              <a:rPr lang="en-US" sz="1983" dirty="0">
                <a:solidFill>
                  <a:srgbClr val="8EB72F"/>
                </a:solidFill>
                <a:latin typeface="Lovelo"/>
                <a:ea typeface="Lovelo"/>
                <a:cs typeface="Lovelo"/>
                <a:sym typeface="Lovelo"/>
              </a:rPr>
              <a:t>Les avancées et réussites</a:t>
            </a:r>
          </a:p>
        </p:txBody>
      </p:sp>
      <p:sp>
        <p:nvSpPr>
          <p:cNvPr id="48" name="Freeform 18">
            <a:extLst>
              <a:ext uri="{FF2B5EF4-FFF2-40B4-BE49-F238E27FC236}">
                <a16:creationId xmlns:a16="http://schemas.microsoft.com/office/drawing/2014/main" id="{B3A54570-8794-F702-911D-61E6E238E65D}"/>
              </a:ext>
            </a:extLst>
          </p:cNvPr>
          <p:cNvSpPr/>
          <p:nvPr/>
        </p:nvSpPr>
        <p:spPr>
          <a:xfrm>
            <a:off x="6716945" y="1240877"/>
            <a:ext cx="623341" cy="564877"/>
          </a:xfrm>
          <a:custGeom>
            <a:avLst/>
            <a:gdLst/>
            <a:ahLst/>
            <a:cxnLst/>
            <a:rect l="l" t="t" r="r" b="b"/>
            <a:pathLst>
              <a:path w="935012" h="847315">
                <a:moveTo>
                  <a:pt x="0" y="0"/>
                </a:moveTo>
                <a:lnTo>
                  <a:pt x="935013" y="0"/>
                </a:lnTo>
                <a:lnTo>
                  <a:pt x="935013" y="847315"/>
                </a:lnTo>
                <a:lnTo>
                  <a:pt x="0" y="847315"/>
                </a:lnTo>
                <a:lnTo>
                  <a:pt x="0" y="0"/>
                </a:lnTo>
                <a:close/>
              </a:path>
            </a:pathLst>
          </a:custGeom>
          <a:blipFill>
            <a:blip r:embed="rId12"/>
            <a:stretch>
              <a:fillRect/>
            </a:stretch>
          </a:blipFill>
        </p:spPr>
        <p:txBody>
          <a:bodyPr/>
          <a:lstStyle/>
          <a:p>
            <a:endParaRPr lang="fr-FR"/>
          </a:p>
        </p:txBody>
      </p:sp>
      <p:sp>
        <p:nvSpPr>
          <p:cNvPr id="51" name="TextBox 20">
            <a:extLst>
              <a:ext uri="{FF2B5EF4-FFF2-40B4-BE49-F238E27FC236}">
                <a16:creationId xmlns:a16="http://schemas.microsoft.com/office/drawing/2014/main" id="{E1144FC2-883A-DC33-4D06-DE8DB82DFBA8}"/>
              </a:ext>
            </a:extLst>
          </p:cNvPr>
          <p:cNvSpPr txBox="1"/>
          <p:nvPr/>
        </p:nvSpPr>
        <p:spPr>
          <a:xfrm>
            <a:off x="1448111" y="2352498"/>
            <a:ext cx="3931723" cy="615361"/>
          </a:xfrm>
          <a:prstGeom prst="rect">
            <a:avLst/>
          </a:prstGeom>
        </p:spPr>
        <p:txBody>
          <a:bodyPr wrap="square" lIns="0" tIns="0" rIns="0" bIns="0" rtlCol="0" anchor="t">
            <a:spAutoFit/>
          </a:bodyPr>
          <a:lstStyle/>
          <a:p>
            <a:pPr>
              <a:spcBef>
                <a:spcPct val="0"/>
              </a:spcBef>
            </a:pPr>
            <a:r>
              <a:rPr lang="en-US" sz="1333" dirty="0">
                <a:solidFill>
                  <a:srgbClr val="263090"/>
                </a:solidFill>
              </a:rPr>
              <a:t>Mise en place de la téléconsultation entre la psychiatrie et les ESMS</a:t>
            </a:r>
          </a:p>
          <a:p>
            <a:pPr>
              <a:spcBef>
                <a:spcPct val="0"/>
              </a:spcBef>
            </a:pPr>
            <a:endParaRPr lang="en-US" sz="1333" dirty="0">
              <a:solidFill>
                <a:srgbClr val="263090"/>
              </a:solidFill>
            </a:endParaRPr>
          </a:p>
        </p:txBody>
      </p:sp>
      <p:sp>
        <p:nvSpPr>
          <p:cNvPr id="56" name="TextBox 20">
            <a:extLst>
              <a:ext uri="{FF2B5EF4-FFF2-40B4-BE49-F238E27FC236}">
                <a16:creationId xmlns:a16="http://schemas.microsoft.com/office/drawing/2014/main" id="{53A4BA75-340A-90AB-2A7B-8ACA6106C7F9}"/>
              </a:ext>
            </a:extLst>
          </p:cNvPr>
          <p:cNvSpPr txBox="1"/>
          <p:nvPr/>
        </p:nvSpPr>
        <p:spPr>
          <a:xfrm>
            <a:off x="6742339" y="2123417"/>
            <a:ext cx="3931723" cy="359073"/>
          </a:xfrm>
          <a:prstGeom prst="rect">
            <a:avLst/>
          </a:prstGeom>
        </p:spPr>
        <p:txBody>
          <a:bodyPr wrap="square" lIns="0" tIns="0" rIns="0" bIns="0" rtlCol="0" anchor="t">
            <a:spAutoFit/>
          </a:bodyPr>
          <a:lstStyle/>
          <a:p>
            <a:pPr>
              <a:lnSpc>
                <a:spcPts val="2800"/>
              </a:lnSpc>
              <a:spcBef>
                <a:spcPct val="0"/>
              </a:spcBef>
            </a:pPr>
            <a:r>
              <a:rPr lang="en-US" sz="1333" dirty="0">
                <a:solidFill>
                  <a:srgbClr val="263090"/>
                </a:solidFill>
              </a:rPr>
              <a:t>Accès aux soins de santé mentale des détenus</a:t>
            </a:r>
          </a:p>
        </p:txBody>
      </p:sp>
      <p:sp>
        <p:nvSpPr>
          <p:cNvPr id="62" name="TextBox 20">
            <a:extLst>
              <a:ext uri="{FF2B5EF4-FFF2-40B4-BE49-F238E27FC236}">
                <a16:creationId xmlns:a16="http://schemas.microsoft.com/office/drawing/2014/main" id="{E1144FC2-883A-DC33-4D06-DE8DB82DFBA8}"/>
              </a:ext>
            </a:extLst>
          </p:cNvPr>
          <p:cNvSpPr txBox="1"/>
          <p:nvPr/>
        </p:nvSpPr>
        <p:spPr>
          <a:xfrm>
            <a:off x="1450477" y="3332379"/>
            <a:ext cx="3931723" cy="205121"/>
          </a:xfrm>
          <a:prstGeom prst="rect">
            <a:avLst/>
          </a:prstGeom>
        </p:spPr>
        <p:txBody>
          <a:bodyPr wrap="square" lIns="0" tIns="0" rIns="0" bIns="0" rtlCol="0" anchor="t">
            <a:spAutoFit/>
          </a:bodyPr>
          <a:lstStyle/>
          <a:p>
            <a:pPr>
              <a:spcBef>
                <a:spcPct val="0"/>
              </a:spcBef>
            </a:pPr>
            <a:r>
              <a:rPr lang="en-US" sz="1333" dirty="0">
                <a:solidFill>
                  <a:srgbClr val="263090"/>
                </a:solidFill>
              </a:rPr>
              <a:t>Promotion du dispositif VigilanS et du 3114</a:t>
            </a:r>
          </a:p>
        </p:txBody>
      </p:sp>
      <p:sp>
        <p:nvSpPr>
          <p:cNvPr id="65" name="TextBox 20">
            <a:extLst>
              <a:ext uri="{FF2B5EF4-FFF2-40B4-BE49-F238E27FC236}">
                <a16:creationId xmlns:a16="http://schemas.microsoft.com/office/drawing/2014/main" id="{53A4BA75-340A-90AB-2A7B-8ACA6106C7F9}"/>
              </a:ext>
            </a:extLst>
          </p:cNvPr>
          <p:cNvSpPr txBox="1"/>
          <p:nvPr/>
        </p:nvSpPr>
        <p:spPr>
          <a:xfrm>
            <a:off x="6728813" y="2862642"/>
            <a:ext cx="3979011" cy="615361"/>
          </a:xfrm>
          <a:prstGeom prst="rect">
            <a:avLst/>
          </a:prstGeom>
        </p:spPr>
        <p:txBody>
          <a:bodyPr wrap="square" lIns="0" tIns="0" rIns="0" bIns="0" rtlCol="0" anchor="t">
            <a:spAutoFit/>
          </a:bodyPr>
          <a:lstStyle/>
          <a:p>
            <a:pPr algn="just">
              <a:spcBef>
                <a:spcPct val="0"/>
              </a:spcBef>
            </a:pPr>
            <a:r>
              <a:rPr lang="en-US" sz="1333" dirty="0">
                <a:solidFill>
                  <a:srgbClr val="263090"/>
                </a:solidFill>
              </a:rPr>
              <a:t>Accès à la formation difficile au sein des structures isolées sur le territoire et manque de lisibilité de l’offre de formation et de ses financements</a:t>
            </a:r>
          </a:p>
        </p:txBody>
      </p:sp>
      <p:sp>
        <p:nvSpPr>
          <p:cNvPr id="67" name="TextBox 20">
            <a:extLst>
              <a:ext uri="{FF2B5EF4-FFF2-40B4-BE49-F238E27FC236}">
                <a16:creationId xmlns:a16="http://schemas.microsoft.com/office/drawing/2014/main" id="{53A4BA75-340A-90AB-2A7B-8ACA6106C7F9}"/>
              </a:ext>
            </a:extLst>
          </p:cNvPr>
          <p:cNvSpPr txBox="1"/>
          <p:nvPr/>
        </p:nvSpPr>
        <p:spPr>
          <a:xfrm>
            <a:off x="6742338" y="3620602"/>
            <a:ext cx="3931723" cy="615361"/>
          </a:xfrm>
          <a:prstGeom prst="rect">
            <a:avLst/>
          </a:prstGeom>
        </p:spPr>
        <p:txBody>
          <a:bodyPr wrap="square" lIns="0" tIns="0" rIns="0" bIns="0" rtlCol="0" anchor="t">
            <a:spAutoFit/>
          </a:bodyPr>
          <a:lstStyle/>
          <a:p>
            <a:pPr algn="just">
              <a:spcBef>
                <a:spcPct val="0"/>
              </a:spcBef>
            </a:pPr>
            <a:r>
              <a:rPr lang="en-US" sz="1333" dirty="0">
                <a:solidFill>
                  <a:srgbClr val="263090"/>
                </a:solidFill>
              </a:rPr>
              <a:t>Articulation entre le secteur gériatrique et psychiatrique “en démarrage” pour faciliter la prise en charge des personnes âgeés</a:t>
            </a:r>
          </a:p>
        </p:txBody>
      </p:sp>
      <p:sp>
        <p:nvSpPr>
          <p:cNvPr id="64" name="Freeform 45">
            <a:extLst>
              <a:ext uri="{FF2B5EF4-FFF2-40B4-BE49-F238E27FC236}">
                <a16:creationId xmlns:a16="http://schemas.microsoft.com/office/drawing/2014/main" id="{01BA4209-6697-3B32-647F-AEAC95BADBC7}"/>
              </a:ext>
            </a:extLst>
          </p:cNvPr>
          <p:cNvSpPr/>
          <p:nvPr/>
        </p:nvSpPr>
        <p:spPr>
          <a:xfrm rot="17933768">
            <a:off x="5864063" y="4387569"/>
            <a:ext cx="754591" cy="80138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68" name="TextBox 20">
            <a:extLst>
              <a:ext uri="{FF2B5EF4-FFF2-40B4-BE49-F238E27FC236}">
                <a16:creationId xmlns:a16="http://schemas.microsoft.com/office/drawing/2014/main" id="{53A4BA75-340A-90AB-2A7B-8ACA6106C7F9}"/>
              </a:ext>
            </a:extLst>
          </p:cNvPr>
          <p:cNvSpPr txBox="1"/>
          <p:nvPr/>
        </p:nvSpPr>
        <p:spPr>
          <a:xfrm>
            <a:off x="6720931" y="4419975"/>
            <a:ext cx="3945036" cy="1025602"/>
          </a:xfrm>
          <a:prstGeom prst="rect">
            <a:avLst/>
          </a:prstGeom>
        </p:spPr>
        <p:txBody>
          <a:bodyPr wrap="square" lIns="0" tIns="0" rIns="0" bIns="0" rtlCol="0" anchor="t">
            <a:spAutoFit/>
          </a:bodyPr>
          <a:lstStyle/>
          <a:p>
            <a:pPr algn="just">
              <a:spcBef>
                <a:spcPct val="0"/>
              </a:spcBef>
            </a:pPr>
            <a:r>
              <a:rPr lang="en-US" sz="1333" dirty="0">
                <a:solidFill>
                  <a:srgbClr val="263090"/>
                </a:solidFill>
              </a:rPr>
              <a:t>Saturation de certains dispositifs / dispositifs inadaptés aux besoins</a:t>
            </a:r>
          </a:p>
          <a:p>
            <a:pPr algn="just">
              <a:spcBef>
                <a:spcPct val="0"/>
              </a:spcBef>
            </a:pPr>
            <a:endParaRPr lang="en-US" sz="1333" dirty="0">
              <a:solidFill>
                <a:srgbClr val="263090"/>
              </a:solidFill>
            </a:endParaRPr>
          </a:p>
          <a:p>
            <a:pPr algn="just">
              <a:spcBef>
                <a:spcPct val="0"/>
              </a:spcBef>
            </a:pPr>
            <a:r>
              <a:rPr lang="en-US" sz="1333" dirty="0">
                <a:solidFill>
                  <a:srgbClr val="263090"/>
                </a:solidFill>
              </a:rPr>
              <a:t>Coordination entre les professionnels ville/hôpital encore insuffisante</a:t>
            </a:r>
          </a:p>
        </p:txBody>
      </p:sp>
      <p:sp>
        <p:nvSpPr>
          <p:cNvPr id="69" name="AutoShape 3">
            <a:extLst>
              <a:ext uri="{FF2B5EF4-FFF2-40B4-BE49-F238E27FC236}">
                <a16:creationId xmlns:a16="http://schemas.microsoft.com/office/drawing/2014/main" id="{9F527141-0CD4-666D-79F5-D48FB6FE2AD8}"/>
              </a:ext>
            </a:extLst>
          </p:cNvPr>
          <p:cNvSpPr/>
          <p:nvPr/>
        </p:nvSpPr>
        <p:spPr>
          <a:xfrm>
            <a:off x="5617640" y="4917758"/>
            <a:ext cx="0" cy="648187"/>
          </a:xfrm>
          <a:prstGeom prst="line">
            <a:avLst/>
          </a:prstGeom>
          <a:ln w="47625" cap="rnd">
            <a:solidFill>
              <a:srgbClr val="294D7E"/>
            </a:solidFill>
            <a:prstDash val="sysDot"/>
            <a:headEnd type="none" w="sm" len="sm"/>
            <a:tailEnd type="none" w="sm" len="sm"/>
          </a:ln>
        </p:spPr>
        <p:txBody>
          <a:bodyPr/>
          <a:lstStyle/>
          <a:p>
            <a:endParaRPr lang="fr-FR"/>
          </a:p>
        </p:txBody>
      </p:sp>
      <p:grpSp>
        <p:nvGrpSpPr>
          <p:cNvPr id="55" name="Groupe 54">
            <a:extLst>
              <a:ext uri="{FF2B5EF4-FFF2-40B4-BE49-F238E27FC236}">
                <a16:creationId xmlns:a16="http://schemas.microsoft.com/office/drawing/2014/main" id="{CF462594-1945-E1C7-3190-EC259CC056AF}"/>
              </a:ext>
            </a:extLst>
          </p:cNvPr>
          <p:cNvGrpSpPr/>
          <p:nvPr/>
        </p:nvGrpSpPr>
        <p:grpSpPr>
          <a:xfrm>
            <a:off x="5832879" y="2792602"/>
            <a:ext cx="775461" cy="743379"/>
            <a:chOff x="10134260" y="7368303"/>
            <a:chExt cx="1149352" cy="1240866"/>
          </a:xfrm>
        </p:grpSpPr>
        <p:sp>
          <p:nvSpPr>
            <p:cNvPr id="58" name="Freeform 45">
              <a:extLst>
                <a:ext uri="{FF2B5EF4-FFF2-40B4-BE49-F238E27FC236}">
                  <a16:creationId xmlns:a16="http://schemas.microsoft.com/office/drawing/2014/main" id="{7CAAF4E0-5430-B30C-3CAD-F30121BC1FF1}"/>
                </a:ext>
              </a:extLst>
            </p:cNvPr>
            <p:cNvSpPr/>
            <p:nvPr/>
          </p:nvSpPr>
          <p:spPr>
            <a:xfrm rot="17933768">
              <a:off x="10088503" y="7414060"/>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9" name="TextBox 46">
              <a:extLst>
                <a:ext uri="{FF2B5EF4-FFF2-40B4-BE49-F238E27FC236}">
                  <a16:creationId xmlns:a16="http://schemas.microsoft.com/office/drawing/2014/main" id="{5A431DFD-0268-0AA9-58D7-20D5CF35F233}"/>
                </a:ext>
              </a:extLst>
            </p:cNvPr>
            <p:cNvSpPr txBox="1"/>
            <p:nvPr/>
          </p:nvSpPr>
          <p:spPr>
            <a:xfrm>
              <a:off x="10431364" y="7412063"/>
              <a:ext cx="625297" cy="729950"/>
            </a:xfrm>
            <a:prstGeom prst="rect">
              <a:avLst/>
            </a:prstGeom>
          </p:spPr>
          <p:txBody>
            <a:bodyPr lIns="0" tIns="0" rIns="0" bIns="0" rtlCol="0" anchor="t">
              <a:spAutoFit/>
            </a:bodyPr>
            <a:lstStyle/>
            <a:p>
              <a:pPr algn="ctr">
                <a:lnSpc>
                  <a:spcPts val="4033"/>
                </a:lnSpc>
                <a:spcBef>
                  <a:spcPct val="0"/>
                </a:spcBef>
              </a:pPr>
              <a:endParaRPr lang="en-US" b="1" spc="73" dirty="0">
                <a:solidFill>
                  <a:srgbClr val="F8F1EA"/>
                </a:solidFill>
                <a:latin typeface="Gliker Bold"/>
                <a:ea typeface="Gliker Bold"/>
                <a:cs typeface="Gliker Bold"/>
                <a:sym typeface="Gliker Bold"/>
              </a:endParaRPr>
            </a:p>
          </p:txBody>
        </p:sp>
      </p:grpSp>
      <p:grpSp>
        <p:nvGrpSpPr>
          <p:cNvPr id="70" name="Groupe 69">
            <a:extLst>
              <a:ext uri="{FF2B5EF4-FFF2-40B4-BE49-F238E27FC236}">
                <a16:creationId xmlns:a16="http://schemas.microsoft.com/office/drawing/2014/main" id="{DF6FD68D-467F-774B-4907-05BACF67013F}"/>
              </a:ext>
            </a:extLst>
          </p:cNvPr>
          <p:cNvGrpSpPr/>
          <p:nvPr/>
        </p:nvGrpSpPr>
        <p:grpSpPr>
          <a:xfrm>
            <a:off x="550087" y="4041086"/>
            <a:ext cx="727110" cy="746280"/>
            <a:chOff x="466177" y="4659362"/>
            <a:chExt cx="727110" cy="746280"/>
          </a:xfrm>
        </p:grpSpPr>
        <p:grpSp>
          <p:nvGrpSpPr>
            <p:cNvPr id="71" name="Groupe 70">
              <a:extLst>
                <a:ext uri="{FF2B5EF4-FFF2-40B4-BE49-F238E27FC236}">
                  <a16:creationId xmlns:a16="http://schemas.microsoft.com/office/drawing/2014/main" id="{A7613734-BF2A-53CA-7BBC-8475A0363997}"/>
                </a:ext>
              </a:extLst>
            </p:cNvPr>
            <p:cNvGrpSpPr/>
            <p:nvPr/>
          </p:nvGrpSpPr>
          <p:grpSpPr>
            <a:xfrm>
              <a:off x="466177" y="4659362"/>
              <a:ext cx="727110" cy="746280"/>
              <a:chOff x="10254272" y="7138752"/>
              <a:chExt cx="1149352" cy="1240866"/>
            </a:xfrm>
          </p:grpSpPr>
          <p:sp>
            <p:nvSpPr>
              <p:cNvPr id="73" name="Freeform 31">
                <a:extLst>
                  <a:ext uri="{FF2B5EF4-FFF2-40B4-BE49-F238E27FC236}">
                    <a16:creationId xmlns:a16="http://schemas.microsoft.com/office/drawing/2014/main" id="{D668440E-BC53-1C08-527E-2D71DB8B1A3B}"/>
                  </a:ext>
                </a:extLst>
              </p:cNvPr>
              <p:cNvSpPr/>
              <p:nvPr/>
            </p:nvSpPr>
            <p:spPr>
              <a:xfrm rot="17933768">
                <a:off x="10208515" y="7184509"/>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74" name="TextBox 32">
                <a:extLst>
                  <a:ext uri="{FF2B5EF4-FFF2-40B4-BE49-F238E27FC236}">
                    <a16:creationId xmlns:a16="http://schemas.microsoft.com/office/drawing/2014/main" id="{ADA25AFC-D973-6309-BC7C-3F730577A8F8}"/>
                  </a:ext>
                </a:extLst>
              </p:cNvPr>
              <p:cNvSpPr txBox="1"/>
              <p:nvPr/>
            </p:nvSpPr>
            <p:spPr>
              <a:xfrm>
                <a:off x="10551579" y="7296913"/>
                <a:ext cx="625297" cy="736816"/>
              </a:xfrm>
              <a:prstGeom prst="rect">
                <a:avLst/>
              </a:prstGeom>
            </p:spPr>
            <p:txBody>
              <a:bodyPr lIns="0" tIns="0" rIns="0" bIns="0" rtlCol="0" anchor="t">
                <a:spAutoFit/>
              </a:body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sp>
          <p:nvSpPr>
            <p:cNvPr id="72" name="TextBox 32">
              <a:extLst>
                <a:ext uri="{FF2B5EF4-FFF2-40B4-BE49-F238E27FC236}">
                  <a16:creationId xmlns:a16="http://schemas.microsoft.com/office/drawing/2014/main" id="{8FE78F8B-F9D9-33E4-9FD4-7E6D36D94D55}"/>
                </a:ext>
              </a:extLst>
            </p:cNvPr>
            <p:cNvSpPr txBox="1"/>
            <p:nvPr/>
          </p:nvSpPr>
          <p:spPr>
            <a:xfrm>
              <a:off x="612470" y="4888122"/>
              <a:ext cx="482204" cy="410946"/>
            </a:xfrm>
            <a:prstGeom prst="rect">
              <a:avLst/>
            </a:prstGeom>
          </p:spPr>
          <p:txBody>
            <a:bodyPr wrap="square" lIns="0" tIns="0" rIns="0" bIns="0" rtlCol="0" anchor="t">
              <a:spAutoFit/>
            </a:bodyPr>
            <a:lstStyle/>
            <a:p>
              <a:pPr algn="ctr">
                <a:lnSpc>
                  <a:spcPts val="4033"/>
                </a:lnSpc>
                <a:spcBef>
                  <a:spcPct val="0"/>
                </a:spcBef>
              </a:pPr>
              <a:endParaRPr lang="en-US" sz="900" b="1" spc="73" dirty="0">
                <a:solidFill>
                  <a:srgbClr val="F8F1EA"/>
                </a:solidFill>
                <a:latin typeface="Gliker Bold"/>
                <a:ea typeface="Gliker Bold"/>
                <a:cs typeface="Gliker Bold"/>
                <a:sym typeface="Gliker Bold"/>
              </a:endParaRPr>
            </a:p>
          </p:txBody>
        </p:sp>
      </p:grpSp>
      <p:sp>
        <p:nvSpPr>
          <p:cNvPr id="76" name="TextBox 20">
            <a:extLst>
              <a:ext uri="{FF2B5EF4-FFF2-40B4-BE49-F238E27FC236}">
                <a16:creationId xmlns:a16="http://schemas.microsoft.com/office/drawing/2014/main" id="{384C1465-9349-C4A3-59C7-FE93B2239180}"/>
              </a:ext>
            </a:extLst>
          </p:cNvPr>
          <p:cNvSpPr txBox="1"/>
          <p:nvPr/>
        </p:nvSpPr>
        <p:spPr>
          <a:xfrm>
            <a:off x="1416447" y="4035354"/>
            <a:ext cx="3931723" cy="820481"/>
          </a:xfrm>
          <a:prstGeom prst="rect">
            <a:avLst/>
          </a:prstGeom>
        </p:spPr>
        <p:txBody>
          <a:bodyPr wrap="square" lIns="0" tIns="0" rIns="0" bIns="0" rtlCol="0" anchor="t">
            <a:spAutoFit/>
          </a:bodyPr>
          <a:lstStyle/>
          <a:p>
            <a:pPr algn="just">
              <a:spcBef>
                <a:spcPct val="0"/>
              </a:spcBef>
            </a:pPr>
            <a:r>
              <a:rPr lang="fr-FR" sz="1333" dirty="0">
                <a:solidFill>
                  <a:srgbClr val="263090"/>
                </a:solidFill>
                <a:latin typeface="+mj-lt"/>
              </a:rPr>
              <a:t>Création des antennes Maison de l’adolescent dans les territoires ruraux et renforcement de la première ligne d’accueil et d’évaluation des CMP/CMPP pour enfants et adolescents. </a:t>
            </a:r>
          </a:p>
        </p:txBody>
      </p:sp>
      <p:grpSp>
        <p:nvGrpSpPr>
          <p:cNvPr id="78" name="Groupe 77">
            <a:extLst>
              <a:ext uri="{FF2B5EF4-FFF2-40B4-BE49-F238E27FC236}">
                <a16:creationId xmlns:a16="http://schemas.microsoft.com/office/drawing/2014/main" id="{BEBCE1C4-2FB8-E1C5-D92B-FE7484778D22}"/>
              </a:ext>
            </a:extLst>
          </p:cNvPr>
          <p:cNvGrpSpPr/>
          <p:nvPr/>
        </p:nvGrpSpPr>
        <p:grpSpPr>
          <a:xfrm>
            <a:off x="5845655" y="6045677"/>
            <a:ext cx="749910" cy="739637"/>
            <a:chOff x="9984322" y="7650760"/>
            <a:chExt cx="1149352" cy="1240866"/>
          </a:xfrm>
        </p:grpSpPr>
        <p:sp>
          <p:nvSpPr>
            <p:cNvPr id="80" name="Freeform 45">
              <a:extLst>
                <a:ext uri="{FF2B5EF4-FFF2-40B4-BE49-F238E27FC236}">
                  <a16:creationId xmlns:a16="http://schemas.microsoft.com/office/drawing/2014/main" id="{3E65DA26-4880-1C95-AF30-2C5FC15BCF1E}"/>
                </a:ext>
              </a:extLst>
            </p:cNvPr>
            <p:cNvSpPr/>
            <p:nvPr/>
          </p:nvSpPr>
          <p:spPr>
            <a:xfrm rot="17933768">
              <a:off x="9938565" y="7696517"/>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81" name="TextBox 46">
              <a:extLst>
                <a:ext uri="{FF2B5EF4-FFF2-40B4-BE49-F238E27FC236}">
                  <a16:creationId xmlns:a16="http://schemas.microsoft.com/office/drawing/2014/main" id="{202EBB3B-F3C3-E07B-66BE-755E58162E18}"/>
                </a:ext>
              </a:extLst>
            </p:cNvPr>
            <p:cNvSpPr txBox="1"/>
            <p:nvPr/>
          </p:nvSpPr>
          <p:spPr>
            <a:xfrm>
              <a:off x="10291745" y="7707876"/>
              <a:ext cx="625296" cy="860579"/>
            </a:xfrm>
            <a:prstGeom prst="rect">
              <a:avLst/>
            </a:prstGeom>
          </p:spPr>
          <p:txBody>
            <a:bodyPr lIns="0" tIns="0" rIns="0" bIns="0" rtlCol="0" anchor="t">
              <a:spAutoFit/>
            </a:bodyPr>
            <a:lstStyle/>
            <a:p>
              <a:pPr algn="ctr">
                <a:lnSpc>
                  <a:spcPts val="4033"/>
                </a:lnSpc>
                <a:spcBef>
                  <a:spcPct val="0"/>
                </a:spcBef>
              </a:pPr>
              <a:endParaRPr lang="en-US" b="1" spc="73" dirty="0">
                <a:solidFill>
                  <a:srgbClr val="F8F1EA"/>
                </a:solidFill>
                <a:latin typeface="Gliker Bold"/>
                <a:ea typeface="Gliker Bold"/>
                <a:cs typeface="Gliker Bold"/>
                <a:sym typeface="Gliker Bold"/>
              </a:endParaRPr>
            </a:p>
          </p:txBody>
        </p:sp>
      </p:grpSp>
      <p:sp>
        <p:nvSpPr>
          <p:cNvPr id="82" name="TextBox 20">
            <a:extLst>
              <a:ext uri="{FF2B5EF4-FFF2-40B4-BE49-F238E27FC236}">
                <a16:creationId xmlns:a16="http://schemas.microsoft.com/office/drawing/2014/main" id="{53A4BA75-340A-90AB-2A7B-8ACA6106C7F9}"/>
              </a:ext>
            </a:extLst>
          </p:cNvPr>
          <p:cNvSpPr txBox="1"/>
          <p:nvPr/>
        </p:nvSpPr>
        <p:spPr>
          <a:xfrm>
            <a:off x="6745725" y="5574744"/>
            <a:ext cx="3931723" cy="1230722"/>
          </a:xfrm>
          <a:prstGeom prst="rect">
            <a:avLst/>
          </a:prstGeom>
        </p:spPr>
        <p:txBody>
          <a:bodyPr wrap="square" lIns="0" tIns="0" rIns="0" bIns="0" rtlCol="0" anchor="t">
            <a:spAutoFit/>
          </a:bodyPr>
          <a:lstStyle/>
          <a:p>
            <a:pPr algn="just">
              <a:spcBef>
                <a:spcPct val="0"/>
              </a:spcBef>
            </a:pPr>
            <a:r>
              <a:rPr lang="en-US" sz="1333" dirty="0">
                <a:solidFill>
                  <a:srgbClr val="263090"/>
                </a:solidFill>
              </a:rPr>
              <a:t>Manque de connaissance des dispositifs ressources sur le territoire</a:t>
            </a:r>
          </a:p>
          <a:p>
            <a:pPr algn="just">
              <a:spcBef>
                <a:spcPct val="0"/>
              </a:spcBef>
            </a:pPr>
            <a:endParaRPr lang="en-US" sz="1333" dirty="0">
              <a:solidFill>
                <a:srgbClr val="263090"/>
              </a:solidFill>
            </a:endParaRPr>
          </a:p>
          <a:p>
            <a:pPr algn="just">
              <a:spcBef>
                <a:spcPct val="0"/>
              </a:spcBef>
            </a:pPr>
            <a:r>
              <a:rPr lang="en-US" sz="1333" dirty="0">
                <a:solidFill>
                  <a:srgbClr val="263090"/>
                </a:solidFill>
              </a:rPr>
              <a:t>Peu d’adressage possible vers le dispositif “Mon Psy” car trop de contre indication et freins sur le nombre de séances</a:t>
            </a:r>
          </a:p>
        </p:txBody>
      </p:sp>
      <p:sp>
        <p:nvSpPr>
          <p:cNvPr id="83" name="AutoShape 3">
            <a:extLst>
              <a:ext uri="{FF2B5EF4-FFF2-40B4-BE49-F238E27FC236}">
                <a16:creationId xmlns:a16="http://schemas.microsoft.com/office/drawing/2014/main" id="{9F527141-0CD4-666D-79F5-D48FB6FE2AD8}"/>
              </a:ext>
            </a:extLst>
          </p:cNvPr>
          <p:cNvSpPr/>
          <p:nvPr/>
        </p:nvSpPr>
        <p:spPr>
          <a:xfrm>
            <a:off x="5618476" y="5890853"/>
            <a:ext cx="0" cy="648187"/>
          </a:xfrm>
          <a:prstGeom prst="line">
            <a:avLst/>
          </a:prstGeom>
          <a:ln w="47625" cap="rnd">
            <a:solidFill>
              <a:srgbClr val="294D7E"/>
            </a:solidFill>
            <a:prstDash val="sysDot"/>
            <a:headEnd type="none" w="sm" len="sm"/>
            <a:tailEnd type="none" w="sm" len="sm"/>
          </a:ln>
        </p:spPr>
        <p:txBody>
          <a:bodyPr/>
          <a:lstStyle/>
          <a:p>
            <a:endParaRPr lang="fr-FR"/>
          </a:p>
        </p:txBody>
      </p:sp>
      <p:grpSp>
        <p:nvGrpSpPr>
          <p:cNvPr id="75" name="Groupe 74">
            <a:extLst>
              <a:ext uri="{FF2B5EF4-FFF2-40B4-BE49-F238E27FC236}">
                <a16:creationId xmlns:a16="http://schemas.microsoft.com/office/drawing/2014/main" id="{BEBCE1C4-2FB8-E1C5-D92B-FE7484778D22}"/>
              </a:ext>
            </a:extLst>
          </p:cNvPr>
          <p:cNvGrpSpPr/>
          <p:nvPr/>
        </p:nvGrpSpPr>
        <p:grpSpPr>
          <a:xfrm>
            <a:off x="5875273" y="5196126"/>
            <a:ext cx="749910" cy="739637"/>
            <a:chOff x="9984322" y="7650760"/>
            <a:chExt cx="1149352" cy="1240866"/>
          </a:xfrm>
        </p:grpSpPr>
        <p:sp>
          <p:nvSpPr>
            <p:cNvPr id="84" name="Freeform 45">
              <a:extLst>
                <a:ext uri="{FF2B5EF4-FFF2-40B4-BE49-F238E27FC236}">
                  <a16:creationId xmlns:a16="http://schemas.microsoft.com/office/drawing/2014/main" id="{3E65DA26-4880-1C95-AF30-2C5FC15BCF1E}"/>
                </a:ext>
              </a:extLst>
            </p:cNvPr>
            <p:cNvSpPr/>
            <p:nvPr/>
          </p:nvSpPr>
          <p:spPr>
            <a:xfrm rot="17933768">
              <a:off x="9938565" y="7696517"/>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85" name="TextBox 46">
              <a:extLst>
                <a:ext uri="{FF2B5EF4-FFF2-40B4-BE49-F238E27FC236}">
                  <a16:creationId xmlns:a16="http://schemas.microsoft.com/office/drawing/2014/main" id="{202EBB3B-F3C3-E07B-66BE-755E58162E18}"/>
                </a:ext>
              </a:extLst>
            </p:cNvPr>
            <p:cNvSpPr txBox="1"/>
            <p:nvPr/>
          </p:nvSpPr>
          <p:spPr>
            <a:xfrm>
              <a:off x="10291745" y="7707876"/>
              <a:ext cx="625296" cy="860579"/>
            </a:xfrm>
            <a:prstGeom prst="rect">
              <a:avLst/>
            </a:prstGeom>
          </p:spPr>
          <p:txBody>
            <a:bodyPr lIns="0" tIns="0" rIns="0" bIns="0" rtlCol="0" anchor="t">
              <a:spAutoFit/>
            </a:bodyPr>
            <a:lstStyle/>
            <a:p>
              <a:pPr algn="ctr">
                <a:lnSpc>
                  <a:spcPts val="4033"/>
                </a:lnSpc>
                <a:spcBef>
                  <a:spcPct val="0"/>
                </a:spcBef>
              </a:pPr>
              <a:endParaRPr lang="en-US" b="1" spc="73" dirty="0">
                <a:solidFill>
                  <a:srgbClr val="F8F1EA"/>
                </a:solidFill>
                <a:latin typeface="Gliker Bold"/>
                <a:ea typeface="Gliker Bold"/>
                <a:cs typeface="Gliker Bold"/>
                <a:sym typeface="Gliker Bold"/>
              </a:endParaRPr>
            </a:p>
          </p:txBody>
        </p:sp>
      </p:grpSp>
    </p:spTree>
    <p:extLst>
      <p:ext uri="{BB962C8B-B14F-4D97-AF65-F5344CB8AC3E}">
        <p14:creationId xmlns:p14="http://schemas.microsoft.com/office/powerpoint/2010/main" val="35313889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sz="1200"/>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sz="1200"/>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sz="1200"/>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sz="1200"/>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p>
          </p:txBody>
        </p:sp>
      </p:grpSp>
      <p:sp>
        <p:nvSpPr>
          <p:cNvPr id="20" name="TextBox 20"/>
          <p:cNvSpPr txBox="1"/>
          <p:nvPr/>
        </p:nvSpPr>
        <p:spPr>
          <a:xfrm>
            <a:off x="761999" y="2623294"/>
            <a:ext cx="8789911" cy="709425"/>
          </a:xfrm>
          <a:prstGeom prst="rect">
            <a:avLst/>
          </a:prstGeom>
        </p:spPr>
        <p:txBody>
          <a:bodyPr wrap="square" lIns="0" tIns="0" rIns="0" bIns="0" rtlCol="0" anchor="t">
            <a:spAutoFit/>
          </a:bodyPr>
          <a:lstStyle/>
          <a:p>
            <a:pPr>
              <a:lnSpc>
                <a:spcPts val="2800"/>
              </a:lnSpc>
              <a:spcBef>
                <a:spcPct val="0"/>
              </a:spcBef>
            </a:pPr>
            <a:r>
              <a:rPr lang="en-US" sz="2333" dirty="0">
                <a:solidFill>
                  <a:srgbClr val="263090"/>
                </a:solidFill>
                <a:latin typeface="+mj-lt"/>
              </a:rPr>
              <a:t>Mme Folliot Aurélie/ Mme </a:t>
            </a:r>
            <a:r>
              <a:rPr lang="en-US" sz="2333" dirty="0" err="1">
                <a:solidFill>
                  <a:srgbClr val="263090"/>
                </a:solidFill>
                <a:latin typeface="+mj-lt"/>
              </a:rPr>
              <a:t>Fousse</a:t>
            </a:r>
            <a:r>
              <a:rPr lang="en-US" sz="2333" dirty="0">
                <a:solidFill>
                  <a:srgbClr val="263090"/>
                </a:solidFill>
                <a:latin typeface="+mj-lt"/>
              </a:rPr>
              <a:t> Brigitte–</a:t>
            </a:r>
          </a:p>
          <a:p>
            <a:pPr>
              <a:lnSpc>
                <a:spcPts val="2800"/>
              </a:lnSpc>
              <a:spcBef>
                <a:spcPct val="0"/>
              </a:spcBef>
            </a:pPr>
            <a:r>
              <a:rPr lang="en-US" sz="2333" dirty="0">
                <a:solidFill>
                  <a:srgbClr val="263090"/>
                </a:solidFill>
                <a:latin typeface="+mj-lt"/>
              </a:rPr>
              <a:t> </a:t>
            </a:r>
            <a:r>
              <a:rPr lang="en-US" sz="2333" dirty="0" err="1">
                <a:solidFill>
                  <a:srgbClr val="263090"/>
                </a:solidFill>
                <a:latin typeface="+mj-lt"/>
              </a:rPr>
              <a:t>Directrice</a:t>
            </a:r>
            <a:r>
              <a:rPr lang="en-US" sz="2333" dirty="0">
                <a:solidFill>
                  <a:srgbClr val="263090"/>
                </a:solidFill>
                <a:latin typeface="+mj-lt"/>
              </a:rPr>
              <a:t>/ GEM Stop </a:t>
            </a:r>
            <a:r>
              <a:rPr lang="en-US" sz="2333" dirty="0" err="1">
                <a:solidFill>
                  <a:srgbClr val="263090"/>
                </a:solidFill>
                <a:latin typeface="+mj-lt"/>
              </a:rPr>
              <a:t>Galère</a:t>
            </a:r>
            <a:r>
              <a:rPr lang="en-US" sz="2333" dirty="0">
                <a:solidFill>
                  <a:srgbClr val="263090"/>
                </a:solidFill>
                <a:latin typeface="+mj-lt"/>
              </a:rPr>
              <a:t>/ UNAFAM</a:t>
            </a:r>
          </a:p>
        </p:txBody>
      </p:sp>
      <p:sp>
        <p:nvSpPr>
          <p:cNvPr id="21" name="TextBox 21"/>
          <p:cNvSpPr txBox="1"/>
          <p:nvPr/>
        </p:nvSpPr>
        <p:spPr>
          <a:xfrm>
            <a:off x="3749293" y="1412449"/>
            <a:ext cx="8976063" cy="350352"/>
          </a:xfrm>
          <a:prstGeom prst="rect">
            <a:avLst/>
          </a:prstGeom>
        </p:spPr>
        <p:txBody>
          <a:bodyPr wrap="square" lIns="0" tIns="0" rIns="0" bIns="0" rtlCol="0" anchor="t">
            <a:spAutoFit/>
          </a:bodyPr>
          <a:lstStyle/>
          <a:p>
            <a:pPr>
              <a:lnSpc>
                <a:spcPts val="2800"/>
              </a:lnSpc>
              <a:spcBef>
                <a:spcPct val="0"/>
              </a:spcBef>
            </a:pPr>
            <a:r>
              <a:rPr lang="en-US" sz="2333" b="1" dirty="0">
                <a:solidFill>
                  <a:srgbClr val="263090"/>
                </a:solidFill>
                <a:latin typeface="+mj-lt"/>
              </a:rPr>
              <a:t>	SEMAINE D’INFORMATION EN SANTE MENTALE</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sz="1200"/>
          </a:p>
        </p:txBody>
      </p:sp>
      <p:grpSp>
        <p:nvGrpSpPr>
          <p:cNvPr id="4" name="Groupe 3">
            <a:extLst>
              <a:ext uri="{FF2B5EF4-FFF2-40B4-BE49-F238E27FC236}">
                <a16:creationId xmlns:a16="http://schemas.microsoft.com/office/drawing/2014/main" id="{C00A83CC-0AE3-1112-3F29-3509D0BC946D}"/>
              </a:ext>
            </a:extLst>
          </p:cNvPr>
          <p:cNvGrpSpPr/>
          <p:nvPr/>
        </p:nvGrpSpPr>
        <p:grpSpPr>
          <a:xfrm>
            <a:off x="733876" y="228600"/>
            <a:ext cx="2726041" cy="1974914"/>
            <a:chOff x="13428913" y="323452"/>
            <a:chExt cx="4089061" cy="2962371"/>
          </a:xfrm>
          <a:scene3d>
            <a:camera prst="orthographicFront">
              <a:rot lat="0" lon="10799977" rev="0"/>
            </a:camera>
            <a:lightRig rig="threePt" dir="t"/>
          </a:scene3d>
        </p:grpSpPr>
        <p:grpSp>
          <p:nvGrpSpPr>
            <p:cNvPr id="18" name="Group 6">
              <a:extLst>
                <a:ext uri="{FF2B5EF4-FFF2-40B4-BE49-F238E27FC236}">
                  <a16:creationId xmlns:a16="http://schemas.microsoft.com/office/drawing/2014/main" id="{01FCB15C-D96B-9884-7DD0-905DBCCA0DCF}"/>
                </a:ext>
              </a:extLst>
            </p:cNvPr>
            <p:cNvGrpSpPr/>
            <p:nvPr/>
          </p:nvGrpSpPr>
          <p:grpSpPr>
            <a:xfrm>
              <a:off x="15946438" y="949226"/>
              <a:ext cx="1297674" cy="466295"/>
              <a:chOff x="0" y="0"/>
              <a:chExt cx="411417" cy="147835"/>
            </a:xfrm>
          </p:grpSpPr>
          <p:sp>
            <p:nvSpPr>
              <p:cNvPr id="28" name="Freeform 7">
                <a:extLst>
                  <a:ext uri="{FF2B5EF4-FFF2-40B4-BE49-F238E27FC236}">
                    <a16:creationId xmlns:a16="http://schemas.microsoft.com/office/drawing/2014/main" id="{69011F4D-1D98-16C0-9C26-AAC61B1335DE}"/>
                  </a:ext>
                </a:extLst>
              </p:cNvPr>
              <p:cNvSpPr/>
              <p:nvPr/>
            </p:nvSpPr>
            <p:spPr>
              <a:xfrm>
                <a:off x="0" y="0"/>
                <a:ext cx="411417" cy="147835"/>
              </a:xfrm>
              <a:custGeom>
                <a:avLst/>
                <a:gdLst/>
                <a:ahLst/>
                <a:cxnLst/>
                <a:rect l="l" t="t" r="r" b="b"/>
                <a:pathLst>
                  <a:path w="411417" h="147835">
                    <a:moveTo>
                      <a:pt x="0" y="0"/>
                    </a:moveTo>
                    <a:lnTo>
                      <a:pt x="411417" y="0"/>
                    </a:lnTo>
                    <a:lnTo>
                      <a:pt x="411417" y="147835"/>
                    </a:lnTo>
                    <a:lnTo>
                      <a:pt x="0" y="147835"/>
                    </a:lnTo>
                    <a:close/>
                  </a:path>
                </a:pathLst>
              </a:custGeom>
              <a:solidFill>
                <a:srgbClr val="263090"/>
              </a:solidFill>
              <a:sp3d/>
            </p:spPr>
            <p:txBody>
              <a:bodyPr/>
              <a:lstStyle/>
              <a:p>
                <a:endParaRPr lang="fr-FR" sz="1200"/>
              </a:p>
            </p:txBody>
          </p:sp>
          <p:sp>
            <p:nvSpPr>
              <p:cNvPr id="29" name="TextBox 8">
                <a:extLst>
                  <a:ext uri="{FF2B5EF4-FFF2-40B4-BE49-F238E27FC236}">
                    <a16:creationId xmlns:a16="http://schemas.microsoft.com/office/drawing/2014/main" id="{59F9E5DE-D99D-9C8E-C327-0AB5E93454DB}"/>
                  </a:ext>
                </a:extLst>
              </p:cNvPr>
              <p:cNvSpPr txBox="1"/>
              <p:nvPr/>
            </p:nvSpPr>
            <p:spPr>
              <a:xfrm>
                <a:off x="0" y="38100"/>
                <a:ext cx="411417" cy="109735"/>
              </a:xfrm>
              <a:prstGeom prst="rect">
                <a:avLst/>
              </a:prstGeom>
              <a:sp3d/>
            </p:spPr>
            <p:txBody>
              <a:bodyPr lIns="28134" tIns="28134" rIns="28134" bIns="28134" rtlCol="0" anchor="ctr">
                <a:flatTx/>
              </a:bodyPr>
              <a:lstStyle/>
              <a:p>
                <a:pPr algn="ctr">
                  <a:lnSpc>
                    <a:spcPts val="1466"/>
                  </a:lnSpc>
                </a:pPr>
                <a:endParaRPr sz="1200"/>
              </a:p>
            </p:txBody>
          </p:sp>
        </p:grpSp>
        <p:grpSp>
          <p:nvGrpSpPr>
            <p:cNvPr id="19" name="Group 2">
              <a:extLst>
                <a:ext uri="{FF2B5EF4-FFF2-40B4-BE49-F238E27FC236}">
                  <a16:creationId xmlns:a16="http://schemas.microsoft.com/office/drawing/2014/main" id="{4840C215-413C-8EBB-BB23-15AC537CA24D}"/>
                </a:ext>
              </a:extLst>
            </p:cNvPr>
            <p:cNvGrpSpPr/>
            <p:nvPr/>
          </p:nvGrpSpPr>
          <p:grpSpPr>
            <a:xfrm>
              <a:off x="13428913" y="323452"/>
              <a:ext cx="4089061" cy="2962371"/>
              <a:chOff x="0" y="0"/>
              <a:chExt cx="5452081" cy="3949828"/>
            </a:xfrm>
          </p:grpSpPr>
          <p:sp>
            <p:nvSpPr>
              <p:cNvPr id="22" name="Freeform 3">
                <a:extLst>
                  <a:ext uri="{FF2B5EF4-FFF2-40B4-BE49-F238E27FC236}">
                    <a16:creationId xmlns:a16="http://schemas.microsoft.com/office/drawing/2014/main" id="{7225D208-F46F-D5DE-46E8-1F5A0BAADECB}"/>
                  </a:ext>
                </a:extLst>
              </p:cNvPr>
              <p:cNvSpPr/>
              <p:nvPr/>
            </p:nvSpPr>
            <p:spPr>
              <a:xfrm rot="5400000">
                <a:off x="1305092" y="-197161"/>
                <a:ext cx="2841897" cy="5452081"/>
              </a:xfrm>
              <a:custGeom>
                <a:avLst/>
                <a:gdLst/>
                <a:ahLst/>
                <a:cxnLst/>
                <a:rect l="l" t="t" r="r" b="b"/>
                <a:pathLst>
                  <a:path w="2841897" h="5452081">
                    <a:moveTo>
                      <a:pt x="0" y="0"/>
                    </a:moveTo>
                    <a:lnTo>
                      <a:pt x="2841897" y="0"/>
                    </a:lnTo>
                    <a:lnTo>
                      <a:pt x="2841897" y="5452081"/>
                    </a:lnTo>
                    <a:lnTo>
                      <a:pt x="0" y="5452081"/>
                    </a:lnTo>
                    <a:lnTo>
                      <a:pt x="0" y="0"/>
                    </a:lnTo>
                    <a:close/>
                  </a:path>
                </a:pathLst>
              </a:custGeom>
              <a:blipFill>
                <a:blip r:embed="rId4">
                  <a:extLst>
                    <a:ext uri="{96DAC541-7B7A-43D3-8B79-37D633B846F1}">
                      <asvg:svgBlip xmlns:asvg="http://schemas.microsoft.com/office/drawing/2016/SVG/main" r:embed="rId5"/>
                    </a:ext>
                  </a:extLst>
                </a:blip>
                <a:stretch>
                  <a:fillRect/>
                </a:stretch>
              </a:blipFill>
              <a:sp3d/>
            </p:spPr>
            <p:txBody>
              <a:bodyPr/>
              <a:lstStyle/>
              <a:p>
                <a:endParaRPr lang="fr-FR" sz="1200"/>
              </a:p>
            </p:txBody>
          </p:sp>
          <p:sp>
            <p:nvSpPr>
              <p:cNvPr id="24" name="TextBox 4">
                <a:extLst>
                  <a:ext uri="{FF2B5EF4-FFF2-40B4-BE49-F238E27FC236}">
                    <a16:creationId xmlns:a16="http://schemas.microsoft.com/office/drawing/2014/main" id="{5CE4D2E9-A736-AEBD-C419-6695F49E4900}"/>
                  </a:ext>
                </a:extLst>
              </p:cNvPr>
              <p:cNvSpPr txBox="1"/>
              <p:nvPr/>
            </p:nvSpPr>
            <p:spPr>
              <a:xfrm>
                <a:off x="566912" y="2011718"/>
                <a:ext cx="3334163" cy="974626"/>
              </a:xfrm>
              <a:prstGeom prst="rect">
                <a:avLst/>
              </a:prstGeom>
              <a:sp3d/>
            </p:spPr>
            <p:txBody>
              <a:bodyPr lIns="0" tIns="0" rIns="0" bIns="0" rtlCol="0" anchor="t">
                <a:spAutoFit/>
                <a:flatTx/>
              </a:bodyPr>
              <a:lstStyle/>
              <a:p>
                <a:pPr>
                  <a:lnSpc>
                    <a:spcPts val="1883"/>
                  </a:lnSpc>
                  <a:spcBef>
                    <a:spcPct val="0"/>
                  </a:spcBef>
                </a:pPr>
                <a:r>
                  <a:rPr lang="en-US" sz="1883" b="1" spc="37" dirty="0">
                    <a:solidFill>
                      <a:srgbClr val="F8F1EA"/>
                    </a:solidFill>
                    <a:latin typeface="Gliker Semi-Bold"/>
                    <a:ea typeface="Gliker Semi-Bold"/>
                    <a:cs typeface="Gliker Semi-Bold"/>
                    <a:sym typeface="Gliker Semi-Bold"/>
                  </a:rPr>
                  <a:t>Retour </a:t>
                </a:r>
                <a:r>
                  <a:rPr lang="en-US" sz="1883" b="1" spc="37" dirty="0" err="1">
                    <a:solidFill>
                      <a:srgbClr val="F8F1EA"/>
                    </a:solidFill>
                    <a:latin typeface="Gliker Semi-Bold"/>
                    <a:ea typeface="Gliker Semi-Bold"/>
                    <a:cs typeface="Gliker Semi-Bold"/>
                    <a:sym typeface="Gliker Semi-Bold"/>
                  </a:rPr>
                  <a:t>d’expérience</a:t>
                </a:r>
                <a:endParaRPr lang="en-US" sz="1883" b="1" spc="37" dirty="0">
                  <a:solidFill>
                    <a:srgbClr val="F8F1EA"/>
                  </a:solidFill>
                  <a:latin typeface="Gliker Semi-Bold"/>
                  <a:ea typeface="Gliker Semi-Bold"/>
                  <a:cs typeface="Gliker Semi-Bold"/>
                  <a:sym typeface="Gliker Semi-Bold"/>
                </a:endParaRPr>
              </a:p>
            </p:txBody>
          </p:sp>
          <p:sp>
            <p:nvSpPr>
              <p:cNvPr id="25" name="Freeform 5">
                <a:extLst>
                  <a:ext uri="{FF2B5EF4-FFF2-40B4-BE49-F238E27FC236}">
                    <a16:creationId xmlns:a16="http://schemas.microsoft.com/office/drawing/2014/main" id="{84DE77DF-EFAB-75FC-B5E2-D5670629A3E7}"/>
                  </a:ext>
                </a:extLst>
              </p:cNvPr>
              <p:cNvSpPr/>
              <p:nvPr/>
            </p:nvSpPr>
            <p:spPr>
              <a:xfrm>
                <a:off x="2562656" y="0"/>
                <a:ext cx="2889425" cy="1903914"/>
              </a:xfrm>
              <a:custGeom>
                <a:avLst/>
                <a:gdLst/>
                <a:ahLst/>
                <a:cxnLst/>
                <a:rect l="l" t="t" r="r" b="b"/>
                <a:pathLst>
                  <a:path w="2889425" h="1903914">
                    <a:moveTo>
                      <a:pt x="0" y="0"/>
                    </a:moveTo>
                    <a:lnTo>
                      <a:pt x="2889425" y="0"/>
                    </a:lnTo>
                    <a:lnTo>
                      <a:pt x="2889425" y="1903914"/>
                    </a:lnTo>
                    <a:lnTo>
                      <a:pt x="0" y="1903914"/>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a:sp3d/>
            </p:spPr>
            <p:txBody>
              <a:bodyPr/>
              <a:lstStyle/>
              <a:p>
                <a:endParaRPr lang="fr-FR" sz="1200"/>
              </a:p>
            </p:txBody>
          </p:sp>
        </p:grpSp>
      </p:grpSp>
      <p:sp>
        <p:nvSpPr>
          <p:cNvPr id="32" name="ZoneTexte 31"/>
          <p:cNvSpPr txBox="1"/>
          <p:nvPr/>
        </p:nvSpPr>
        <p:spPr>
          <a:xfrm>
            <a:off x="2905103" y="3571876"/>
            <a:ext cx="4762533" cy="338554"/>
          </a:xfrm>
          <a:prstGeom prst="rect">
            <a:avLst/>
          </a:prstGeom>
          <a:noFill/>
        </p:spPr>
        <p:txBody>
          <a:bodyPr wrap="square" rtlCol="0">
            <a:spAutoFit/>
          </a:bodyPr>
          <a:lstStyle/>
          <a:p>
            <a:pPr algn="ctr"/>
            <a:r>
              <a:rPr lang="fr-FR" sz="1600" b="1" i="1" dirty="0">
                <a:solidFill>
                  <a:schemeClr val="tx2">
                    <a:lumMod val="75000"/>
                  </a:schemeClr>
                </a:solidFill>
              </a:rPr>
              <a:t>Lutte contre la stigmatisation en santé mentale</a:t>
            </a:r>
          </a:p>
        </p:txBody>
      </p:sp>
      <p:sp>
        <p:nvSpPr>
          <p:cNvPr id="33" name="Rectangle 32"/>
          <p:cNvSpPr/>
          <p:nvPr/>
        </p:nvSpPr>
        <p:spPr>
          <a:xfrm>
            <a:off x="1920000" y="4000504"/>
            <a:ext cx="2640000" cy="1279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a:p>
            <a:pPr algn="ctr"/>
            <a:endParaRPr lang="fr-FR" sz="1200" dirty="0"/>
          </a:p>
          <a:p>
            <a:pPr algn="ctr"/>
            <a:endParaRPr lang="fr-FR" sz="1200" dirty="0"/>
          </a:p>
          <a:p>
            <a:pPr algn="ctr"/>
            <a:r>
              <a:rPr lang="fr-FR" sz="1200" dirty="0"/>
              <a:t>HISTORIQUE</a:t>
            </a:r>
          </a:p>
          <a:p>
            <a:pPr algn="ctr"/>
            <a:endParaRPr lang="fr-FR" sz="1200" dirty="0"/>
          </a:p>
          <a:p>
            <a:r>
              <a:rPr lang="fr-FR" sz="1200" dirty="0"/>
              <a:t>-Initiateurs: Groupe Hospitalier du Havre, UNAFAM ,  GEM Stop Galere</a:t>
            </a:r>
          </a:p>
          <a:p>
            <a:r>
              <a:rPr lang="fr-FR" sz="1200" dirty="0"/>
              <a:t>-Soutien : Ville du Havre </a:t>
            </a:r>
          </a:p>
          <a:p>
            <a:r>
              <a:rPr lang="fr-FR" sz="1200" dirty="0"/>
              <a:t>-PTSSM: nouveau souffle    </a:t>
            </a:r>
          </a:p>
          <a:p>
            <a:r>
              <a:rPr lang="fr-FR" sz="1200" dirty="0"/>
              <a:t>         </a:t>
            </a:r>
          </a:p>
          <a:p>
            <a:pPr algn="ctr"/>
            <a:endParaRPr lang="fr-FR" sz="1200" dirty="0"/>
          </a:p>
          <a:p>
            <a:pPr algn="ctr"/>
            <a:endParaRPr lang="fr-FR" sz="1200" dirty="0"/>
          </a:p>
        </p:txBody>
      </p:sp>
      <p:sp>
        <p:nvSpPr>
          <p:cNvPr id="34" name="Rectangle 33"/>
          <p:cNvSpPr/>
          <p:nvPr/>
        </p:nvSpPr>
        <p:spPr>
          <a:xfrm>
            <a:off x="6381752" y="4000504"/>
            <a:ext cx="2640000" cy="1295251"/>
          </a:xfrm>
          <a:prstGeom prst="rect">
            <a:avLst/>
          </a:prstGeom>
          <a:solidFill>
            <a:srgbClr val="00B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a:p>
            <a:pPr algn="ctr"/>
            <a:r>
              <a:rPr lang="fr-FR" sz="1200" dirty="0"/>
              <a:t>ÉVOLUTION</a:t>
            </a:r>
          </a:p>
          <a:p>
            <a:pPr algn="ctr"/>
            <a:endParaRPr lang="fr-FR" sz="1200" dirty="0"/>
          </a:p>
          <a:p>
            <a:pPr algn="ctr"/>
            <a:r>
              <a:rPr lang="fr-FR" sz="1200" dirty="0"/>
              <a:t>-De l’institution vers l’implication des usagers</a:t>
            </a:r>
          </a:p>
          <a:p>
            <a:pPr algn="ctr"/>
            <a:r>
              <a:rPr lang="fr-FR" sz="1200" dirty="0"/>
              <a:t>-Création du groupe de lutte contre la stigmatisation</a:t>
            </a:r>
          </a:p>
          <a:p>
            <a:pPr algn="ctr"/>
            <a:endParaRPr lang="fr-FR" sz="1200" dirty="0"/>
          </a:p>
        </p:txBody>
      </p:sp>
      <p:sp>
        <p:nvSpPr>
          <p:cNvPr id="35" name="Rectangle 34"/>
          <p:cNvSpPr/>
          <p:nvPr/>
        </p:nvSpPr>
        <p:spPr>
          <a:xfrm>
            <a:off x="1904971" y="5476890"/>
            <a:ext cx="2640000" cy="119063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NOS ACTIONS</a:t>
            </a:r>
          </a:p>
          <a:p>
            <a:r>
              <a:rPr lang="fr-FR" sz="1200" dirty="0"/>
              <a:t>-Rencontres</a:t>
            </a:r>
          </a:p>
          <a:p>
            <a:r>
              <a:rPr lang="fr-FR" sz="1200" dirty="0"/>
              <a:t>-Conférences</a:t>
            </a:r>
          </a:p>
          <a:p>
            <a:r>
              <a:rPr lang="fr-FR" sz="1200" dirty="0"/>
              <a:t>-Projections</a:t>
            </a:r>
          </a:p>
          <a:p>
            <a:r>
              <a:rPr lang="fr-FR" sz="1200" dirty="0"/>
              <a:t>-Théâtres</a:t>
            </a:r>
          </a:p>
          <a:p>
            <a:r>
              <a:rPr lang="fr-FR" sz="1200" dirty="0"/>
              <a:t>-Concerts</a:t>
            </a:r>
          </a:p>
        </p:txBody>
      </p:sp>
      <p:sp>
        <p:nvSpPr>
          <p:cNvPr id="37" name="Rectangle 36"/>
          <p:cNvSpPr/>
          <p:nvPr/>
        </p:nvSpPr>
        <p:spPr>
          <a:xfrm>
            <a:off x="6381752" y="5476890"/>
            <a:ext cx="2640000" cy="119063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NOS BESOINS</a:t>
            </a:r>
          </a:p>
          <a:p>
            <a:r>
              <a:rPr lang="fr-FR" sz="1200" dirty="0"/>
              <a:t>-Plus de moyens pour :</a:t>
            </a:r>
          </a:p>
          <a:p>
            <a:r>
              <a:rPr lang="fr-FR" sz="1200" dirty="0"/>
              <a:t>.Toucher plus de public</a:t>
            </a:r>
          </a:p>
          <a:p>
            <a:r>
              <a:rPr lang="fr-FR" sz="1200" dirty="0"/>
              <a:t>.Organiser plus grand</a:t>
            </a:r>
          </a:p>
          <a:p>
            <a:r>
              <a:rPr lang="fr-FR" sz="1200" dirty="0"/>
              <a:t>.Mieux lutter contre le stigmatisation</a:t>
            </a:r>
          </a:p>
        </p:txBody>
      </p:sp>
    </p:spTree>
    <p:extLst>
      <p:ext uri="{BB962C8B-B14F-4D97-AF65-F5344CB8AC3E}">
        <p14:creationId xmlns:p14="http://schemas.microsoft.com/office/powerpoint/2010/main" val="12060136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Proposition de méthodologie pour l'élaboration du prochain PTSM </a:t>
            </a:r>
            <a:br>
              <a:rPr lang="fr-FR" dirty="0"/>
            </a:br>
            <a:br>
              <a:rPr lang="fr-FR" dirty="0"/>
            </a:br>
            <a:r>
              <a:rPr lang="fr-FR" dirty="0">
                <a:solidFill>
                  <a:srgbClr val="002060"/>
                </a:solidFill>
              </a:rPr>
              <a:t>Dr Cécile </a:t>
            </a:r>
            <a:r>
              <a:rPr lang="fr-FR" dirty="0" err="1">
                <a:solidFill>
                  <a:srgbClr val="002060"/>
                </a:solidFill>
              </a:rPr>
              <a:t>bonnefoy</a:t>
            </a:r>
            <a:br>
              <a:rPr lang="fr-FR" dirty="0">
                <a:solidFill>
                  <a:srgbClr val="002060"/>
                </a:solidFill>
              </a:rPr>
            </a:br>
            <a:br>
              <a:rPr lang="fr-FR" dirty="0">
                <a:solidFill>
                  <a:srgbClr val="002060"/>
                </a:solidFill>
              </a:rPr>
            </a:br>
            <a:r>
              <a:rPr lang="fr-FR" sz="2700" dirty="0">
                <a:solidFill>
                  <a:srgbClr val="002060"/>
                </a:solidFill>
              </a:rPr>
              <a:t>responsable mission santé mentale et psychiatrie</a:t>
            </a:r>
            <a:br>
              <a:rPr lang="fr-FR" sz="2700" dirty="0">
                <a:solidFill>
                  <a:srgbClr val="002060"/>
                </a:solidFill>
              </a:rPr>
            </a:br>
            <a:r>
              <a:rPr lang="fr-FR" sz="2700" dirty="0">
                <a:solidFill>
                  <a:srgbClr val="002060"/>
                </a:solidFill>
              </a:rPr>
              <a:t>ars </a:t>
            </a:r>
            <a:r>
              <a:rPr lang="fr-FR" sz="2700" dirty="0" err="1">
                <a:solidFill>
                  <a:srgbClr val="002060"/>
                </a:solidFill>
              </a:rPr>
              <a:t>normandie</a:t>
            </a:r>
            <a:br>
              <a:rPr lang="fr-FR" dirty="0">
                <a:solidFill>
                  <a:srgbClr val="002060"/>
                </a:solidFill>
              </a:rPr>
            </a:br>
            <a:endParaRPr lang="fr-FR" dirty="0">
              <a:solidFill>
                <a:srgbClr val="002060"/>
              </a:solidFill>
            </a:endParaRPr>
          </a:p>
        </p:txBody>
      </p:sp>
      <p:sp>
        <p:nvSpPr>
          <p:cNvPr id="3" name="Espace réservé du numéro de diapositive 2"/>
          <p:cNvSpPr>
            <a:spLocks noGrp="1"/>
          </p:cNvSpPr>
          <p:nvPr>
            <p:ph type="sldNum" sz="quarter" idx="4"/>
          </p:nvPr>
        </p:nvSpPr>
        <p:spPr>
          <a:xfrm>
            <a:off x="10789465" y="6470704"/>
            <a:ext cx="450543" cy="274320"/>
          </a:xfrm>
        </p:spPr>
        <p:txBody>
          <a:bodyPr/>
          <a:lstStyle/>
          <a:p>
            <a:pPr algn="ctr"/>
            <a:fld id="{48F63A3B-78C7-47BE-AE5E-E10140E04643}" type="slidenum">
              <a:rPr lang="en-US" smtClean="0"/>
              <a:pPr algn="ctr"/>
              <a:t>61</a:t>
            </a:fld>
            <a:endParaRPr lang="en-US" dirty="0"/>
          </a:p>
        </p:txBody>
      </p:sp>
    </p:spTree>
    <p:extLst>
      <p:ext uri="{BB962C8B-B14F-4D97-AF65-F5344CB8AC3E}">
        <p14:creationId xmlns:p14="http://schemas.microsoft.com/office/powerpoint/2010/main" val="38604880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Propos </a:t>
            </a:r>
            <a:r>
              <a:rPr lang="fr-FR" dirty="0" err="1"/>
              <a:t>CONCLUSif</a:t>
            </a:r>
            <a:br>
              <a:rPr lang="fr-FR" dirty="0"/>
            </a:br>
            <a:br>
              <a:rPr lang="fr-FR" dirty="0"/>
            </a:br>
            <a:r>
              <a:rPr lang="fr-FR" dirty="0" err="1">
                <a:solidFill>
                  <a:srgbClr val="002060"/>
                </a:solidFill>
              </a:rPr>
              <a:t>fRANçois</a:t>
            </a:r>
            <a:r>
              <a:rPr lang="fr-FR" dirty="0">
                <a:solidFill>
                  <a:srgbClr val="002060"/>
                </a:solidFill>
              </a:rPr>
              <a:t> </a:t>
            </a:r>
            <a:r>
              <a:rPr lang="fr-FR" dirty="0" err="1">
                <a:solidFill>
                  <a:srgbClr val="002060"/>
                </a:solidFill>
              </a:rPr>
              <a:t>mengin</a:t>
            </a:r>
            <a:r>
              <a:rPr lang="fr-FR" dirty="0">
                <a:solidFill>
                  <a:srgbClr val="002060"/>
                </a:solidFill>
              </a:rPr>
              <a:t> </a:t>
            </a:r>
            <a:r>
              <a:rPr lang="fr-FR" dirty="0" err="1">
                <a:solidFill>
                  <a:srgbClr val="002060"/>
                </a:solidFill>
              </a:rPr>
              <a:t>lecreulx</a:t>
            </a:r>
            <a:br>
              <a:rPr lang="fr-FR" dirty="0">
                <a:solidFill>
                  <a:srgbClr val="002060"/>
                </a:solidFill>
              </a:rPr>
            </a:br>
            <a:br>
              <a:rPr lang="fr-FR" dirty="0">
                <a:solidFill>
                  <a:srgbClr val="002060"/>
                </a:solidFill>
              </a:rPr>
            </a:br>
            <a:r>
              <a:rPr lang="fr-FR" sz="2700" dirty="0">
                <a:solidFill>
                  <a:srgbClr val="002060"/>
                </a:solidFill>
              </a:rPr>
              <a:t>directeur général</a:t>
            </a:r>
            <a:br>
              <a:rPr lang="fr-FR" sz="2700" dirty="0">
                <a:solidFill>
                  <a:srgbClr val="002060"/>
                </a:solidFill>
              </a:rPr>
            </a:br>
            <a:r>
              <a:rPr lang="fr-FR" sz="2700" dirty="0">
                <a:solidFill>
                  <a:srgbClr val="002060"/>
                </a:solidFill>
              </a:rPr>
              <a:t>ars </a:t>
            </a:r>
            <a:r>
              <a:rPr lang="fr-FR" sz="2700" dirty="0" err="1">
                <a:solidFill>
                  <a:srgbClr val="002060"/>
                </a:solidFill>
              </a:rPr>
              <a:t>normandie</a:t>
            </a:r>
            <a:br>
              <a:rPr lang="fr-FR" dirty="0">
                <a:solidFill>
                  <a:srgbClr val="002060"/>
                </a:solidFill>
              </a:rPr>
            </a:br>
            <a:endParaRPr lang="fr-FR" dirty="0">
              <a:solidFill>
                <a:srgbClr val="002060"/>
              </a:solidFill>
            </a:endParaRPr>
          </a:p>
        </p:txBody>
      </p:sp>
      <p:sp>
        <p:nvSpPr>
          <p:cNvPr id="3" name="Espace réservé du numéro de diapositive 2"/>
          <p:cNvSpPr>
            <a:spLocks noGrp="1"/>
          </p:cNvSpPr>
          <p:nvPr>
            <p:ph type="sldNum" sz="quarter" idx="4"/>
          </p:nvPr>
        </p:nvSpPr>
        <p:spPr>
          <a:xfrm>
            <a:off x="10789465" y="6470704"/>
            <a:ext cx="450543" cy="274320"/>
          </a:xfrm>
        </p:spPr>
        <p:txBody>
          <a:bodyPr/>
          <a:lstStyle/>
          <a:p>
            <a:pPr algn="ctr"/>
            <a:fld id="{48F63A3B-78C7-47BE-AE5E-E10140E04643}" type="slidenum">
              <a:rPr lang="en-US" smtClean="0"/>
              <a:pPr algn="ctr"/>
              <a:t>62</a:t>
            </a:fld>
            <a:endParaRPr lang="en-US" dirty="0"/>
          </a:p>
        </p:txBody>
      </p:sp>
    </p:spTree>
    <p:extLst>
      <p:ext uri="{BB962C8B-B14F-4D97-AF65-F5344CB8AC3E}">
        <p14:creationId xmlns:p14="http://schemas.microsoft.com/office/powerpoint/2010/main" val="1361992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solidFill>
                  <a:prstClr val="black"/>
                </a:solidFill>
              </a:endParaRPr>
            </a:p>
          </p:txBody>
        </p:sp>
      </p:grpSp>
      <p:sp>
        <p:nvSpPr>
          <p:cNvPr id="20" name="TextBox 20"/>
          <p:cNvSpPr txBox="1"/>
          <p:nvPr/>
        </p:nvSpPr>
        <p:spPr>
          <a:xfrm>
            <a:off x="1475961" y="2060697"/>
            <a:ext cx="9217954" cy="451534"/>
          </a:xfrm>
          <a:prstGeom prst="rect">
            <a:avLst/>
          </a:prstGeom>
        </p:spPr>
        <p:txBody>
          <a:bodyPr wrap="square" lIns="0" tIns="0" rIns="0" bIns="0" rtlCol="0" anchor="t">
            <a:spAutoFit/>
          </a:bodyPr>
          <a:lstStyle/>
          <a:p>
            <a:r>
              <a:rPr lang="fr-FR" sz="1467" dirty="0">
                <a:solidFill>
                  <a:srgbClr val="263090"/>
                </a:solidFill>
              </a:rPr>
              <a:t>La question de l’accessibilité géographique à intégrer dans tous les nouveaux projets et dès leur conception </a:t>
            </a:r>
          </a:p>
          <a:p>
            <a:endParaRPr lang="fr-FR" sz="1467" dirty="0">
              <a:solidFill>
                <a:srgbClr val="263090"/>
              </a:solidFill>
            </a:endParaRPr>
          </a:p>
        </p:txBody>
      </p:sp>
      <p:sp>
        <p:nvSpPr>
          <p:cNvPr id="21" name="TextBox 21"/>
          <p:cNvSpPr txBox="1"/>
          <p:nvPr/>
        </p:nvSpPr>
        <p:spPr>
          <a:xfrm>
            <a:off x="947813" y="489131"/>
            <a:ext cx="8976063" cy="359073"/>
          </a:xfrm>
          <a:prstGeom prst="rect">
            <a:avLst/>
          </a:prstGeom>
        </p:spPr>
        <p:txBody>
          <a:bodyPr wrap="square" lIns="0" tIns="0" rIns="0" bIns="0" rtlCol="0" anchor="t">
            <a:spAutoFit/>
          </a:bodyPr>
          <a:lstStyle/>
          <a:p>
            <a:pPr>
              <a:lnSpc>
                <a:spcPts val="2800"/>
              </a:lnSpc>
              <a:spcBef>
                <a:spcPct val="0"/>
              </a:spcBef>
            </a:pPr>
            <a:r>
              <a:rPr lang="en-US" sz="2333" b="1" dirty="0">
                <a:solidFill>
                  <a:srgbClr val="263090"/>
                </a:solidFill>
              </a:rPr>
              <a:t>Les perspectives PTSM.2 communes à </a:t>
            </a:r>
            <a:r>
              <a:rPr lang="en-US" sz="2333" b="1" dirty="0" err="1">
                <a:solidFill>
                  <a:srgbClr val="263090"/>
                </a:solidFill>
              </a:rPr>
              <a:t>plusieurs</a:t>
            </a:r>
            <a:r>
              <a:rPr lang="en-US" sz="2333" b="1" dirty="0">
                <a:solidFill>
                  <a:srgbClr val="263090"/>
                </a:solidFill>
              </a:rPr>
              <a:t> </a:t>
            </a:r>
            <a:r>
              <a:rPr lang="en-US" sz="2333" b="1" dirty="0" err="1">
                <a:solidFill>
                  <a:srgbClr val="263090"/>
                </a:solidFill>
              </a:rPr>
              <a:t>territoires</a:t>
            </a:r>
            <a:endParaRPr lang="en-US" sz="2333" b="1" dirty="0">
              <a:solidFill>
                <a:srgbClr val="263090"/>
              </a:solidFill>
            </a:endParaRP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a:p>
        </p:txBody>
      </p:sp>
      <p:grpSp>
        <p:nvGrpSpPr>
          <p:cNvPr id="19" name="Groupe 18">
            <a:extLst>
              <a:ext uri="{FF2B5EF4-FFF2-40B4-BE49-F238E27FC236}">
                <a16:creationId xmlns:a16="http://schemas.microsoft.com/office/drawing/2014/main" id="{5F6A4C04-0420-4A60-CCC4-05542F943DD4}"/>
              </a:ext>
            </a:extLst>
          </p:cNvPr>
          <p:cNvGrpSpPr/>
          <p:nvPr/>
        </p:nvGrpSpPr>
        <p:grpSpPr>
          <a:xfrm>
            <a:off x="571447" y="1752143"/>
            <a:ext cx="766235" cy="827244"/>
            <a:chOff x="980088" y="1752321"/>
            <a:chExt cx="1149352" cy="1240866"/>
          </a:xfrm>
        </p:grpSpPr>
        <p:sp>
          <p:nvSpPr>
            <p:cNvPr id="4" name="Freeform 27">
              <a:extLst>
                <a:ext uri="{FF2B5EF4-FFF2-40B4-BE49-F238E27FC236}">
                  <a16:creationId xmlns:a16="http://schemas.microsoft.com/office/drawing/2014/main" id="{A3BA6A7C-A48D-F227-0B2F-F9EB37376786}"/>
                </a:ext>
              </a:extLst>
            </p:cNvPr>
            <p:cNvSpPr/>
            <p:nvPr/>
          </p:nvSpPr>
          <p:spPr>
            <a:xfrm rot="17933768">
              <a:off x="934331" y="179807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8" name="TextBox 28">
              <a:extLst>
                <a:ext uri="{FF2B5EF4-FFF2-40B4-BE49-F238E27FC236}">
                  <a16:creationId xmlns:a16="http://schemas.microsoft.com/office/drawing/2014/main" id="{7EECFDC9-2C60-623F-9308-94498DA4C849}"/>
                </a:ext>
              </a:extLst>
            </p:cNvPr>
            <p:cNvSpPr txBox="1"/>
            <p:nvPr/>
          </p:nvSpPr>
          <p:spPr>
            <a:xfrm>
              <a:off x="1277394" y="198778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1</a:t>
              </a:r>
            </a:p>
          </p:txBody>
        </p:sp>
      </p:grpSp>
      <p:grpSp>
        <p:nvGrpSpPr>
          <p:cNvPr id="24" name="Groupe 23">
            <a:extLst>
              <a:ext uri="{FF2B5EF4-FFF2-40B4-BE49-F238E27FC236}">
                <a16:creationId xmlns:a16="http://schemas.microsoft.com/office/drawing/2014/main" id="{F4FD0A8B-A9EE-B961-3DCB-F5BC217F54ED}"/>
              </a:ext>
            </a:extLst>
          </p:cNvPr>
          <p:cNvGrpSpPr/>
          <p:nvPr/>
        </p:nvGrpSpPr>
        <p:grpSpPr>
          <a:xfrm>
            <a:off x="571447" y="3263353"/>
            <a:ext cx="766235" cy="827244"/>
            <a:chOff x="10254273" y="7138751"/>
            <a:chExt cx="1149352" cy="1240866"/>
          </a:xfrm>
        </p:grpSpPr>
        <p:sp>
          <p:nvSpPr>
            <p:cNvPr id="22" name="Freeform 31">
              <a:extLst>
                <a:ext uri="{FF2B5EF4-FFF2-40B4-BE49-F238E27FC236}">
                  <a16:creationId xmlns:a16="http://schemas.microsoft.com/office/drawing/2014/main" id="{E20E64AA-311B-4097-B13B-4360B5352E6B}"/>
                </a:ext>
              </a:extLst>
            </p:cNvPr>
            <p:cNvSpPr/>
            <p:nvPr/>
          </p:nvSpPr>
          <p:spPr>
            <a:xfrm rot="17933768">
              <a:off x="10208516" y="7184508"/>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3" name="TextBox 32">
              <a:extLst>
                <a:ext uri="{FF2B5EF4-FFF2-40B4-BE49-F238E27FC236}">
                  <a16:creationId xmlns:a16="http://schemas.microsoft.com/office/drawing/2014/main" id="{BAEE0DA0-518C-CBEA-A991-C96BFC24886D}"/>
                </a:ext>
              </a:extLst>
            </p:cNvPr>
            <p:cNvSpPr txBox="1"/>
            <p:nvPr/>
          </p:nvSpPr>
          <p:spPr>
            <a:xfrm>
              <a:off x="10551579" y="7383740"/>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2</a:t>
              </a:r>
            </a:p>
          </p:txBody>
        </p:sp>
      </p:grpSp>
      <p:grpSp>
        <p:nvGrpSpPr>
          <p:cNvPr id="30" name="Groupe 29">
            <a:extLst>
              <a:ext uri="{FF2B5EF4-FFF2-40B4-BE49-F238E27FC236}">
                <a16:creationId xmlns:a16="http://schemas.microsoft.com/office/drawing/2014/main" id="{4D86781A-D710-DAAC-0085-76C24739274C}"/>
              </a:ext>
            </a:extLst>
          </p:cNvPr>
          <p:cNvGrpSpPr/>
          <p:nvPr/>
        </p:nvGrpSpPr>
        <p:grpSpPr>
          <a:xfrm>
            <a:off x="584060" y="4435835"/>
            <a:ext cx="766235" cy="827244"/>
            <a:chOff x="15460387" y="2742731"/>
            <a:chExt cx="1149352" cy="1240866"/>
          </a:xfrm>
        </p:grpSpPr>
        <p:sp>
          <p:nvSpPr>
            <p:cNvPr id="25" name="Freeform 36">
              <a:extLst>
                <a:ext uri="{FF2B5EF4-FFF2-40B4-BE49-F238E27FC236}">
                  <a16:creationId xmlns:a16="http://schemas.microsoft.com/office/drawing/2014/main" id="{E815C80E-2C19-67E8-C1EC-FEF9728CE1D4}"/>
                </a:ext>
              </a:extLst>
            </p:cNvPr>
            <p:cNvSpPr/>
            <p:nvPr/>
          </p:nvSpPr>
          <p:spPr>
            <a:xfrm rot="17933768">
              <a:off x="15414630" y="278848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9" name="TextBox 37">
              <a:extLst>
                <a:ext uri="{FF2B5EF4-FFF2-40B4-BE49-F238E27FC236}">
                  <a16:creationId xmlns:a16="http://schemas.microsoft.com/office/drawing/2014/main" id="{6E392249-2D8C-F721-03BD-B13A0438D88D}"/>
                </a:ext>
              </a:extLst>
            </p:cNvPr>
            <p:cNvSpPr txBox="1"/>
            <p:nvPr/>
          </p:nvSpPr>
          <p:spPr>
            <a:xfrm>
              <a:off x="15757693" y="297819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3</a:t>
              </a:r>
            </a:p>
          </p:txBody>
        </p:sp>
      </p:grpSp>
      <p:sp>
        <p:nvSpPr>
          <p:cNvPr id="51" name="TextBox 20">
            <a:extLst>
              <a:ext uri="{FF2B5EF4-FFF2-40B4-BE49-F238E27FC236}">
                <a16:creationId xmlns:a16="http://schemas.microsoft.com/office/drawing/2014/main" id="{E1144FC2-883A-DC33-4D06-DE8DB82DFBA8}"/>
              </a:ext>
            </a:extLst>
          </p:cNvPr>
          <p:cNvSpPr txBox="1"/>
          <p:nvPr/>
        </p:nvSpPr>
        <p:spPr>
          <a:xfrm>
            <a:off x="1502469" y="4625885"/>
            <a:ext cx="9039898" cy="451534"/>
          </a:xfrm>
          <a:prstGeom prst="rect">
            <a:avLst/>
          </a:prstGeom>
        </p:spPr>
        <p:txBody>
          <a:bodyPr wrap="square" lIns="0" tIns="0" rIns="0" bIns="0" rtlCol="0" anchor="t">
            <a:spAutoFit/>
          </a:bodyPr>
          <a:lstStyle/>
          <a:p>
            <a:pPr>
              <a:spcBef>
                <a:spcPct val="0"/>
              </a:spcBef>
            </a:pPr>
            <a:r>
              <a:rPr lang="fr-FR" sz="1467" dirty="0">
                <a:solidFill>
                  <a:srgbClr val="263090"/>
                </a:solidFill>
              </a:rPr>
              <a:t>Mettre plus de moyens sur l’accès aux soins et le suivi des prises en charge afin d’assurer un accompagnement durable et adapté </a:t>
            </a:r>
          </a:p>
        </p:txBody>
      </p:sp>
      <p:sp>
        <p:nvSpPr>
          <p:cNvPr id="2" name="Rectangle 1"/>
          <p:cNvSpPr/>
          <p:nvPr/>
        </p:nvSpPr>
        <p:spPr>
          <a:xfrm>
            <a:off x="1394833" y="3282455"/>
            <a:ext cx="9071078" cy="544765"/>
          </a:xfrm>
          <a:prstGeom prst="rect">
            <a:avLst/>
          </a:prstGeom>
        </p:spPr>
        <p:txBody>
          <a:bodyPr wrap="square">
            <a:spAutoFit/>
          </a:bodyPr>
          <a:lstStyle/>
          <a:p>
            <a:r>
              <a:rPr lang="fr-FR" sz="1470" dirty="0">
                <a:solidFill>
                  <a:srgbClr val="263090"/>
                </a:solidFill>
              </a:rPr>
              <a:t>Renforcer les MDA pour en faire un lieu ressource territorial en recrutant des compétences professionnelles pour évaluer la santé mentale des jeunes</a:t>
            </a:r>
            <a:endParaRPr lang="fr-FR" sz="1470" dirty="0"/>
          </a:p>
        </p:txBody>
      </p:sp>
      <p:grpSp>
        <p:nvGrpSpPr>
          <p:cNvPr id="31" name="Groupe 30">
            <a:extLst>
              <a:ext uri="{FF2B5EF4-FFF2-40B4-BE49-F238E27FC236}">
                <a16:creationId xmlns:a16="http://schemas.microsoft.com/office/drawing/2014/main" id="{4D86781A-D710-DAAC-0085-76C24739274C}"/>
              </a:ext>
            </a:extLst>
          </p:cNvPr>
          <p:cNvGrpSpPr/>
          <p:nvPr/>
        </p:nvGrpSpPr>
        <p:grpSpPr>
          <a:xfrm>
            <a:off x="584060" y="5723503"/>
            <a:ext cx="766235" cy="827244"/>
            <a:chOff x="15460387" y="2742731"/>
            <a:chExt cx="1149352" cy="1240866"/>
          </a:xfrm>
        </p:grpSpPr>
        <p:sp>
          <p:nvSpPr>
            <p:cNvPr id="32" name="Freeform 36">
              <a:extLst>
                <a:ext uri="{FF2B5EF4-FFF2-40B4-BE49-F238E27FC236}">
                  <a16:creationId xmlns:a16="http://schemas.microsoft.com/office/drawing/2014/main" id="{E815C80E-2C19-67E8-C1EC-FEF9728CE1D4}"/>
                </a:ext>
              </a:extLst>
            </p:cNvPr>
            <p:cNvSpPr/>
            <p:nvPr/>
          </p:nvSpPr>
          <p:spPr>
            <a:xfrm rot="17933768">
              <a:off x="15414630" y="278848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3" name="TextBox 37">
              <a:extLst>
                <a:ext uri="{FF2B5EF4-FFF2-40B4-BE49-F238E27FC236}">
                  <a16:creationId xmlns:a16="http://schemas.microsoft.com/office/drawing/2014/main" id="{6E392249-2D8C-F721-03BD-B13A0438D88D}"/>
                </a:ext>
              </a:extLst>
            </p:cNvPr>
            <p:cNvSpPr txBox="1"/>
            <p:nvPr/>
          </p:nvSpPr>
          <p:spPr>
            <a:xfrm>
              <a:off x="15757693" y="2978195"/>
              <a:ext cx="625296" cy="769442"/>
            </a:xfrm>
            <a:prstGeom prst="rect">
              <a:avLst/>
            </a:prstGeom>
          </p:spPr>
          <p:txBody>
            <a:bodyPr lIns="0" tIns="0" rIns="0" bIns="0" rtlCol="0" anchor="t">
              <a:spAutoFit/>
            </a:bodyPr>
            <a:lstStyle/>
            <a:p>
              <a:pPr algn="ctr">
                <a:lnSpc>
                  <a:spcPts val="4033"/>
                </a:lnSpc>
                <a:spcBef>
                  <a:spcPct val="0"/>
                </a:spcBef>
              </a:pPr>
              <a:r>
                <a:rPr lang="en-US" sz="3666" b="1" spc="73" dirty="0">
                  <a:solidFill>
                    <a:srgbClr val="F8F1EA"/>
                  </a:solidFill>
                  <a:latin typeface="Gliker Bold"/>
                  <a:ea typeface="Gliker Bold"/>
                  <a:cs typeface="Gliker Bold"/>
                  <a:sym typeface="Gliker Bold"/>
                </a:rPr>
                <a:t>4</a:t>
              </a:r>
            </a:p>
          </p:txBody>
        </p:sp>
      </p:grpSp>
      <p:sp>
        <p:nvSpPr>
          <p:cNvPr id="3" name="Rectangle 2"/>
          <p:cNvSpPr/>
          <p:nvPr/>
        </p:nvSpPr>
        <p:spPr>
          <a:xfrm>
            <a:off x="1502469" y="5977909"/>
            <a:ext cx="7518533" cy="318100"/>
          </a:xfrm>
          <a:prstGeom prst="rect">
            <a:avLst/>
          </a:prstGeom>
        </p:spPr>
        <p:txBody>
          <a:bodyPr wrap="none">
            <a:spAutoFit/>
          </a:bodyPr>
          <a:lstStyle/>
          <a:p>
            <a:pPr lvl="0" algn="just"/>
            <a:r>
              <a:rPr lang="fr-FR" sz="1467" dirty="0">
                <a:solidFill>
                  <a:srgbClr val="263090"/>
                </a:solidFill>
              </a:rPr>
              <a:t>Développer la télé expertise / téléconsultation psychiatrique pour améliorer l’accès à l’expertise.</a:t>
            </a:r>
          </a:p>
        </p:txBody>
      </p:sp>
    </p:spTree>
    <p:extLst>
      <p:ext uri="{BB962C8B-B14F-4D97-AF65-F5344CB8AC3E}">
        <p14:creationId xmlns:p14="http://schemas.microsoft.com/office/powerpoint/2010/main" val="540600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solidFill>
                  <a:prstClr val="black"/>
                </a:solidFill>
              </a:endParaRPr>
            </a:p>
          </p:txBody>
        </p:sp>
      </p:grpSp>
      <p:sp>
        <p:nvSpPr>
          <p:cNvPr id="21" name="TextBox 21"/>
          <p:cNvSpPr txBox="1"/>
          <p:nvPr/>
        </p:nvSpPr>
        <p:spPr>
          <a:xfrm>
            <a:off x="947813" y="489131"/>
            <a:ext cx="8976063" cy="359073"/>
          </a:xfrm>
          <a:prstGeom prst="rect">
            <a:avLst/>
          </a:prstGeom>
        </p:spPr>
        <p:txBody>
          <a:bodyPr wrap="square" lIns="0" tIns="0" rIns="0" bIns="0" rtlCol="0" anchor="t">
            <a:spAutoFit/>
          </a:bodyPr>
          <a:lstStyle/>
          <a:p>
            <a:pPr>
              <a:lnSpc>
                <a:spcPts val="2800"/>
              </a:lnSpc>
              <a:spcBef>
                <a:spcPct val="0"/>
              </a:spcBef>
            </a:pPr>
            <a:r>
              <a:rPr lang="en-US" sz="2333" b="1" dirty="0">
                <a:solidFill>
                  <a:srgbClr val="263090"/>
                </a:solidFill>
              </a:rPr>
              <a:t>Les perspectives PTSM.2 : </a:t>
            </a:r>
            <a:r>
              <a:rPr lang="en-US" sz="2333" b="1" dirty="0" err="1">
                <a:solidFill>
                  <a:srgbClr val="263090"/>
                </a:solidFill>
              </a:rPr>
              <a:t>quelques</a:t>
            </a:r>
            <a:r>
              <a:rPr lang="en-US" sz="2333" b="1" dirty="0">
                <a:solidFill>
                  <a:srgbClr val="263090"/>
                </a:solidFill>
              </a:rPr>
              <a:t> </a:t>
            </a:r>
            <a:r>
              <a:rPr lang="en-US" sz="2333" b="1" dirty="0" err="1">
                <a:solidFill>
                  <a:srgbClr val="263090"/>
                </a:solidFill>
              </a:rPr>
              <a:t>spécificités</a:t>
            </a:r>
            <a:r>
              <a:rPr lang="en-US" sz="2333" b="1" dirty="0">
                <a:solidFill>
                  <a:srgbClr val="263090"/>
                </a:solidFill>
              </a:rPr>
              <a:t> de </a:t>
            </a:r>
            <a:r>
              <a:rPr lang="en-US" sz="2333" b="1" dirty="0" err="1">
                <a:solidFill>
                  <a:srgbClr val="263090"/>
                </a:solidFill>
              </a:rPr>
              <a:t>territoire</a:t>
            </a:r>
            <a:endParaRPr lang="en-US" sz="2333" b="1" dirty="0">
              <a:solidFill>
                <a:srgbClr val="263090"/>
              </a:solidFill>
            </a:endParaRPr>
          </a:p>
        </p:txBody>
      </p:sp>
      <p:sp>
        <p:nvSpPr>
          <p:cNvPr id="4" name="Freeform 27">
            <a:extLst>
              <a:ext uri="{FF2B5EF4-FFF2-40B4-BE49-F238E27FC236}">
                <a16:creationId xmlns:a16="http://schemas.microsoft.com/office/drawing/2014/main" id="{A3BA6A7C-A48D-F227-0B2F-F9EB37376786}"/>
              </a:ext>
            </a:extLst>
          </p:cNvPr>
          <p:cNvSpPr/>
          <p:nvPr/>
        </p:nvSpPr>
        <p:spPr>
          <a:xfrm rot="17933768">
            <a:off x="521602" y="1205050"/>
            <a:ext cx="827244" cy="766235"/>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22" name="Freeform 31">
            <a:extLst>
              <a:ext uri="{FF2B5EF4-FFF2-40B4-BE49-F238E27FC236}">
                <a16:creationId xmlns:a16="http://schemas.microsoft.com/office/drawing/2014/main" id="{E20E64AA-311B-4097-B13B-4360B5352E6B}"/>
              </a:ext>
            </a:extLst>
          </p:cNvPr>
          <p:cNvSpPr/>
          <p:nvPr/>
        </p:nvSpPr>
        <p:spPr>
          <a:xfrm rot="17933768">
            <a:off x="536386" y="1999277"/>
            <a:ext cx="827244" cy="766235"/>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grpSp>
        <p:nvGrpSpPr>
          <p:cNvPr id="30" name="Groupe 29">
            <a:extLst>
              <a:ext uri="{FF2B5EF4-FFF2-40B4-BE49-F238E27FC236}">
                <a16:creationId xmlns:a16="http://schemas.microsoft.com/office/drawing/2014/main" id="{4D86781A-D710-DAAC-0085-76C24739274C}"/>
              </a:ext>
            </a:extLst>
          </p:cNvPr>
          <p:cNvGrpSpPr/>
          <p:nvPr/>
        </p:nvGrpSpPr>
        <p:grpSpPr>
          <a:xfrm>
            <a:off x="537408" y="2786814"/>
            <a:ext cx="766235" cy="827244"/>
            <a:chOff x="15460387" y="2742731"/>
            <a:chExt cx="1149352" cy="1240866"/>
          </a:xfrm>
        </p:grpSpPr>
        <p:sp>
          <p:nvSpPr>
            <p:cNvPr id="25" name="Freeform 36">
              <a:extLst>
                <a:ext uri="{FF2B5EF4-FFF2-40B4-BE49-F238E27FC236}">
                  <a16:creationId xmlns:a16="http://schemas.microsoft.com/office/drawing/2014/main" id="{E815C80E-2C19-67E8-C1EC-FEF9728CE1D4}"/>
                </a:ext>
              </a:extLst>
            </p:cNvPr>
            <p:cNvSpPr/>
            <p:nvPr/>
          </p:nvSpPr>
          <p:spPr>
            <a:xfrm rot="17933768">
              <a:off x="15414630" y="2788488"/>
              <a:ext cx="1240866" cy="1149352"/>
            </a:xfrm>
            <a:custGeom>
              <a:avLst/>
              <a:gdLst/>
              <a:ahLst/>
              <a:cxnLst/>
              <a:rect l="l" t="t" r="r" b="b"/>
              <a:pathLst>
                <a:path w="1654488" h="1532469">
                  <a:moveTo>
                    <a:pt x="0" y="0"/>
                  </a:moveTo>
                  <a:lnTo>
                    <a:pt x="1654488" y="0"/>
                  </a:lnTo>
                  <a:lnTo>
                    <a:pt x="1654488" y="1532470"/>
                  </a:lnTo>
                  <a:lnTo>
                    <a:pt x="0" y="15324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29" name="TextBox 37">
              <a:extLst>
                <a:ext uri="{FF2B5EF4-FFF2-40B4-BE49-F238E27FC236}">
                  <a16:creationId xmlns:a16="http://schemas.microsoft.com/office/drawing/2014/main" id="{6E392249-2D8C-F721-03BD-B13A0438D88D}"/>
                </a:ext>
              </a:extLst>
            </p:cNvPr>
            <p:cNvSpPr txBox="1"/>
            <p:nvPr/>
          </p:nvSpPr>
          <p:spPr>
            <a:xfrm>
              <a:off x="15757693" y="2978195"/>
              <a:ext cx="625296" cy="769442"/>
            </a:xfrm>
            <a:prstGeom prst="rect">
              <a:avLst/>
            </a:prstGeom>
          </p:spPr>
          <p:txBody>
            <a:bodyPr lIns="0" tIns="0" rIns="0" bIns="0" rtlCol="0" anchor="t">
              <a:spAutoFit/>
            </a:bodyPr>
            <a:lstStyle/>
            <a:p>
              <a:pPr algn="ctr">
                <a:lnSpc>
                  <a:spcPts val="4033"/>
                </a:lnSpc>
                <a:spcBef>
                  <a:spcPct val="0"/>
                </a:spcBef>
              </a:pPr>
              <a:endParaRPr lang="en-US" sz="2400" b="1" spc="73" dirty="0">
                <a:solidFill>
                  <a:srgbClr val="F8F1EA"/>
                </a:solidFill>
                <a:latin typeface="Gliker Bold"/>
                <a:ea typeface="Gliker Bold"/>
                <a:cs typeface="Gliker Bold"/>
                <a:sym typeface="Gliker Bold"/>
              </a:endParaRPr>
            </a:p>
          </p:txBody>
        </p:sp>
      </p:grpSp>
      <p:sp>
        <p:nvSpPr>
          <p:cNvPr id="52" name="TextBox 20">
            <a:extLst>
              <a:ext uri="{FF2B5EF4-FFF2-40B4-BE49-F238E27FC236}">
                <a16:creationId xmlns:a16="http://schemas.microsoft.com/office/drawing/2014/main" id="{384C1465-9349-C4A3-59C7-FE93B2239180}"/>
              </a:ext>
            </a:extLst>
          </p:cNvPr>
          <p:cNvSpPr txBox="1"/>
          <p:nvPr/>
        </p:nvSpPr>
        <p:spPr>
          <a:xfrm>
            <a:off x="1455816" y="2240808"/>
            <a:ext cx="9061949" cy="225767"/>
          </a:xfrm>
          <a:prstGeom prst="rect">
            <a:avLst/>
          </a:prstGeom>
        </p:spPr>
        <p:txBody>
          <a:bodyPr wrap="square" lIns="0" tIns="0" rIns="0" bIns="0" rtlCol="0" anchor="t">
            <a:spAutoFit/>
          </a:bodyPr>
          <a:lstStyle/>
          <a:p>
            <a:pPr algn="just"/>
            <a:r>
              <a:rPr lang="fr-FR" sz="1467" dirty="0">
                <a:solidFill>
                  <a:srgbClr val="263090"/>
                </a:solidFill>
              </a:rPr>
              <a:t>Améliorer la prise en charge médicale et l’accès aux soins des détenus.</a:t>
            </a:r>
          </a:p>
        </p:txBody>
      </p:sp>
      <p:sp>
        <p:nvSpPr>
          <p:cNvPr id="31" name="TextBox 20">
            <a:extLst>
              <a:ext uri="{FF2B5EF4-FFF2-40B4-BE49-F238E27FC236}">
                <a16:creationId xmlns:a16="http://schemas.microsoft.com/office/drawing/2014/main" id="{384C1465-9349-C4A3-59C7-FE93B2239180}"/>
              </a:ext>
            </a:extLst>
          </p:cNvPr>
          <p:cNvSpPr txBox="1"/>
          <p:nvPr/>
        </p:nvSpPr>
        <p:spPr>
          <a:xfrm>
            <a:off x="1458475" y="1391103"/>
            <a:ext cx="9061949" cy="225767"/>
          </a:xfrm>
          <a:prstGeom prst="rect">
            <a:avLst/>
          </a:prstGeom>
        </p:spPr>
        <p:txBody>
          <a:bodyPr wrap="square" lIns="0" tIns="0" rIns="0" bIns="0" rtlCol="0" anchor="t">
            <a:spAutoFit/>
          </a:bodyPr>
          <a:lstStyle/>
          <a:p>
            <a:pPr algn="just"/>
            <a:r>
              <a:rPr lang="fr-FR" sz="1467" dirty="0">
                <a:solidFill>
                  <a:srgbClr val="263090"/>
                </a:solidFill>
              </a:rPr>
              <a:t>Amélioration de la santé mentale des enfants de l’ASE</a:t>
            </a:r>
          </a:p>
        </p:txBody>
      </p:sp>
      <p:sp>
        <p:nvSpPr>
          <p:cNvPr id="33" name="TextBox 20">
            <a:extLst>
              <a:ext uri="{FF2B5EF4-FFF2-40B4-BE49-F238E27FC236}">
                <a16:creationId xmlns:a16="http://schemas.microsoft.com/office/drawing/2014/main" id="{384C1465-9349-C4A3-59C7-FE93B2239180}"/>
              </a:ext>
            </a:extLst>
          </p:cNvPr>
          <p:cNvSpPr txBox="1"/>
          <p:nvPr/>
        </p:nvSpPr>
        <p:spPr>
          <a:xfrm>
            <a:off x="1470515" y="2985957"/>
            <a:ext cx="9061949" cy="451534"/>
          </a:xfrm>
          <a:prstGeom prst="rect">
            <a:avLst/>
          </a:prstGeom>
        </p:spPr>
        <p:txBody>
          <a:bodyPr wrap="square" lIns="0" tIns="0" rIns="0" bIns="0" rtlCol="0" anchor="t">
            <a:spAutoFit/>
          </a:bodyPr>
          <a:lstStyle/>
          <a:p>
            <a:pPr algn="just"/>
            <a:r>
              <a:rPr lang="fr-FR" sz="1467" dirty="0">
                <a:solidFill>
                  <a:srgbClr val="263090"/>
                </a:solidFill>
              </a:rPr>
              <a:t>Poursuivre l’articulation entre le secteur gériatrique et psychiatrique, pour rendre la prise en charge des personnes âgées plus global.</a:t>
            </a:r>
          </a:p>
        </p:txBody>
      </p:sp>
      <p:grpSp>
        <p:nvGrpSpPr>
          <p:cNvPr id="35" name="Groupe 34">
            <a:extLst>
              <a:ext uri="{FF2B5EF4-FFF2-40B4-BE49-F238E27FC236}">
                <a16:creationId xmlns:a16="http://schemas.microsoft.com/office/drawing/2014/main" id="{D084D50D-0262-272A-CC02-BAC975C764C3}"/>
              </a:ext>
            </a:extLst>
          </p:cNvPr>
          <p:cNvGrpSpPr/>
          <p:nvPr/>
        </p:nvGrpSpPr>
        <p:grpSpPr>
          <a:xfrm>
            <a:off x="532563" y="3641646"/>
            <a:ext cx="860438" cy="760376"/>
            <a:chOff x="10254273" y="7138751"/>
            <a:chExt cx="1149352" cy="1240866"/>
          </a:xfrm>
        </p:grpSpPr>
        <p:sp>
          <p:nvSpPr>
            <p:cNvPr id="37" name="Freeform 31">
              <a:extLst>
                <a:ext uri="{FF2B5EF4-FFF2-40B4-BE49-F238E27FC236}">
                  <a16:creationId xmlns:a16="http://schemas.microsoft.com/office/drawing/2014/main" id="{09AF6A76-FAFE-1AC5-0DF7-CF919739E756}"/>
                </a:ext>
              </a:extLst>
            </p:cNvPr>
            <p:cNvSpPr/>
            <p:nvPr/>
          </p:nvSpPr>
          <p:spPr>
            <a:xfrm rot="17933768">
              <a:off x="10208516" y="7184508"/>
              <a:ext cx="1240866" cy="1149352"/>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8" name="TextBox 32">
              <a:extLst>
                <a:ext uri="{FF2B5EF4-FFF2-40B4-BE49-F238E27FC236}">
                  <a16:creationId xmlns:a16="http://schemas.microsoft.com/office/drawing/2014/main" id="{0F320E3B-B585-9535-29CC-3553BF28BEA8}"/>
                </a:ext>
              </a:extLst>
            </p:cNvPr>
            <p:cNvSpPr txBox="1"/>
            <p:nvPr/>
          </p:nvSpPr>
          <p:spPr>
            <a:xfrm>
              <a:off x="10522049" y="7267512"/>
              <a:ext cx="625297" cy="837107"/>
            </a:xfrm>
            <a:prstGeom prst="rect">
              <a:avLst/>
            </a:prstGeom>
          </p:spPr>
          <p:txBody>
            <a:bodyPr lIns="0" tIns="0" rIns="0" bIns="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033"/>
                </a:lnSpc>
                <a:spcBef>
                  <a:spcPct val="0"/>
                </a:spcBef>
              </a:pPr>
              <a:endParaRPr lang="en-US" sz="2000" b="1" spc="73" dirty="0">
                <a:solidFill>
                  <a:srgbClr val="F8F1EA"/>
                </a:solidFill>
                <a:latin typeface="Gliker Bold"/>
                <a:ea typeface="Gliker Bold"/>
                <a:cs typeface="Gliker Bold"/>
                <a:sym typeface="Gliker Bold"/>
              </a:endParaRPr>
            </a:p>
          </p:txBody>
        </p:sp>
      </p:grpSp>
      <p:sp>
        <p:nvSpPr>
          <p:cNvPr id="39" name="TextBox 20">
            <a:extLst>
              <a:ext uri="{FF2B5EF4-FFF2-40B4-BE49-F238E27FC236}">
                <a16:creationId xmlns:a16="http://schemas.microsoft.com/office/drawing/2014/main" id="{384C1465-9349-C4A3-59C7-FE93B2239180}"/>
              </a:ext>
            </a:extLst>
          </p:cNvPr>
          <p:cNvSpPr txBox="1"/>
          <p:nvPr/>
        </p:nvSpPr>
        <p:spPr>
          <a:xfrm>
            <a:off x="1455817" y="3938099"/>
            <a:ext cx="9061949" cy="225767"/>
          </a:xfrm>
          <a:prstGeom prst="rect">
            <a:avLst/>
          </a:prstGeom>
        </p:spPr>
        <p:txBody>
          <a:bodyPr wrap="square" lIns="0" tIns="0" rIns="0" bIns="0" rtlCol="0" anchor="t">
            <a:spAutoFit/>
          </a:bodyPr>
          <a:lstStyle/>
          <a:p>
            <a:pPr algn="just"/>
            <a:r>
              <a:rPr lang="fr-FR" sz="1467" dirty="0">
                <a:solidFill>
                  <a:srgbClr val="263090"/>
                </a:solidFill>
              </a:rPr>
              <a:t>Développer des actions de prévention</a:t>
            </a:r>
          </a:p>
        </p:txBody>
      </p:sp>
      <p:sp>
        <p:nvSpPr>
          <p:cNvPr id="43" name="Freeform 31">
            <a:extLst>
              <a:ext uri="{FF2B5EF4-FFF2-40B4-BE49-F238E27FC236}">
                <a16:creationId xmlns:a16="http://schemas.microsoft.com/office/drawing/2014/main" id="{FF324CD6-9C46-331A-5392-42876486FE73}"/>
              </a:ext>
            </a:extLst>
          </p:cNvPr>
          <p:cNvSpPr/>
          <p:nvPr/>
        </p:nvSpPr>
        <p:spPr>
          <a:xfrm rot="17933768">
            <a:off x="539211" y="4447481"/>
            <a:ext cx="804617" cy="782211"/>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48" name="Freeform 31">
            <a:extLst>
              <a:ext uri="{FF2B5EF4-FFF2-40B4-BE49-F238E27FC236}">
                <a16:creationId xmlns:a16="http://schemas.microsoft.com/office/drawing/2014/main" id="{D668440E-BC53-1C08-527E-2D71DB8B1A3B}"/>
              </a:ext>
            </a:extLst>
          </p:cNvPr>
          <p:cNvSpPr/>
          <p:nvPr/>
        </p:nvSpPr>
        <p:spPr>
          <a:xfrm rot="17933768">
            <a:off x="584076" y="6026396"/>
            <a:ext cx="746280" cy="727110"/>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50" name="TextBox 20">
            <a:extLst>
              <a:ext uri="{FF2B5EF4-FFF2-40B4-BE49-F238E27FC236}">
                <a16:creationId xmlns:a16="http://schemas.microsoft.com/office/drawing/2014/main" id="{384C1465-9349-C4A3-59C7-FE93B2239180}"/>
              </a:ext>
            </a:extLst>
          </p:cNvPr>
          <p:cNvSpPr txBox="1"/>
          <p:nvPr/>
        </p:nvSpPr>
        <p:spPr>
          <a:xfrm>
            <a:off x="1471893" y="4726331"/>
            <a:ext cx="9061949" cy="225767"/>
          </a:xfrm>
          <a:prstGeom prst="rect">
            <a:avLst/>
          </a:prstGeom>
        </p:spPr>
        <p:txBody>
          <a:bodyPr wrap="square" lIns="0" tIns="0" rIns="0" bIns="0" rtlCol="0" anchor="t">
            <a:spAutoFit/>
          </a:bodyPr>
          <a:lstStyle/>
          <a:p>
            <a:pPr algn="just"/>
            <a:r>
              <a:rPr lang="fr-FR" sz="1467" dirty="0">
                <a:solidFill>
                  <a:srgbClr val="263090"/>
                </a:solidFill>
              </a:rPr>
              <a:t>Travailler sur l’attractivité du territoire et de l’hôpital pour attirer des pédopsychiatres</a:t>
            </a:r>
          </a:p>
        </p:txBody>
      </p:sp>
      <p:sp>
        <p:nvSpPr>
          <p:cNvPr id="51" name="TextBox 20">
            <a:extLst>
              <a:ext uri="{FF2B5EF4-FFF2-40B4-BE49-F238E27FC236}">
                <a16:creationId xmlns:a16="http://schemas.microsoft.com/office/drawing/2014/main" id="{384C1465-9349-C4A3-59C7-FE93B2239180}"/>
              </a:ext>
            </a:extLst>
          </p:cNvPr>
          <p:cNvSpPr txBox="1"/>
          <p:nvPr/>
        </p:nvSpPr>
        <p:spPr>
          <a:xfrm>
            <a:off x="1471649" y="5722292"/>
            <a:ext cx="9061949" cy="903068"/>
          </a:xfrm>
          <a:prstGeom prst="rect">
            <a:avLst/>
          </a:prstGeom>
        </p:spPr>
        <p:txBody>
          <a:bodyPr wrap="square" lIns="0" tIns="0" rIns="0" bIns="0" rtlCol="0" anchor="t">
            <a:spAutoFit/>
          </a:bodyPr>
          <a:lstStyle/>
          <a:p>
            <a:pPr algn="just"/>
            <a:r>
              <a:rPr lang="fr-FR" sz="1467" dirty="0">
                <a:solidFill>
                  <a:srgbClr val="263090"/>
                </a:solidFill>
              </a:rPr>
              <a:t>Développer les coopérations entre les services sanitaires, les services du département (PMI, PE) et l’EN dans le repérage et l’élaboration de réponse coordonnée</a:t>
            </a:r>
          </a:p>
          <a:p>
            <a:pPr algn="just"/>
            <a:endParaRPr lang="fr-FR" sz="1467" dirty="0">
              <a:solidFill>
                <a:srgbClr val="263090"/>
              </a:solidFill>
            </a:endParaRPr>
          </a:p>
          <a:p>
            <a:pPr algn="just"/>
            <a:r>
              <a:rPr lang="fr-FR" sz="1467" dirty="0">
                <a:solidFill>
                  <a:srgbClr val="263090"/>
                </a:solidFill>
              </a:rPr>
              <a:t>Déploiement du SAS psy et réflexion sur un projet de PASS psy</a:t>
            </a:r>
          </a:p>
        </p:txBody>
      </p:sp>
      <p:sp>
        <p:nvSpPr>
          <p:cNvPr id="53" name="Freeform 31">
            <a:extLst>
              <a:ext uri="{FF2B5EF4-FFF2-40B4-BE49-F238E27FC236}">
                <a16:creationId xmlns:a16="http://schemas.microsoft.com/office/drawing/2014/main" id="{FF324CD6-9C46-331A-5392-42876486FE73}"/>
              </a:ext>
            </a:extLst>
          </p:cNvPr>
          <p:cNvSpPr/>
          <p:nvPr/>
        </p:nvSpPr>
        <p:spPr>
          <a:xfrm rot="17933768">
            <a:off x="560473" y="5241509"/>
            <a:ext cx="804617" cy="782211"/>
          </a:xfrm>
          <a:custGeom>
            <a:avLst/>
            <a:gdLst/>
            <a:ahLst/>
            <a:cxnLst/>
            <a:rect l="l" t="t" r="r" b="b"/>
            <a:pathLst>
              <a:path w="1654488" h="1532469">
                <a:moveTo>
                  <a:pt x="0" y="0"/>
                </a:moveTo>
                <a:lnTo>
                  <a:pt x="1654488" y="0"/>
                </a:lnTo>
                <a:lnTo>
                  <a:pt x="1654488" y="1532469"/>
                </a:lnTo>
                <a:lnTo>
                  <a:pt x="0" y="15324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54" name="TextBox 20">
            <a:extLst>
              <a:ext uri="{FF2B5EF4-FFF2-40B4-BE49-F238E27FC236}">
                <a16:creationId xmlns:a16="http://schemas.microsoft.com/office/drawing/2014/main" id="{384C1465-9349-C4A3-59C7-FE93B2239180}"/>
              </a:ext>
            </a:extLst>
          </p:cNvPr>
          <p:cNvSpPr txBox="1"/>
          <p:nvPr/>
        </p:nvSpPr>
        <p:spPr>
          <a:xfrm>
            <a:off x="1455815" y="5339822"/>
            <a:ext cx="9061949" cy="225767"/>
          </a:xfrm>
          <a:prstGeom prst="rect">
            <a:avLst/>
          </a:prstGeom>
        </p:spPr>
        <p:txBody>
          <a:bodyPr wrap="square" lIns="0" tIns="0" rIns="0" bIns="0" rtlCol="0" anchor="t">
            <a:spAutoFit/>
          </a:bodyPr>
          <a:lstStyle/>
          <a:p>
            <a:pPr algn="just"/>
            <a:r>
              <a:rPr lang="fr-FR" sz="1467" dirty="0">
                <a:solidFill>
                  <a:srgbClr val="263090"/>
                </a:solidFill>
              </a:rPr>
              <a:t>Création d’une Unité d’Accueil Pédiatrique pour l’Enfance en Danger (UAPED)</a:t>
            </a:r>
          </a:p>
        </p:txBody>
      </p:sp>
    </p:spTree>
    <p:extLst>
      <p:ext uri="{BB962C8B-B14F-4D97-AF65-F5344CB8AC3E}">
        <p14:creationId xmlns:p14="http://schemas.microsoft.com/office/powerpoint/2010/main" val="468714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l="45267" t="13334" r="36751"/>
          <a:stretch/>
        </p:blipFill>
        <p:spPr>
          <a:xfrm>
            <a:off x="11009869" y="1924047"/>
            <a:ext cx="1182131" cy="4924621"/>
          </a:xfrm>
          <a:prstGeom prst="rect">
            <a:avLst/>
          </a:prstGeom>
        </p:spPr>
      </p:pic>
      <p:sp>
        <p:nvSpPr>
          <p:cNvPr id="5" name="AutoShape 5"/>
          <p:cNvSpPr/>
          <p:nvPr/>
        </p:nvSpPr>
        <p:spPr>
          <a:xfrm flipV="1">
            <a:off x="11060531" y="1940428"/>
            <a:ext cx="0" cy="4917573"/>
          </a:xfrm>
          <a:prstGeom prst="line">
            <a:avLst/>
          </a:prstGeom>
          <a:ln w="47625" cap="flat">
            <a:solidFill>
              <a:srgbClr val="263090"/>
            </a:solidFill>
            <a:prstDash val="solid"/>
            <a:headEnd type="none" w="sm" len="sm"/>
            <a:tailEnd type="none" w="sm" len="sm"/>
          </a:ln>
        </p:spPr>
        <p:txBody>
          <a:bodyPr/>
          <a:lstStyle/>
          <a:p>
            <a:endParaRPr lang="fr-FR"/>
          </a:p>
        </p:txBody>
      </p:sp>
      <p:grpSp>
        <p:nvGrpSpPr>
          <p:cNvPr id="6" name="Group 6"/>
          <p:cNvGrpSpPr/>
          <p:nvPr/>
        </p:nvGrpSpPr>
        <p:grpSpPr>
          <a:xfrm>
            <a:off x="10949190" y="1735761"/>
            <a:ext cx="222681" cy="204667"/>
            <a:chOff x="0" y="0"/>
            <a:chExt cx="984009" cy="904403"/>
          </a:xfrm>
        </p:grpSpPr>
        <p:sp>
          <p:nvSpPr>
            <p:cNvPr id="7" name="Freeform 7"/>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9" name="Group 9"/>
          <p:cNvGrpSpPr/>
          <p:nvPr/>
        </p:nvGrpSpPr>
        <p:grpSpPr>
          <a:xfrm>
            <a:off x="10930697" y="3043795"/>
            <a:ext cx="259667" cy="238660"/>
            <a:chOff x="0" y="0"/>
            <a:chExt cx="984009" cy="904403"/>
          </a:xfrm>
        </p:grpSpPr>
        <p:sp>
          <p:nvSpPr>
            <p:cNvPr id="10" name="Freeform 10"/>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2" name="Group 12"/>
          <p:cNvGrpSpPr/>
          <p:nvPr/>
        </p:nvGrpSpPr>
        <p:grpSpPr>
          <a:xfrm>
            <a:off x="10916022" y="4646858"/>
            <a:ext cx="289019" cy="265638"/>
            <a:chOff x="0" y="0"/>
            <a:chExt cx="984009" cy="904403"/>
          </a:xfrm>
        </p:grpSpPr>
        <p:sp>
          <p:nvSpPr>
            <p:cNvPr id="13" name="Freeform 13"/>
            <p:cNvSpPr/>
            <p:nvPr/>
          </p:nvSpPr>
          <p:spPr>
            <a:xfrm>
              <a:off x="72390" y="72390"/>
              <a:ext cx="839230" cy="759624"/>
            </a:xfrm>
            <a:custGeom>
              <a:avLst/>
              <a:gdLst/>
              <a:ahLst/>
              <a:cxnLst/>
              <a:rect l="l" t="t" r="r" b="b"/>
              <a:pathLst>
                <a:path w="839230" h="759624">
                  <a:moveTo>
                    <a:pt x="0" y="0"/>
                  </a:moveTo>
                  <a:lnTo>
                    <a:pt x="839230" y="0"/>
                  </a:lnTo>
                  <a:lnTo>
                    <a:pt x="839230" y="759624"/>
                  </a:lnTo>
                  <a:lnTo>
                    <a:pt x="0" y="759624"/>
                  </a:lnTo>
                  <a:lnTo>
                    <a:pt x="0" y="0"/>
                  </a:lnTo>
                  <a:close/>
                </a:path>
              </a:pathLst>
            </a:custGeom>
            <a:solidFill>
              <a:srgbClr val="8EB72F"/>
            </a:solidFill>
          </p:spPr>
          <p:txBody>
            <a:bodyPr/>
            <a:lstStyle/>
            <a:p>
              <a:endParaRPr lang="fr-FR"/>
            </a:p>
          </p:txBody>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263090"/>
            </a:solidFill>
          </p:spPr>
          <p:txBody>
            <a:bodyPr/>
            <a:lstStyle/>
            <a:p>
              <a:endParaRPr lang="fr-FR"/>
            </a:p>
          </p:txBody>
        </p:sp>
      </p:grpSp>
      <p:grpSp>
        <p:nvGrpSpPr>
          <p:cNvPr id="15" name="Group 15"/>
          <p:cNvGrpSpPr/>
          <p:nvPr/>
        </p:nvGrpSpPr>
        <p:grpSpPr>
          <a:xfrm>
            <a:off x="0" y="-6350"/>
            <a:ext cx="444500" cy="6864350"/>
            <a:chOff x="0" y="0"/>
            <a:chExt cx="175605" cy="2711842"/>
          </a:xfrm>
        </p:grpSpPr>
        <p:sp>
          <p:nvSpPr>
            <p:cNvPr id="16" name="Freeform 16"/>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263090"/>
            </a:solidFill>
          </p:spPr>
          <p:txBody>
            <a:bodyPr/>
            <a:lstStyle/>
            <a:p>
              <a:endParaRPr lang="fr-FR"/>
            </a:p>
          </p:txBody>
        </p:sp>
        <p:sp>
          <p:nvSpPr>
            <p:cNvPr id="17" name="TextBox 17"/>
            <p:cNvSpPr txBox="1"/>
            <p:nvPr/>
          </p:nvSpPr>
          <p:spPr>
            <a:xfrm>
              <a:off x="0" y="-66675"/>
              <a:ext cx="175605" cy="2778517"/>
            </a:xfrm>
            <a:prstGeom prst="rect">
              <a:avLst/>
            </a:prstGeom>
          </p:spPr>
          <p:txBody>
            <a:bodyPr lIns="33867" tIns="33867" rIns="33867" bIns="33867" rtlCol="0" anchor="ctr"/>
            <a:lstStyle/>
            <a:p>
              <a:pPr algn="ctr">
                <a:lnSpc>
                  <a:spcPts val="2240"/>
                </a:lnSpc>
              </a:pPr>
              <a:endParaRPr sz="1200"/>
            </a:p>
          </p:txBody>
        </p:sp>
      </p:grpSp>
      <p:sp>
        <p:nvSpPr>
          <p:cNvPr id="20" name="TextBox 20"/>
          <p:cNvSpPr txBox="1"/>
          <p:nvPr/>
        </p:nvSpPr>
        <p:spPr>
          <a:xfrm>
            <a:off x="761999" y="2623294"/>
            <a:ext cx="10038866" cy="2502736"/>
          </a:xfrm>
          <a:prstGeom prst="rect">
            <a:avLst/>
          </a:prstGeom>
        </p:spPr>
        <p:txBody>
          <a:bodyPr wrap="square" lIns="0" tIns="0" rIns="0" bIns="0" rtlCol="0" anchor="t">
            <a:spAutoFit/>
          </a:bodyPr>
          <a:lstStyle/>
          <a:p>
            <a:pPr algn="ctr">
              <a:lnSpc>
                <a:spcPts val="2800"/>
              </a:lnSpc>
              <a:spcBef>
                <a:spcPct val="0"/>
              </a:spcBef>
            </a:pPr>
            <a:r>
              <a:rPr lang="en-US" sz="2333" i="1" dirty="0">
                <a:solidFill>
                  <a:srgbClr val="263090"/>
                </a:solidFill>
                <a:latin typeface="+mj-lt"/>
              </a:rPr>
              <a:t>Piste de solution pour faciliter le déploiement de filières de soins spécifiques en augmentant l’attractivité</a:t>
            </a:r>
          </a:p>
          <a:p>
            <a:pPr>
              <a:lnSpc>
                <a:spcPts val="2800"/>
              </a:lnSpc>
              <a:spcBef>
                <a:spcPct val="0"/>
              </a:spcBef>
            </a:pPr>
            <a:endParaRPr lang="en-US" sz="2333" dirty="0">
              <a:solidFill>
                <a:srgbClr val="263090"/>
              </a:solidFill>
              <a:latin typeface="+mj-lt"/>
            </a:endParaRPr>
          </a:p>
          <a:p>
            <a:pPr>
              <a:lnSpc>
                <a:spcPts val="2800"/>
              </a:lnSpc>
              <a:spcBef>
                <a:spcPct val="0"/>
              </a:spcBef>
            </a:pPr>
            <a:endParaRPr lang="en-US" sz="2333" dirty="0">
              <a:solidFill>
                <a:srgbClr val="263090"/>
              </a:solidFill>
              <a:latin typeface="+mj-lt"/>
            </a:endParaRPr>
          </a:p>
          <a:p>
            <a:pPr>
              <a:lnSpc>
                <a:spcPts val="2800"/>
              </a:lnSpc>
              <a:spcBef>
                <a:spcPct val="0"/>
              </a:spcBef>
            </a:pPr>
            <a:r>
              <a:rPr lang="en-US" sz="2333" dirty="0">
                <a:solidFill>
                  <a:srgbClr val="263090"/>
                </a:solidFill>
                <a:latin typeface="+mj-lt"/>
              </a:rPr>
              <a:t>Intervenant territoire de l’ORNE</a:t>
            </a:r>
          </a:p>
          <a:p>
            <a:pPr>
              <a:lnSpc>
                <a:spcPts val="2800"/>
              </a:lnSpc>
              <a:spcBef>
                <a:spcPct val="0"/>
              </a:spcBef>
            </a:pPr>
            <a:endParaRPr lang="en-US" sz="2333" b="1" dirty="0">
              <a:solidFill>
                <a:srgbClr val="263090"/>
              </a:solidFill>
              <a:latin typeface="+mj-lt"/>
            </a:endParaRPr>
          </a:p>
          <a:p>
            <a:pPr>
              <a:lnSpc>
                <a:spcPts val="2800"/>
              </a:lnSpc>
              <a:spcBef>
                <a:spcPct val="0"/>
              </a:spcBef>
            </a:pPr>
            <a:r>
              <a:rPr lang="en-US" sz="2333" b="1" dirty="0">
                <a:solidFill>
                  <a:srgbClr val="263090"/>
                </a:solidFill>
                <a:latin typeface="+mj-lt"/>
              </a:rPr>
              <a:t>Madame Nathalie LAPLANTE </a:t>
            </a:r>
            <a:r>
              <a:rPr lang="en-US" sz="2333" dirty="0">
                <a:solidFill>
                  <a:srgbClr val="263090"/>
                </a:solidFill>
                <a:latin typeface="+mj-lt"/>
              </a:rPr>
              <a:t>– psychologue au Centre Psychothérapique de l’Orne</a:t>
            </a:r>
          </a:p>
        </p:txBody>
      </p:sp>
      <p:sp>
        <p:nvSpPr>
          <p:cNvPr id="21" name="TextBox 21"/>
          <p:cNvSpPr txBox="1"/>
          <p:nvPr/>
        </p:nvSpPr>
        <p:spPr>
          <a:xfrm>
            <a:off x="3749293" y="1412450"/>
            <a:ext cx="8976063" cy="359073"/>
          </a:xfrm>
          <a:prstGeom prst="rect">
            <a:avLst/>
          </a:prstGeom>
        </p:spPr>
        <p:txBody>
          <a:bodyPr wrap="square" lIns="0" tIns="0" rIns="0" bIns="0" rtlCol="0" anchor="t">
            <a:spAutoFit/>
          </a:bodyPr>
          <a:lstStyle/>
          <a:p>
            <a:pPr>
              <a:lnSpc>
                <a:spcPts val="2800"/>
              </a:lnSpc>
              <a:spcBef>
                <a:spcPct val="0"/>
              </a:spcBef>
            </a:pPr>
            <a:r>
              <a:rPr lang="en-US" sz="2333" b="1" dirty="0">
                <a:solidFill>
                  <a:srgbClr val="263090"/>
                </a:solidFill>
                <a:latin typeface="+mj-lt"/>
              </a:rPr>
              <a:t>Priorité 1 :Diagnostic et repérage précoce, accès aux soins</a:t>
            </a:r>
          </a:p>
        </p:txBody>
      </p:sp>
      <p:sp>
        <p:nvSpPr>
          <p:cNvPr id="26" name="Freeform 26"/>
          <p:cNvSpPr/>
          <p:nvPr/>
        </p:nvSpPr>
        <p:spPr>
          <a:xfrm>
            <a:off x="9923876" y="152227"/>
            <a:ext cx="1827479" cy="695977"/>
          </a:xfrm>
          <a:custGeom>
            <a:avLst/>
            <a:gdLst/>
            <a:ahLst/>
            <a:cxnLst/>
            <a:rect l="l" t="t" r="r" b="b"/>
            <a:pathLst>
              <a:path w="2741218" h="1043965">
                <a:moveTo>
                  <a:pt x="0" y="0"/>
                </a:moveTo>
                <a:lnTo>
                  <a:pt x="2741218" y="0"/>
                </a:lnTo>
                <a:lnTo>
                  <a:pt x="2741218" y="1043965"/>
                </a:lnTo>
                <a:lnTo>
                  <a:pt x="0" y="1043965"/>
                </a:lnTo>
                <a:lnTo>
                  <a:pt x="0" y="0"/>
                </a:lnTo>
                <a:close/>
              </a:path>
            </a:pathLst>
          </a:custGeom>
          <a:blipFill>
            <a:blip r:embed="rId3"/>
            <a:stretch>
              <a:fillRect/>
            </a:stretch>
          </a:blipFill>
        </p:spPr>
        <p:txBody>
          <a:bodyPr/>
          <a:lstStyle/>
          <a:p>
            <a:endParaRPr lang="fr-FR"/>
          </a:p>
        </p:txBody>
      </p:sp>
      <p:grpSp>
        <p:nvGrpSpPr>
          <p:cNvPr id="4" name="Groupe 3">
            <a:extLst>
              <a:ext uri="{FF2B5EF4-FFF2-40B4-BE49-F238E27FC236}">
                <a16:creationId xmlns:a16="http://schemas.microsoft.com/office/drawing/2014/main" id="{C00A83CC-0AE3-1112-3F29-3509D0BC946D}"/>
              </a:ext>
            </a:extLst>
          </p:cNvPr>
          <p:cNvGrpSpPr/>
          <p:nvPr/>
        </p:nvGrpSpPr>
        <p:grpSpPr>
          <a:xfrm>
            <a:off x="733876" y="228600"/>
            <a:ext cx="2726041" cy="1974914"/>
            <a:chOff x="13428913" y="323452"/>
            <a:chExt cx="4089061" cy="2962371"/>
          </a:xfrm>
          <a:scene3d>
            <a:camera prst="orthographicFront">
              <a:rot lat="0" lon="10799977" rev="0"/>
            </a:camera>
            <a:lightRig rig="threePt" dir="t"/>
          </a:scene3d>
        </p:grpSpPr>
        <p:grpSp>
          <p:nvGrpSpPr>
            <p:cNvPr id="18" name="Group 6">
              <a:extLst>
                <a:ext uri="{FF2B5EF4-FFF2-40B4-BE49-F238E27FC236}">
                  <a16:creationId xmlns:a16="http://schemas.microsoft.com/office/drawing/2014/main" id="{01FCB15C-D96B-9884-7DD0-905DBCCA0DCF}"/>
                </a:ext>
              </a:extLst>
            </p:cNvPr>
            <p:cNvGrpSpPr/>
            <p:nvPr/>
          </p:nvGrpSpPr>
          <p:grpSpPr>
            <a:xfrm>
              <a:off x="15946438" y="949226"/>
              <a:ext cx="1297674" cy="466295"/>
              <a:chOff x="0" y="0"/>
              <a:chExt cx="411417" cy="147835"/>
            </a:xfrm>
          </p:grpSpPr>
          <p:sp>
            <p:nvSpPr>
              <p:cNvPr id="28" name="Freeform 7">
                <a:extLst>
                  <a:ext uri="{FF2B5EF4-FFF2-40B4-BE49-F238E27FC236}">
                    <a16:creationId xmlns:a16="http://schemas.microsoft.com/office/drawing/2014/main" id="{69011F4D-1D98-16C0-9C26-AAC61B1335DE}"/>
                  </a:ext>
                </a:extLst>
              </p:cNvPr>
              <p:cNvSpPr/>
              <p:nvPr/>
            </p:nvSpPr>
            <p:spPr>
              <a:xfrm>
                <a:off x="0" y="0"/>
                <a:ext cx="411417" cy="147835"/>
              </a:xfrm>
              <a:custGeom>
                <a:avLst/>
                <a:gdLst/>
                <a:ahLst/>
                <a:cxnLst/>
                <a:rect l="l" t="t" r="r" b="b"/>
                <a:pathLst>
                  <a:path w="411417" h="147835">
                    <a:moveTo>
                      <a:pt x="0" y="0"/>
                    </a:moveTo>
                    <a:lnTo>
                      <a:pt x="411417" y="0"/>
                    </a:lnTo>
                    <a:lnTo>
                      <a:pt x="411417" y="147835"/>
                    </a:lnTo>
                    <a:lnTo>
                      <a:pt x="0" y="147835"/>
                    </a:lnTo>
                    <a:close/>
                  </a:path>
                </a:pathLst>
              </a:custGeom>
              <a:solidFill>
                <a:srgbClr val="263090"/>
              </a:solidFill>
              <a:sp3d/>
            </p:spPr>
            <p:txBody>
              <a:bodyPr/>
              <a:lstStyle/>
              <a:p>
                <a:endParaRPr lang="fr-FR"/>
              </a:p>
            </p:txBody>
          </p:sp>
          <p:sp>
            <p:nvSpPr>
              <p:cNvPr id="29" name="TextBox 8">
                <a:extLst>
                  <a:ext uri="{FF2B5EF4-FFF2-40B4-BE49-F238E27FC236}">
                    <a16:creationId xmlns:a16="http://schemas.microsoft.com/office/drawing/2014/main" id="{59F9E5DE-D99D-9C8E-C327-0AB5E93454DB}"/>
                  </a:ext>
                </a:extLst>
              </p:cNvPr>
              <p:cNvSpPr txBox="1"/>
              <p:nvPr/>
            </p:nvSpPr>
            <p:spPr>
              <a:xfrm>
                <a:off x="0" y="38100"/>
                <a:ext cx="411417" cy="109735"/>
              </a:xfrm>
              <a:prstGeom prst="rect">
                <a:avLst/>
              </a:prstGeom>
              <a:sp3d/>
            </p:spPr>
            <p:txBody>
              <a:bodyPr lIns="28134" tIns="28134" rIns="28134" bIns="28134" rtlCol="0" anchor="ctr">
                <a:flatTx/>
              </a:bodyPr>
              <a:lstStyle/>
              <a:p>
                <a:pPr algn="ctr">
                  <a:lnSpc>
                    <a:spcPts val="1466"/>
                  </a:lnSpc>
                </a:pPr>
                <a:endParaRPr sz="1200"/>
              </a:p>
            </p:txBody>
          </p:sp>
        </p:grpSp>
        <p:grpSp>
          <p:nvGrpSpPr>
            <p:cNvPr id="19" name="Group 2">
              <a:extLst>
                <a:ext uri="{FF2B5EF4-FFF2-40B4-BE49-F238E27FC236}">
                  <a16:creationId xmlns:a16="http://schemas.microsoft.com/office/drawing/2014/main" id="{4840C215-413C-8EBB-BB23-15AC537CA24D}"/>
                </a:ext>
              </a:extLst>
            </p:cNvPr>
            <p:cNvGrpSpPr/>
            <p:nvPr/>
          </p:nvGrpSpPr>
          <p:grpSpPr>
            <a:xfrm>
              <a:off x="13428913" y="323452"/>
              <a:ext cx="4089061" cy="2962371"/>
              <a:chOff x="0" y="0"/>
              <a:chExt cx="5452081" cy="3949828"/>
            </a:xfrm>
          </p:grpSpPr>
          <p:sp>
            <p:nvSpPr>
              <p:cNvPr id="22" name="Freeform 3">
                <a:extLst>
                  <a:ext uri="{FF2B5EF4-FFF2-40B4-BE49-F238E27FC236}">
                    <a16:creationId xmlns:a16="http://schemas.microsoft.com/office/drawing/2014/main" id="{7225D208-F46F-D5DE-46E8-1F5A0BAADECB}"/>
                  </a:ext>
                </a:extLst>
              </p:cNvPr>
              <p:cNvSpPr/>
              <p:nvPr/>
            </p:nvSpPr>
            <p:spPr>
              <a:xfrm rot="5400000">
                <a:off x="1305092" y="-197161"/>
                <a:ext cx="2841897" cy="5452081"/>
              </a:xfrm>
              <a:custGeom>
                <a:avLst/>
                <a:gdLst/>
                <a:ahLst/>
                <a:cxnLst/>
                <a:rect l="l" t="t" r="r" b="b"/>
                <a:pathLst>
                  <a:path w="2841897" h="5452081">
                    <a:moveTo>
                      <a:pt x="0" y="0"/>
                    </a:moveTo>
                    <a:lnTo>
                      <a:pt x="2841897" y="0"/>
                    </a:lnTo>
                    <a:lnTo>
                      <a:pt x="2841897" y="5452081"/>
                    </a:lnTo>
                    <a:lnTo>
                      <a:pt x="0" y="5452081"/>
                    </a:lnTo>
                    <a:lnTo>
                      <a:pt x="0" y="0"/>
                    </a:lnTo>
                    <a:close/>
                  </a:path>
                </a:pathLst>
              </a:custGeom>
              <a:blipFill>
                <a:blip r:embed="rId4">
                  <a:extLst>
                    <a:ext uri="{96DAC541-7B7A-43D3-8B79-37D633B846F1}">
                      <asvg:svgBlip xmlns:asvg="http://schemas.microsoft.com/office/drawing/2016/SVG/main" r:embed="rId5"/>
                    </a:ext>
                  </a:extLst>
                </a:blip>
                <a:stretch>
                  <a:fillRect/>
                </a:stretch>
              </a:blipFill>
              <a:sp3d/>
            </p:spPr>
            <p:txBody>
              <a:bodyPr/>
              <a:lstStyle/>
              <a:p>
                <a:endParaRPr lang="fr-FR"/>
              </a:p>
            </p:txBody>
          </p:sp>
          <p:sp>
            <p:nvSpPr>
              <p:cNvPr id="24" name="TextBox 4">
                <a:extLst>
                  <a:ext uri="{FF2B5EF4-FFF2-40B4-BE49-F238E27FC236}">
                    <a16:creationId xmlns:a16="http://schemas.microsoft.com/office/drawing/2014/main" id="{5CE4D2E9-A736-AEBD-C419-6695F49E4900}"/>
                  </a:ext>
                </a:extLst>
              </p:cNvPr>
              <p:cNvSpPr txBox="1"/>
              <p:nvPr/>
            </p:nvSpPr>
            <p:spPr>
              <a:xfrm>
                <a:off x="566912" y="2011718"/>
                <a:ext cx="3334163" cy="974626"/>
              </a:xfrm>
              <a:prstGeom prst="rect">
                <a:avLst/>
              </a:prstGeom>
              <a:sp3d/>
            </p:spPr>
            <p:txBody>
              <a:bodyPr lIns="0" tIns="0" rIns="0" bIns="0" rtlCol="0" anchor="t">
                <a:spAutoFit/>
                <a:flatTx/>
              </a:bodyPr>
              <a:lstStyle/>
              <a:p>
                <a:pPr>
                  <a:lnSpc>
                    <a:spcPts val="1883"/>
                  </a:lnSpc>
                  <a:spcBef>
                    <a:spcPct val="0"/>
                  </a:spcBef>
                </a:pPr>
                <a:r>
                  <a:rPr lang="en-US" sz="1883" b="1" spc="37" dirty="0">
                    <a:solidFill>
                      <a:srgbClr val="F8F1EA"/>
                    </a:solidFill>
                    <a:latin typeface="Gliker Semi-Bold"/>
                    <a:ea typeface="Gliker Semi-Bold"/>
                    <a:cs typeface="Gliker Semi-Bold"/>
                    <a:sym typeface="Gliker Semi-Bold"/>
                  </a:rPr>
                  <a:t>Retour </a:t>
                </a:r>
                <a:r>
                  <a:rPr lang="en-US" sz="1883" b="1" spc="37" dirty="0" err="1">
                    <a:solidFill>
                      <a:srgbClr val="F8F1EA"/>
                    </a:solidFill>
                    <a:latin typeface="Gliker Semi-Bold"/>
                    <a:ea typeface="Gliker Semi-Bold"/>
                    <a:cs typeface="Gliker Semi-Bold"/>
                    <a:sym typeface="Gliker Semi-Bold"/>
                  </a:rPr>
                  <a:t>d’expérience</a:t>
                </a:r>
                <a:endParaRPr lang="en-US" sz="1883" b="1" spc="37" dirty="0">
                  <a:solidFill>
                    <a:srgbClr val="F8F1EA"/>
                  </a:solidFill>
                  <a:latin typeface="Gliker Semi-Bold"/>
                  <a:ea typeface="Gliker Semi-Bold"/>
                  <a:cs typeface="Gliker Semi-Bold"/>
                  <a:sym typeface="Gliker Semi-Bold"/>
                </a:endParaRPr>
              </a:p>
            </p:txBody>
          </p:sp>
          <p:sp>
            <p:nvSpPr>
              <p:cNvPr id="25" name="Freeform 5">
                <a:extLst>
                  <a:ext uri="{FF2B5EF4-FFF2-40B4-BE49-F238E27FC236}">
                    <a16:creationId xmlns:a16="http://schemas.microsoft.com/office/drawing/2014/main" id="{84DE77DF-EFAB-75FC-B5E2-D5670629A3E7}"/>
                  </a:ext>
                </a:extLst>
              </p:cNvPr>
              <p:cNvSpPr/>
              <p:nvPr/>
            </p:nvSpPr>
            <p:spPr>
              <a:xfrm>
                <a:off x="2562656" y="0"/>
                <a:ext cx="2889425" cy="1903914"/>
              </a:xfrm>
              <a:custGeom>
                <a:avLst/>
                <a:gdLst/>
                <a:ahLst/>
                <a:cxnLst/>
                <a:rect l="l" t="t" r="r" b="b"/>
                <a:pathLst>
                  <a:path w="2889425" h="1903914">
                    <a:moveTo>
                      <a:pt x="0" y="0"/>
                    </a:moveTo>
                    <a:lnTo>
                      <a:pt x="2889425" y="0"/>
                    </a:lnTo>
                    <a:lnTo>
                      <a:pt x="2889425" y="1903914"/>
                    </a:lnTo>
                    <a:lnTo>
                      <a:pt x="0" y="1903914"/>
                    </a:lnTo>
                    <a:lnTo>
                      <a:pt x="0" y="0"/>
                    </a:lnTo>
                    <a:close/>
                  </a:path>
                </a:pathLst>
              </a:custGeom>
              <a:blipFill>
                <a:blip r:embed="rId6">
                  <a:extLst>
                    <a:ext uri="{96DAC541-7B7A-43D3-8B79-37D633B846F1}">
                      <asvg:svgBlip xmlns:asvg="http://schemas.microsoft.com/office/drawing/2016/SVG/main" r:embed="rId7"/>
                    </a:ext>
                  </a:extLst>
                </a:blip>
                <a:stretch>
                  <a:fillRect/>
                </a:stretch>
              </a:blipFill>
              <a:sp3d/>
            </p:spPr>
            <p:txBody>
              <a:bodyPr/>
              <a:lstStyle/>
              <a:p>
                <a:endParaRPr lang="fr-FR"/>
              </a:p>
            </p:txBody>
          </p:sp>
        </p:grpSp>
      </p:grpSp>
    </p:spTree>
    <p:extLst>
      <p:ext uri="{BB962C8B-B14F-4D97-AF65-F5344CB8AC3E}">
        <p14:creationId xmlns:p14="http://schemas.microsoft.com/office/powerpoint/2010/main" val="39081953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215</TotalTime>
  <Words>6167</Words>
  <Application>Microsoft Office PowerPoint</Application>
  <PresentationFormat>Grand écran</PresentationFormat>
  <Paragraphs>673</Paragraphs>
  <Slides>62</Slides>
  <Notes>7</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62</vt:i4>
      </vt:variant>
    </vt:vector>
  </HeadingPairs>
  <TitlesOfParts>
    <vt:vector size="74" baseType="lpstr">
      <vt:lpstr>Arial</vt:lpstr>
      <vt:lpstr>Calibri</vt:lpstr>
      <vt:lpstr>Gliker Bold</vt:lpstr>
      <vt:lpstr>Gliker Semi-Bold</vt:lpstr>
      <vt:lpstr>Impact</vt:lpstr>
      <vt:lpstr>Lovelo</vt:lpstr>
      <vt:lpstr>Poppins</vt:lpstr>
      <vt:lpstr>Poppins Medium</vt:lpstr>
      <vt:lpstr>Tw Cen MT</vt:lpstr>
      <vt:lpstr>Wingdings</vt:lpstr>
      <vt:lpstr>Wingdings 3</vt:lpstr>
      <vt:lpstr>Intégral</vt:lpstr>
      <vt:lpstr>Présentation PowerPoint</vt:lpstr>
      <vt:lpstr>Propos introductif  fRANçois mengin lecreulx  directeur général ars normandie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Proposition de méthodologie pour l'élaboration du prochain PTSM   Dr Cécile bonnefoy  responsable mission santé mentale et psychiatrie ars normandie </vt:lpstr>
      <vt:lpstr>Propos CONCLUSif  fRANçois mengin lecreulx  directeur général ars normandie </vt:lpstr>
    </vt:vector>
  </TitlesOfParts>
  <Company>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VERMEULEN, Emilie</dc:creator>
  <cp:lastModifiedBy>DELCROIX, Clémentine (ARS-NORMANDIE/DG/CAB)</cp:lastModifiedBy>
  <cp:revision>23</cp:revision>
  <dcterms:created xsi:type="dcterms:W3CDTF">2021-03-24T15:24:54Z</dcterms:created>
  <dcterms:modified xsi:type="dcterms:W3CDTF">2025-05-13T14:07:57Z</dcterms:modified>
</cp:coreProperties>
</file>