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06" r:id="rId2"/>
    <p:sldId id="285" r:id="rId3"/>
    <p:sldId id="292" r:id="rId4"/>
    <p:sldId id="289" r:id="rId5"/>
    <p:sldId id="270" r:id="rId6"/>
    <p:sldId id="286" r:id="rId7"/>
    <p:sldId id="265" r:id="rId8"/>
    <p:sldId id="308" r:id="rId9"/>
    <p:sldId id="266" r:id="rId10"/>
    <p:sldId id="307" r:id="rId11"/>
    <p:sldId id="272" r:id="rId12"/>
    <p:sldId id="293" r:id="rId13"/>
    <p:sldId id="275" r:id="rId14"/>
    <p:sldId id="296" r:id="rId15"/>
    <p:sldId id="276" r:id="rId16"/>
    <p:sldId id="287" r:id="rId17"/>
    <p:sldId id="277" r:id="rId18"/>
    <p:sldId id="294" r:id="rId19"/>
    <p:sldId id="279" r:id="rId20"/>
    <p:sldId id="280" r:id="rId21"/>
    <p:sldId id="310" r:id="rId22"/>
    <p:sldId id="281" r:id="rId23"/>
    <p:sldId id="304" r:id="rId24"/>
    <p:sldId id="282" r:id="rId25"/>
    <p:sldId id="288" r:id="rId26"/>
    <p:sldId id="295" r:id="rId27"/>
    <p:sldId id="300" r:id="rId28"/>
    <p:sldId id="309" r:id="rId29"/>
    <p:sldId id="301" r:id="rId30"/>
    <p:sldId id="302" r:id="rId31"/>
    <p:sldId id="305" r:id="rId32"/>
  </p:sldIdLst>
  <p:sldSz cx="6858000" cy="9906000" type="A4"/>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6" userDrawn="1">
          <p15:clr>
            <a:srgbClr val="A4A3A4"/>
          </p15:clr>
        </p15:guide>
        <p15:guide id="2" pos="6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964"/>
    <a:srgbClr val="FFE144"/>
    <a:srgbClr val="F0CCE2"/>
    <a:srgbClr val="BD2F59"/>
    <a:srgbClr val="CC2752"/>
    <a:srgbClr val="03B2CD"/>
    <a:srgbClr val="00A184"/>
    <a:srgbClr val="EAEFF7"/>
    <a:srgbClr val="97D098"/>
    <a:srgbClr val="F26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5501" autoAdjust="0"/>
  </p:normalViewPr>
  <p:slideViewPr>
    <p:cSldViewPr snapToGrid="0" showGuides="1">
      <p:cViewPr>
        <p:scale>
          <a:sx n="110" d="100"/>
          <a:sy n="110" d="100"/>
        </p:scale>
        <p:origin x="1122" y="-1860"/>
      </p:cViewPr>
      <p:guideLst>
        <p:guide orient="horz" pos="1306"/>
        <p:guide pos="6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42442" y="2427103"/>
            <a:ext cx="5749870" cy="3448756"/>
          </a:xfrm>
        </p:spPr>
        <p:txBody>
          <a:bodyPr anchor="ctr">
            <a:normAutofit/>
          </a:bodyPr>
          <a:lstStyle>
            <a:lvl1pPr algn="ctr">
              <a:defRPr sz="3000" b="1">
                <a:solidFill>
                  <a:srgbClr val="BD2F59"/>
                </a:solidFill>
                <a:latin typeface="Helvetica" panose="020B0604020202020204" pitchFamily="34" charset="0"/>
                <a:cs typeface="Helvetica" panose="020B0604020202020204" pitchFamily="34" charset="0"/>
              </a:defRPr>
            </a:lvl1pPr>
          </a:lstStyle>
          <a:p>
            <a:r>
              <a:rPr lang="fr-FR" dirty="0" smtClean="0"/>
              <a:t>Modifiez le style du titre</a:t>
            </a:r>
            <a:endParaRPr lang="en-US" dirty="0"/>
          </a:p>
        </p:txBody>
      </p:sp>
      <p:sp>
        <p:nvSpPr>
          <p:cNvPr id="3" name="Subtitle 2"/>
          <p:cNvSpPr>
            <a:spLocks noGrp="1"/>
          </p:cNvSpPr>
          <p:nvPr>
            <p:ph type="subTitle" idx="1" hasCustomPrompt="1"/>
          </p:nvPr>
        </p:nvSpPr>
        <p:spPr>
          <a:xfrm>
            <a:off x="4082143" y="274483"/>
            <a:ext cx="2775857" cy="705231"/>
          </a:xfrm>
        </p:spPr>
        <p:txBody>
          <a:bodyPr>
            <a:normAutofit/>
          </a:bodyPr>
          <a:lstStyle>
            <a:lvl1pPr marL="0" indent="0" algn="l">
              <a:buNone/>
              <a:defRPr sz="1600" b="1">
                <a:solidFill>
                  <a:srgbClr val="BD2F59"/>
                </a:solidFill>
                <a:latin typeface="Helvetica" panose="020B0604020202020204" pitchFamily="34" charset="0"/>
                <a:cs typeface="Helvetica"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smtClean="0"/>
              <a:t>MODIFIEZ LE STYLE DES SOUS-TITRES DU MASQUE</a:t>
            </a:r>
            <a:endParaRPr lang="en-US" dirty="0"/>
          </a:p>
        </p:txBody>
      </p:sp>
      <p:sp>
        <p:nvSpPr>
          <p:cNvPr id="18" name="Espace réservé du texte 17"/>
          <p:cNvSpPr>
            <a:spLocks noGrp="1"/>
          </p:cNvSpPr>
          <p:nvPr>
            <p:ph type="body" sz="quarter" idx="10"/>
          </p:nvPr>
        </p:nvSpPr>
        <p:spPr>
          <a:xfrm>
            <a:off x="1821145" y="6215210"/>
            <a:ext cx="3192463" cy="1255713"/>
          </a:xfrm>
        </p:spPr>
        <p:txBody>
          <a:bodyPr/>
          <a:lstStyle>
            <a:lvl1pPr marL="0" indent="0" algn="ctr">
              <a:buNone/>
              <a:defRPr b="1">
                <a:solidFill>
                  <a:srgbClr val="BD2F59"/>
                </a:solidFill>
                <a:latin typeface="Helvetica" panose="020B0604020202020204" pitchFamily="34" charset="0"/>
                <a:cs typeface="Helvetica" panose="020B0604020202020204" pitchFamily="34" charset="0"/>
              </a:defRPr>
            </a:lvl1pPr>
          </a:lstStyle>
          <a:p>
            <a:pPr lvl="0"/>
            <a:r>
              <a:rPr lang="fr-FR" dirty="0" smtClean="0"/>
              <a:t>Modifiez les styles du texte du masque</a:t>
            </a:r>
          </a:p>
        </p:txBody>
      </p:sp>
      <p:pic>
        <p:nvPicPr>
          <p:cNvPr id="19" name="Imag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2344" y="8621485"/>
            <a:ext cx="1060514" cy="1039444"/>
          </a:xfrm>
          <a:prstGeom prst="rect">
            <a:avLst/>
          </a:prstGeom>
        </p:spPr>
      </p:pic>
    </p:spTree>
    <p:extLst>
      <p:ext uri="{BB962C8B-B14F-4D97-AF65-F5344CB8AC3E}">
        <p14:creationId xmlns:p14="http://schemas.microsoft.com/office/powerpoint/2010/main" val="42427776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smtClean="0"/>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7C25C89-BBE7-4DF7-9E9B-97F6455009DD}" type="datetimeFigureOut">
              <a:rPr lang="fr-FR" smtClean="0"/>
              <a:t>04/01/2018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84E43F-E04E-4ADD-AAD5-6296BF3D71F4}" type="slidenum">
              <a:rPr lang="fr-FR" smtClean="0"/>
              <a:t>‹N°›</a:t>
            </a:fld>
            <a:endParaRPr lang="fr-FR"/>
          </a:p>
        </p:txBody>
      </p:sp>
    </p:spTree>
    <p:extLst>
      <p:ext uri="{BB962C8B-B14F-4D97-AF65-F5344CB8AC3E}">
        <p14:creationId xmlns:p14="http://schemas.microsoft.com/office/powerpoint/2010/main" val="3636872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7C25C89-BBE7-4DF7-9E9B-97F6455009DD}" type="datetimeFigureOut">
              <a:rPr lang="fr-FR" smtClean="0"/>
              <a:t>04/01/2018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84E43F-E04E-4ADD-AAD5-6296BF3D71F4}" type="slidenum">
              <a:rPr lang="fr-FR" smtClean="0"/>
              <a:t>‹N°›</a:t>
            </a:fld>
            <a:endParaRPr lang="fr-FR"/>
          </a:p>
        </p:txBody>
      </p:sp>
    </p:spTree>
    <p:extLst>
      <p:ext uri="{BB962C8B-B14F-4D97-AF65-F5344CB8AC3E}">
        <p14:creationId xmlns:p14="http://schemas.microsoft.com/office/powerpoint/2010/main" val="76253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7C25C89-BBE7-4DF7-9E9B-97F6455009DD}" type="datetimeFigureOut">
              <a:rPr lang="fr-FR" smtClean="0"/>
              <a:t>04/01/2018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84E43F-E04E-4ADD-AAD5-6296BF3D71F4}" type="slidenum">
              <a:rPr lang="fr-FR" smtClean="0"/>
              <a:t>‹N°›</a:t>
            </a:fld>
            <a:endParaRPr lang="fr-FR"/>
          </a:p>
        </p:txBody>
      </p:sp>
    </p:spTree>
    <p:extLst>
      <p:ext uri="{BB962C8B-B14F-4D97-AF65-F5344CB8AC3E}">
        <p14:creationId xmlns:p14="http://schemas.microsoft.com/office/powerpoint/2010/main" val="3753692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7C25C89-BBE7-4DF7-9E9B-97F6455009DD}" type="datetimeFigureOut">
              <a:rPr lang="fr-FR" smtClean="0"/>
              <a:t>04/01/2018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84E43F-E04E-4ADD-AAD5-6296BF3D71F4}" type="slidenum">
              <a:rPr lang="fr-FR" smtClean="0"/>
              <a:t>‹N°›</a:t>
            </a:fld>
            <a:endParaRPr lang="fr-FR"/>
          </a:p>
        </p:txBody>
      </p:sp>
    </p:spTree>
    <p:extLst>
      <p:ext uri="{BB962C8B-B14F-4D97-AF65-F5344CB8AC3E}">
        <p14:creationId xmlns:p14="http://schemas.microsoft.com/office/powerpoint/2010/main" val="4131818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101249"/>
            <a:ext cx="6920979" cy="4253055"/>
          </a:xfrm>
          <a:prstGeom prst="rect">
            <a:avLst/>
          </a:prstGeom>
        </p:spPr>
      </p:pic>
      <p:sp>
        <p:nvSpPr>
          <p:cNvPr id="8" name="ZoneTexte 7"/>
          <p:cNvSpPr txBox="1"/>
          <p:nvPr userDrawn="1"/>
        </p:nvSpPr>
        <p:spPr>
          <a:xfrm>
            <a:off x="5641382" y="9453965"/>
            <a:ext cx="1092631" cy="246221"/>
          </a:xfrm>
          <a:prstGeom prst="rect">
            <a:avLst/>
          </a:prstGeom>
          <a:noFill/>
        </p:spPr>
        <p:txBody>
          <a:bodyPr wrap="square" rtlCol="0">
            <a:spAutoFit/>
          </a:bodyPr>
          <a:lstStyle/>
          <a:p>
            <a:pPr algn="r"/>
            <a:fld id="{53267500-14CE-4F61-8CAB-3AC904AA9665}" type="slidenum">
              <a:rPr lang="fr-FR" sz="1000" smtClean="0">
                <a:solidFill>
                  <a:schemeClr val="bg1"/>
                </a:solidFill>
              </a:rPr>
              <a:pPr algn="r"/>
              <a:t>‹N°›</a:t>
            </a:fld>
            <a:endParaRPr lang="fr-FR" sz="1000" dirty="0">
              <a:solidFill>
                <a:schemeClr val="bg1"/>
              </a:solidFill>
            </a:endParaRPr>
          </a:p>
        </p:txBody>
      </p:sp>
      <p:sp>
        <p:nvSpPr>
          <p:cNvPr id="2" name="Title 1"/>
          <p:cNvSpPr>
            <a:spLocks noGrp="1"/>
          </p:cNvSpPr>
          <p:nvPr>
            <p:ph type="title"/>
          </p:nvPr>
        </p:nvSpPr>
        <p:spPr>
          <a:xfrm>
            <a:off x="225526" y="2670615"/>
            <a:ext cx="6695453" cy="1981239"/>
          </a:xfrm>
        </p:spPr>
        <p:txBody>
          <a:bodyPr anchor="ctr">
            <a:normAutofit/>
          </a:bodyPr>
          <a:lstStyle>
            <a:lvl1pPr marL="571500" indent="-571500">
              <a:buFont typeface="+mj-lt"/>
              <a:buAutoNum type="romanUcPeriod"/>
              <a:defRPr sz="3200" b="1">
                <a:solidFill>
                  <a:schemeClr val="bg1"/>
                </a:solidFill>
                <a:latin typeface="Helvetica" panose="020B0604020202020204" pitchFamily="34" charset="0"/>
                <a:cs typeface="Helvetica" panose="020B0604020202020204" pitchFamily="34" charset="0"/>
              </a:defRPr>
            </a:lvl1pPr>
          </a:lstStyle>
          <a:p>
            <a:r>
              <a:rPr lang="fr-FR" dirty="0" smtClean="0"/>
              <a:t>Modifiez le style du titre</a:t>
            </a:r>
            <a:endParaRPr lang="en-US" dirty="0"/>
          </a:p>
        </p:txBody>
      </p:sp>
    </p:spTree>
    <p:extLst>
      <p:ext uri="{BB962C8B-B14F-4D97-AF65-F5344CB8AC3E}">
        <p14:creationId xmlns:p14="http://schemas.microsoft.com/office/powerpoint/2010/main" val="33067441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8" name="ZoneTexte 7"/>
          <p:cNvSpPr txBox="1"/>
          <p:nvPr userDrawn="1"/>
        </p:nvSpPr>
        <p:spPr>
          <a:xfrm>
            <a:off x="5641382" y="9453965"/>
            <a:ext cx="1092631" cy="246221"/>
          </a:xfrm>
          <a:prstGeom prst="rect">
            <a:avLst/>
          </a:prstGeom>
          <a:noFill/>
        </p:spPr>
        <p:txBody>
          <a:bodyPr wrap="square" rtlCol="0">
            <a:spAutoFit/>
          </a:bodyPr>
          <a:lstStyle/>
          <a:p>
            <a:pPr algn="r"/>
            <a:fld id="{53267500-14CE-4F61-8CAB-3AC904AA9665}" type="slidenum">
              <a:rPr lang="fr-FR" sz="1000" smtClean="0">
                <a:solidFill>
                  <a:schemeClr val="bg1"/>
                </a:solidFill>
              </a:rPr>
              <a:pPr algn="r"/>
              <a:t>‹N°›</a:t>
            </a:fld>
            <a:endParaRPr lang="fr-FR" sz="1000" dirty="0">
              <a:solidFill>
                <a:schemeClr val="bg1"/>
              </a:solidFill>
            </a:endParaRPr>
          </a:p>
        </p:txBody>
      </p:sp>
      <p:sp>
        <p:nvSpPr>
          <p:cNvPr id="2" name="Title 1"/>
          <p:cNvSpPr>
            <a:spLocks noGrp="1"/>
          </p:cNvSpPr>
          <p:nvPr>
            <p:ph type="title"/>
          </p:nvPr>
        </p:nvSpPr>
        <p:spPr>
          <a:xfrm>
            <a:off x="225526" y="2670615"/>
            <a:ext cx="6695453" cy="1981239"/>
          </a:xfrm>
        </p:spPr>
        <p:txBody>
          <a:bodyPr anchor="ctr">
            <a:normAutofit/>
          </a:bodyPr>
          <a:lstStyle>
            <a:lvl1pPr marL="571500" indent="-571500">
              <a:buFont typeface="+mj-lt"/>
              <a:buAutoNum type="romanUcPeriod"/>
              <a:defRPr sz="3200" b="1">
                <a:solidFill>
                  <a:srgbClr val="BD2F59"/>
                </a:solidFill>
                <a:latin typeface="Helvetica" panose="020B0604020202020204" pitchFamily="34" charset="0"/>
                <a:cs typeface="Helvetica" panose="020B0604020202020204" pitchFamily="34" charset="0"/>
              </a:defRPr>
            </a:lvl1pPr>
          </a:lstStyle>
          <a:p>
            <a:r>
              <a:rPr lang="fr-FR" dirty="0" smtClean="0"/>
              <a:t>Modifiez le style du titre</a:t>
            </a:r>
            <a:endParaRPr lang="en-US" dirty="0"/>
          </a:p>
        </p:txBody>
      </p:sp>
    </p:spTree>
    <p:extLst>
      <p:ext uri="{BB962C8B-B14F-4D97-AF65-F5344CB8AC3E}">
        <p14:creationId xmlns:p14="http://schemas.microsoft.com/office/powerpoint/2010/main" val="18728691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762" y="2340244"/>
            <a:ext cx="6068176" cy="6958738"/>
          </a:xfrm>
        </p:spPr>
        <p:txBody>
          <a:bodyPr/>
          <a:lstStyle>
            <a:lvl1pPr marL="216000" indent="-288000" algn="just">
              <a:lnSpc>
                <a:spcPct val="100000"/>
              </a:lnSpc>
              <a:buFont typeface="+mj-lt"/>
              <a:buAutoNum type="romanUcPeriod"/>
              <a:defRPr sz="1400" b="1">
                <a:solidFill>
                  <a:srgbClr val="892964"/>
                </a:solidFill>
                <a:latin typeface="Helvetica" panose="020B0604020202020204" pitchFamily="34" charset="0"/>
                <a:cs typeface="Helvetica" panose="020B0604020202020204" pitchFamily="34" charset="0"/>
              </a:defRPr>
            </a:lvl1pPr>
            <a:lvl2pPr marL="685800" indent="-342900" algn="just">
              <a:spcAft>
                <a:spcPts val="600"/>
              </a:spcAft>
              <a:buFont typeface="+mj-lt"/>
              <a:buAutoNum type="alphaLcParenR"/>
              <a:defRPr sz="1100" b="1" u="sng">
                <a:solidFill>
                  <a:schemeClr val="tx1">
                    <a:lumMod val="65000"/>
                    <a:lumOff val="35000"/>
                  </a:schemeClr>
                </a:solidFill>
                <a:latin typeface="Helvetica" panose="020B0604020202020204" pitchFamily="34" charset="0"/>
                <a:cs typeface="Helvetica" panose="020B0604020202020204" pitchFamily="34" charset="0"/>
              </a:defRPr>
            </a:lvl2pPr>
            <a:lvl3pPr marL="685800" indent="0" algn="just">
              <a:buNone/>
              <a:defRPr sz="1100">
                <a:solidFill>
                  <a:schemeClr val="tx1">
                    <a:lumMod val="65000"/>
                    <a:lumOff val="35000"/>
                  </a:schemeClr>
                </a:solidFill>
                <a:latin typeface="Helvetica" panose="020B0604020202020204" pitchFamily="34" charset="0"/>
                <a:cs typeface="Helvetica" panose="020B0604020202020204" pitchFamily="34" charset="0"/>
              </a:defRPr>
            </a:lvl3pPr>
            <a:lvl4pPr algn="just">
              <a:defRPr sz="1100">
                <a:solidFill>
                  <a:schemeClr val="tx1">
                    <a:lumMod val="65000"/>
                    <a:lumOff val="35000"/>
                  </a:schemeClr>
                </a:solidFill>
                <a:latin typeface="Helvetica" panose="020B0604020202020204" pitchFamily="34" charset="0"/>
                <a:cs typeface="Helvetica" panose="020B0604020202020204" pitchFamily="34" charset="0"/>
              </a:defRPr>
            </a:lvl4pPr>
            <a:lvl5pPr algn="just">
              <a:defRPr sz="9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fr-FR" dirty="0" smtClean="0"/>
              <a:t>Modifiez les styles du texte du masque</a:t>
            </a:r>
            <a:br>
              <a:rPr lang="fr-FR" dirty="0" smtClean="0"/>
            </a:br>
            <a:endParaRPr lang="fr-FR" dirty="0" smtClean="0"/>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9" name="ZoneTexte 8"/>
          <p:cNvSpPr txBox="1"/>
          <p:nvPr userDrawn="1"/>
        </p:nvSpPr>
        <p:spPr>
          <a:xfrm>
            <a:off x="5641382" y="9453965"/>
            <a:ext cx="1092631" cy="246221"/>
          </a:xfrm>
          <a:prstGeom prst="rect">
            <a:avLst/>
          </a:prstGeom>
          <a:noFill/>
        </p:spPr>
        <p:txBody>
          <a:bodyPr wrap="square" rtlCol="0">
            <a:spAutoFit/>
          </a:bodyPr>
          <a:lstStyle/>
          <a:p>
            <a:pPr algn="r"/>
            <a:fld id="{53267500-14CE-4F61-8CAB-3AC904AA9665}" type="slidenum">
              <a:rPr lang="fr-FR" sz="1000" smtClean="0">
                <a:solidFill>
                  <a:srgbClr val="892964"/>
                </a:solidFill>
              </a:rPr>
              <a:pPr algn="r"/>
              <a:t>‹N°›</a:t>
            </a:fld>
            <a:endParaRPr lang="fr-FR" sz="1000" dirty="0">
              <a:solidFill>
                <a:srgbClr val="892964"/>
              </a:solidFill>
            </a:endParaRPr>
          </a:p>
        </p:txBody>
      </p:sp>
      <p:sp>
        <p:nvSpPr>
          <p:cNvPr id="6" name="Title 1"/>
          <p:cNvSpPr>
            <a:spLocks noGrp="1"/>
          </p:cNvSpPr>
          <p:nvPr>
            <p:ph type="title"/>
          </p:nvPr>
        </p:nvSpPr>
        <p:spPr>
          <a:xfrm>
            <a:off x="276226" y="1517563"/>
            <a:ext cx="6081712" cy="797122"/>
          </a:xfrm>
        </p:spPr>
        <p:txBody>
          <a:bodyPr>
            <a:normAutofit/>
          </a:bodyPr>
          <a:lstStyle>
            <a:lvl1pPr marL="361950" indent="-361950">
              <a:buFont typeface="+mj-lt"/>
              <a:buAutoNum type="romanUcPeriod"/>
              <a:defRPr sz="2200" b="1">
                <a:solidFill>
                  <a:srgbClr val="892964"/>
                </a:solidFill>
                <a:latin typeface="Helvetica" panose="020B0604020202020204" pitchFamily="34" charset="0"/>
                <a:cs typeface="Helvetica" panose="020B0604020202020204" pitchFamily="34" charset="0"/>
              </a:defRPr>
            </a:lvl1pPr>
          </a:lstStyle>
          <a:p>
            <a:r>
              <a:rPr lang="fr-FR" dirty="0" smtClean="0"/>
              <a:t>Modifiez le style du titre</a:t>
            </a:r>
            <a:endParaRPr lang="en-US" dirty="0"/>
          </a:p>
        </p:txBody>
      </p:sp>
    </p:spTree>
    <p:extLst>
      <p:ext uri="{BB962C8B-B14F-4D97-AF65-F5344CB8AC3E}">
        <p14:creationId xmlns:p14="http://schemas.microsoft.com/office/powerpoint/2010/main" val="42482970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120" userDrawn="1">
          <p15:clr>
            <a:srgbClr val="FBAE40"/>
          </p15:clr>
        </p15:guide>
        <p15:guide id="2" pos="41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76226" y="1517563"/>
            <a:ext cx="6081712" cy="797122"/>
          </a:xfrm>
        </p:spPr>
        <p:txBody>
          <a:bodyPr>
            <a:normAutofit/>
          </a:bodyPr>
          <a:lstStyle>
            <a:lvl1pPr marL="361950" indent="-361950">
              <a:buFont typeface="+mj-lt"/>
              <a:buAutoNum type="romanUcPeriod"/>
              <a:defRPr sz="2200" b="1">
                <a:solidFill>
                  <a:srgbClr val="892964"/>
                </a:solidFill>
                <a:latin typeface="Helvetica" panose="020B0604020202020204" pitchFamily="34" charset="0"/>
                <a:cs typeface="Helvetica" panose="020B0604020202020204" pitchFamily="34" charset="0"/>
              </a:defRPr>
            </a:lvl1pPr>
          </a:lstStyle>
          <a:p>
            <a:r>
              <a:rPr lang="fr-FR" dirty="0" smtClean="0"/>
              <a:t>Modifiez le style du titre</a:t>
            </a:r>
            <a:endParaRPr lang="en-US" dirty="0"/>
          </a:p>
        </p:txBody>
      </p:sp>
      <p:sp>
        <p:nvSpPr>
          <p:cNvPr id="3" name="Content Placeholder 2"/>
          <p:cNvSpPr>
            <a:spLocks noGrp="1"/>
          </p:cNvSpPr>
          <p:nvPr>
            <p:ph idx="1"/>
          </p:nvPr>
        </p:nvSpPr>
        <p:spPr>
          <a:xfrm>
            <a:off x="642186" y="2792413"/>
            <a:ext cx="5815763" cy="6506569"/>
          </a:xfrm>
        </p:spPr>
        <p:txBody>
          <a:bodyPr>
            <a:normAutofit/>
          </a:bodyPr>
          <a:lstStyle>
            <a:lvl1pPr marL="0" indent="0" algn="just">
              <a:lnSpc>
                <a:spcPct val="100000"/>
              </a:lnSpc>
              <a:buFontTx/>
              <a:buNone/>
              <a:defRPr sz="1100" b="0">
                <a:solidFill>
                  <a:schemeClr val="tx1">
                    <a:lumMod val="65000"/>
                    <a:lumOff val="35000"/>
                  </a:schemeClr>
                </a:solidFill>
                <a:latin typeface="Helvetica" panose="020B0604020202020204" pitchFamily="34" charset="0"/>
                <a:cs typeface="Helvetica" panose="020B0604020202020204" pitchFamily="34" charset="0"/>
              </a:defRPr>
            </a:lvl1pPr>
            <a:lvl2pPr marL="685800" indent="-342900">
              <a:spcAft>
                <a:spcPts val="600"/>
              </a:spcAft>
              <a:buFont typeface="+mj-lt"/>
              <a:buAutoNum type="alphaLcParenR"/>
              <a:defRPr sz="1400" b="1" u="sng">
                <a:solidFill>
                  <a:schemeClr val="tx1">
                    <a:lumMod val="65000"/>
                    <a:lumOff val="35000"/>
                  </a:schemeClr>
                </a:solidFill>
                <a:latin typeface="Helvetica" panose="020B0604020202020204" pitchFamily="34" charset="0"/>
                <a:cs typeface="Helvetica" panose="020B0604020202020204" pitchFamily="34" charset="0"/>
              </a:defRPr>
            </a:lvl2pPr>
            <a:lvl3pPr>
              <a:defRPr sz="1200">
                <a:solidFill>
                  <a:schemeClr val="tx1">
                    <a:lumMod val="65000"/>
                    <a:lumOff val="35000"/>
                  </a:schemeClr>
                </a:solidFill>
                <a:latin typeface="Helvetica" panose="020B0604020202020204" pitchFamily="34" charset="0"/>
                <a:cs typeface="Helvetica" panose="020B0604020202020204" pitchFamily="34" charset="0"/>
              </a:defRPr>
            </a:lvl3pPr>
            <a:lvl4pPr>
              <a:defRPr sz="1100">
                <a:solidFill>
                  <a:schemeClr val="tx1">
                    <a:lumMod val="65000"/>
                    <a:lumOff val="35000"/>
                  </a:schemeClr>
                </a:solidFill>
                <a:latin typeface="Helvetica" panose="020B0604020202020204" pitchFamily="34" charset="0"/>
                <a:cs typeface="Helvetica" panose="020B0604020202020204" pitchFamily="34" charset="0"/>
              </a:defRPr>
            </a:lvl4pPr>
            <a:lvl5pPr>
              <a:defRPr sz="1000">
                <a:solidFill>
                  <a:schemeClr val="tx1">
                    <a:lumMod val="65000"/>
                    <a:lumOff val="35000"/>
                  </a:schemeClr>
                </a:solidFill>
                <a:latin typeface="Helvetica" panose="020B0604020202020204" pitchFamily="34" charset="0"/>
                <a:cs typeface="Helvetica" panose="020B0604020202020204" pitchFamily="34" charset="0"/>
              </a:defRPr>
            </a:lvl5pPr>
          </a:lstStyle>
          <a:p>
            <a:pPr lvl="0"/>
            <a:r>
              <a:rPr lang="fr-FR" dirty="0" smtClean="0"/>
              <a:t>Modifiez les styles du texte du masque</a:t>
            </a:r>
            <a:br>
              <a:rPr lang="fr-FR" dirty="0" smtClean="0"/>
            </a:br>
            <a:endParaRPr lang="fr-FR" dirty="0" smtClean="0"/>
          </a:p>
        </p:txBody>
      </p:sp>
      <p:sp>
        <p:nvSpPr>
          <p:cNvPr id="9" name="ZoneTexte 8"/>
          <p:cNvSpPr txBox="1"/>
          <p:nvPr userDrawn="1"/>
        </p:nvSpPr>
        <p:spPr>
          <a:xfrm>
            <a:off x="5641382" y="9453965"/>
            <a:ext cx="1092631" cy="246221"/>
          </a:xfrm>
          <a:prstGeom prst="rect">
            <a:avLst/>
          </a:prstGeom>
          <a:noFill/>
        </p:spPr>
        <p:txBody>
          <a:bodyPr wrap="square" rtlCol="0">
            <a:spAutoFit/>
          </a:bodyPr>
          <a:lstStyle/>
          <a:p>
            <a:pPr algn="r"/>
            <a:fld id="{53267500-14CE-4F61-8CAB-3AC904AA9665}" type="slidenum">
              <a:rPr lang="fr-FR" sz="1000" smtClean="0">
                <a:solidFill>
                  <a:srgbClr val="892964"/>
                </a:solidFill>
              </a:rPr>
              <a:pPr algn="r"/>
              <a:t>‹N°›</a:t>
            </a:fld>
            <a:endParaRPr lang="fr-FR" sz="1000" dirty="0">
              <a:solidFill>
                <a:srgbClr val="892964"/>
              </a:solidFill>
            </a:endParaRPr>
          </a:p>
        </p:txBody>
      </p:sp>
    </p:spTree>
    <p:extLst>
      <p:ext uri="{BB962C8B-B14F-4D97-AF65-F5344CB8AC3E}">
        <p14:creationId xmlns:p14="http://schemas.microsoft.com/office/powerpoint/2010/main" val="41810554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759" userDrawn="1">
          <p15:clr>
            <a:srgbClr val="FBAE40"/>
          </p15:clr>
        </p15:guide>
        <p15:guide id="2" pos="45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7C25C89-BBE7-4DF7-9E9B-97F6455009DD}" type="datetimeFigureOut">
              <a:rPr lang="fr-FR" smtClean="0"/>
              <a:t>04/01/2018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84E43F-E04E-4ADD-AAD5-6296BF3D71F4}" type="slidenum">
              <a:rPr lang="fr-FR" smtClean="0"/>
              <a:t>‹N°›</a:t>
            </a:fld>
            <a:endParaRPr lang="fr-FR"/>
          </a:p>
        </p:txBody>
      </p:sp>
    </p:spTree>
    <p:extLst>
      <p:ext uri="{BB962C8B-B14F-4D97-AF65-F5344CB8AC3E}">
        <p14:creationId xmlns:p14="http://schemas.microsoft.com/office/powerpoint/2010/main" val="36152578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7C25C89-BBE7-4DF7-9E9B-97F6455009DD}" type="datetimeFigureOut">
              <a:rPr lang="fr-FR" smtClean="0"/>
              <a:t>04/01/2018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384E43F-E04E-4ADD-AAD5-6296BF3D71F4}" type="slidenum">
              <a:rPr lang="fr-FR" smtClean="0"/>
              <a:t>‹N°›</a:t>
            </a:fld>
            <a:endParaRPr lang="fr-FR"/>
          </a:p>
        </p:txBody>
      </p:sp>
    </p:spTree>
    <p:extLst>
      <p:ext uri="{BB962C8B-B14F-4D97-AF65-F5344CB8AC3E}">
        <p14:creationId xmlns:p14="http://schemas.microsoft.com/office/powerpoint/2010/main" val="219350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57C25C89-BBE7-4DF7-9E9B-97F6455009DD}" type="datetimeFigureOut">
              <a:rPr lang="fr-FR" smtClean="0"/>
              <a:t>04/01/2018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384E43F-E04E-4ADD-AAD5-6296BF3D71F4}" type="slidenum">
              <a:rPr lang="fr-FR" smtClean="0"/>
              <a:t>‹N°›</a:t>
            </a:fld>
            <a:endParaRPr lang="fr-FR"/>
          </a:p>
        </p:txBody>
      </p:sp>
    </p:spTree>
    <p:extLst>
      <p:ext uri="{BB962C8B-B14F-4D97-AF65-F5344CB8AC3E}">
        <p14:creationId xmlns:p14="http://schemas.microsoft.com/office/powerpoint/2010/main" val="42186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25C89-BBE7-4DF7-9E9B-97F6455009DD}" type="datetimeFigureOut">
              <a:rPr lang="fr-FR" smtClean="0"/>
              <a:t>04/01/2018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384E43F-E04E-4ADD-AAD5-6296BF3D71F4}" type="slidenum">
              <a:rPr lang="fr-FR" smtClean="0"/>
              <a:t>‹N°›</a:t>
            </a:fld>
            <a:endParaRPr lang="fr-FR"/>
          </a:p>
        </p:txBody>
      </p:sp>
    </p:spTree>
    <p:extLst>
      <p:ext uri="{BB962C8B-B14F-4D97-AF65-F5344CB8AC3E}">
        <p14:creationId xmlns:p14="http://schemas.microsoft.com/office/powerpoint/2010/main" val="140871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7C25C89-BBE7-4DF7-9E9B-97F6455009DD}" type="datetimeFigureOut">
              <a:rPr lang="fr-FR" smtClean="0"/>
              <a:t>04/01/2018</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384E43F-E04E-4ADD-AAD5-6296BF3D71F4}" type="slidenum">
              <a:rPr lang="fr-FR" smtClean="0"/>
              <a:t>‹N°›</a:t>
            </a:fld>
            <a:endParaRPr lang="fr-FR"/>
          </a:p>
        </p:txBody>
      </p:sp>
    </p:spTree>
    <p:extLst>
      <p:ext uri="{BB962C8B-B14F-4D97-AF65-F5344CB8AC3E}">
        <p14:creationId xmlns:p14="http://schemas.microsoft.com/office/powerpoint/2010/main" val="3515602205"/>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85" r:id="rId3"/>
    <p:sldLayoutId id="2147483674" r:id="rId4"/>
    <p:sldLayoutId id="2147483684"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olidarites-sante.gouv.fr/prevention-en-sante/preserver-sa-sante/vaccination/vaccins-obligatoires/" TargetMode="Externa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vaccination-info-service.fr/"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hyperlink" Target="https://www.santepubliquefrance.fr/Actualites/Vaccination-des-jeunes-enfants-des-donnees-pour-mieux-comprendre-l-action-publique"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vaccination-info-service.fr/"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ctrTitle"/>
          </p:nvPr>
        </p:nvSpPr>
        <p:spPr>
          <a:xfrm>
            <a:off x="532263" y="2510960"/>
            <a:ext cx="5773004" cy="3021093"/>
          </a:xfrm>
        </p:spPr>
        <p:txBody>
          <a:bodyPr>
            <a:normAutofit/>
          </a:bodyPr>
          <a:lstStyle/>
          <a:p>
            <a:r>
              <a:rPr lang="fr-FR" sz="2700" dirty="0">
                <a:solidFill>
                  <a:srgbClr val="892964"/>
                </a:solidFill>
              </a:rPr>
              <a:t>11 </a:t>
            </a:r>
            <a:r>
              <a:rPr lang="fr-FR" sz="2700" dirty="0" smtClean="0">
                <a:solidFill>
                  <a:srgbClr val="892964"/>
                </a:solidFill>
              </a:rPr>
              <a:t>vaccinations indispensables</a:t>
            </a:r>
            <a:r>
              <a:rPr lang="fr-FR" sz="2700" dirty="0">
                <a:solidFill>
                  <a:srgbClr val="892964"/>
                </a:solidFill>
              </a:rPr>
              <a:t>,</a:t>
            </a:r>
            <a:br>
              <a:rPr lang="fr-FR" sz="2700" dirty="0">
                <a:solidFill>
                  <a:srgbClr val="892964"/>
                </a:solidFill>
              </a:rPr>
            </a:br>
            <a:r>
              <a:rPr lang="fr-FR" sz="2700" dirty="0">
                <a:solidFill>
                  <a:srgbClr val="892964"/>
                </a:solidFill>
              </a:rPr>
              <a:t>obligatoires au 1</a:t>
            </a:r>
            <a:r>
              <a:rPr lang="fr-FR" sz="2700" baseline="30000" dirty="0">
                <a:solidFill>
                  <a:srgbClr val="892964"/>
                </a:solidFill>
              </a:rPr>
              <a:t>er</a:t>
            </a:r>
            <a:r>
              <a:rPr lang="fr-FR" sz="2700" dirty="0">
                <a:solidFill>
                  <a:srgbClr val="892964"/>
                </a:solidFill>
              </a:rPr>
              <a:t> janvier 2018</a:t>
            </a:r>
          </a:p>
        </p:txBody>
      </p:sp>
      <p:sp>
        <p:nvSpPr>
          <p:cNvPr id="3" name="Sous-titre 2"/>
          <p:cNvSpPr>
            <a:spLocks noGrp="1"/>
          </p:cNvSpPr>
          <p:nvPr>
            <p:ph type="subTitle" idx="1"/>
          </p:nvPr>
        </p:nvSpPr>
        <p:spPr>
          <a:xfrm>
            <a:off x="4082143" y="532583"/>
            <a:ext cx="2775857" cy="705231"/>
          </a:xfrm>
        </p:spPr>
        <p:txBody>
          <a:bodyPr/>
          <a:lstStyle/>
          <a:p>
            <a:r>
              <a:rPr lang="fr-FR" dirty="0" smtClean="0">
                <a:solidFill>
                  <a:srgbClr val="892964"/>
                </a:solidFill>
              </a:rPr>
              <a:t>DOSSIER DE PRESSE</a:t>
            </a:r>
            <a:endParaRPr lang="fr-FR" dirty="0">
              <a:solidFill>
                <a:srgbClr val="892964"/>
              </a:solidFill>
            </a:endParaRPr>
          </a:p>
        </p:txBody>
      </p:sp>
      <p:sp>
        <p:nvSpPr>
          <p:cNvPr id="4" name="Espace réservé du texte 3"/>
          <p:cNvSpPr>
            <a:spLocks noGrp="1"/>
          </p:cNvSpPr>
          <p:nvPr>
            <p:ph type="body" sz="quarter" idx="10"/>
          </p:nvPr>
        </p:nvSpPr>
        <p:spPr>
          <a:xfrm>
            <a:off x="2070777" y="5599558"/>
            <a:ext cx="3192463" cy="1255713"/>
          </a:xfrm>
        </p:spPr>
        <p:txBody>
          <a:bodyPr>
            <a:normAutofit/>
          </a:bodyPr>
          <a:lstStyle/>
          <a:p>
            <a:r>
              <a:rPr lang="fr-FR" sz="2000" dirty="0" smtClean="0">
                <a:solidFill>
                  <a:srgbClr val="892964"/>
                </a:solidFill>
              </a:rPr>
              <a:t>Conférence de presse</a:t>
            </a:r>
          </a:p>
          <a:p>
            <a:r>
              <a:rPr lang="fr-FR" sz="1200" dirty="0" smtClean="0">
                <a:solidFill>
                  <a:srgbClr val="892964"/>
                </a:solidFill>
              </a:rPr>
              <a:t>VENDREDI 5 JANVIER 2018</a:t>
            </a:r>
            <a:endParaRPr lang="fr-FR" sz="1200" dirty="0">
              <a:solidFill>
                <a:srgbClr val="892964"/>
              </a:solidFill>
            </a:endParaRPr>
          </a:p>
        </p:txBody>
      </p:sp>
      <p:sp>
        <p:nvSpPr>
          <p:cNvPr id="7" name="ZoneTexte 6"/>
          <p:cNvSpPr txBox="1"/>
          <p:nvPr/>
        </p:nvSpPr>
        <p:spPr>
          <a:xfrm>
            <a:off x="252549" y="8762435"/>
            <a:ext cx="3046911" cy="892552"/>
          </a:xfrm>
          <a:prstGeom prst="rect">
            <a:avLst/>
          </a:prstGeom>
          <a:noFill/>
        </p:spPr>
        <p:txBody>
          <a:bodyPr wrap="square" rtlCol="0">
            <a:spAutoFit/>
          </a:bodyPr>
          <a:lstStyle/>
          <a:p>
            <a:r>
              <a:rPr lang="fr-FR" sz="1100" b="1" dirty="0" smtClean="0">
                <a:solidFill>
                  <a:srgbClr val="892964"/>
                </a:solidFill>
                <a:latin typeface="Helvetica" panose="020B0604020202020204" pitchFamily="34" charset="0"/>
                <a:cs typeface="Helvetica" panose="020B0604020202020204" pitchFamily="34" charset="0"/>
              </a:rPr>
              <a:t>Contact presse</a:t>
            </a:r>
          </a:p>
          <a:p>
            <a:endParaRPr lang="fr-FR" sz="1100" dirty="0">
              <a:solidFill>
                <a:srgbClr val="892964"/>
              </a:solidFill>
              <a:latin typeface="Helvetica" panose="020B0604020202020204" pitchFamily="34" charset="0"/>
              <a:cs typeface="Helvetica" panose="020B0604020202020204" pitchFamily="34" charset="0"/>
            </a:endParaRPr>
          </a:p>
          <a:p>
            <a:r>
              <a:rPr lang="fr-FR" sz="1000" dirty="0">
                <a:solidFill>
                  <a:srgbClr val="892964"/>
                </a:solidFill>
                <a:latin typeface="Helvetica" panose="020B0604020202020204" pitchFamily="34" charset="0"/>
                <a:cs typeface="Helvetica" panose="020B0604020202020204" pitchFamily="34" charset="0"/>
              </a:rPr>
              <a:t>Cabinet d’Agnès BUZYN : </a:t>
            </a:r>
            <a:endParaRPr lang="fr-FR" sz="1000" dirty="0" smtClean="0">
              <a:solidFill>
                <a:srgbClr val="892964"/>
              </a:solidFill>
              <a:latin typeface="Helvetica" panose="020B0604020202020204" pitchFamily="34" charset="0"/>
              <a:cs typeface="Helvetica" panose="020B0604020202020204" pitchFamily="34" charset="0"/>
            </a:endParaRPr>
          </a:p>
          <a:p>
            <a:r>
              <a:rPr lang="fr-FR" sz="1000" dirty="0" smtClean="0">
                <a:solidFill>
                  <a:srgbClr val="892964"/>
                </a:solidFill>
                <a:latin typeface="Helvetica" panose="020B0604020202020204" pitchFamily="34" charset="0"/>
                <a:cs typeface="Helvetica" panose="020B0604020202020204" pitchFamily="34" charset="0"/>
              </a:rPr>
              <a:t>sec.presse.solidarites-sante@sante.gouv.fr </a:t>
            </a:r>
            <a:endParaRPr lang="fr-FR" sz="1000" dirty="0">
              <a:solidFill>
                <a:srgbClr val="892964"/>
              </a:solidFill>
              <a:latin typeface="Helvetica" panose="020B0604020202020204" pitchFamily="34" charset="0"/>
              <a:cs typeface="Helvetica" panose="020B0604020202020204" pitchFamily="34" charset="0"/>
            </a:endParaRPr>
          </a:p>
          <a:p>
            <a:r>
              <a:rPr lang="fr-FR" sz="1000" dirty="0">
                <a:solidFill>
                  <a:srgbClr val="892964"/>
                </a:solidFill>
                <a:latin typeface="Helvetica" panose="020B0604020202020204" pitchFamily="34" charset="0"/>
                <a:cs typeface="Helvetica" panose="020B0604020202020204" pitchFamily="34" charset="0"/>
              </a:rPr>
              <a:t>01 40 56 60 65 </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8668" y="8829938"/>
            <a:ext cx="1414572" cy="825049"/>
          </a:xfrm>
          <a:prstGeom prst="rect">
            <a:avLst/>
          </a:prstGeom>
        </p:spPr>
      </p:pic>
    </p:spTree>
    <p:extLst>
      <p:ext uri="{BB962C8B-B14F-4D97-AF65-F5344CB8AC3E}">
        <p14:creationId xmlns:p14="http://schemas.microsoft.com/office/powerpoint/2010/main" val="688817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7254" y="567827"/>
            <a:ext cx="6292728" cy="6816808"/>
          </a:xfrm>
        </p:spPr>
        <p:txBody>
          <a:bodyPr>
            <a:normAutofit/>
          </a:bodyPr>
          <a:lstStyle/>
          <a:p>
            <a:pPr marL="542925" lvl="2"/>
            <a:r>
              <a:rPr lang="fr-FR" sz="1200" b="1" dirty="0">
                <a:solidFill>
                  <a:srgbClr val="892964"/>
                </a:solidFill>
              </a:rPr>
              <a:t>Des couvertures vaccinales insuffisantes pour les vaccins contre la rougeole, </a:t>
            </a:r>
            <a:r>
              <a:rPr lang="fr-FR" sz="1200" b="1" dirty="0" smtClean="0">
                <a:solidFill>
                  <a:srgbClr val="892964"/>
                </a:solidFill>
              </a:rPr>
              <a:t>les </a:t>
            </a:r>
            <a:r>
              <a:rPr lang="fr-FR" sz="1200" b="1" dirty="0">
                <a:solidFill>
                  <a:srgbClr val="892964"/>
                </a:solidFill>
              </a:rPr>
              <a:t>oreillons, la rubéole (ROR) et le méningocoque C.</a:t>
            </a:r>
          </a:p>
          <a:p>
            <a:pPr marL="542925" lvl="2"/>
            <a:r>
              <a:rPr lang="fr-FR" sz="1200" dirty="0"/>
              <a:t>En 1980, avant que la vaccination ne se généralise, on estimait à 2,6 millions </a:t>
            </a:r>
            <a:r>
              <a:rPr lang="fr-FR" sz="1200" dirty="0" smtClean="0"/>
              <a:t/>
            </a:r>
            <a:br>
              <a:rPr lang="fr-FR" sz="1200" dirty="0" smtClean="0"/>
            </a:br>
            <a:r>
              <a:rPr lang="fr-FR" sz="1200" dirty="0" smtClean="0"/>
              <a:t>par </a:t>
            </a:r>
            <a:r>
              <a:rPr lang="fr-FR" sz="1200" dirty="0"/>
              <a:t>an le nombre de décès dus à la </a:t>
            </a:r>
            <a:r>
              <a:rPr lang="fr-FR" sz="1200" b="1" dirty="0"/>
              <a:t>rougeole</a:t>
            </a:r>
            <a:r>
              <a:rPr lang="fr-FR" sz="1200" dirty="0"/>
              <a:t> dans le monde. Grâce à la vaccination, les décès par rougeole dans le monde ont chuté de près de 80% entre 2000 et 2014.</a:t>
            </a:r>
          </a:p>
          <a:p>
            <a:pPr marL="542925" lvl="2">
              <a:lnSpc>
                <a:spcPct val="100000"/>
              </a:lnSpc>
            </a:pPr>
            <a:r>
              <a:rPr lang="fr-FR" sz="1200" dirty="0"/>
              <a:t>La région des Amériques et certains pays d’Europe ont éliminé la rougeole. </a:t>
            </a:r>
            <a:r>
              <a:rPr lang="fr-FR" sz="1200" dirty="0" smtClean="0"/>
              <a:t/>
            </a:r>
            <a:br>
              <a:rPr lang="fr-FR" sz="1200" dirty="0" smtClean="0"/>
            </a:br>
            <a:r>
              <a:rPr lang="fr-FR" sz="1200" dirty="0" smtClean="0"/>
              <a:t>En </a:t>
            </a:r>
            <a:r>
              <a:rPr lang="fr-FR" sz="1200" dirty="0"/>
              <a:t>France, plus de 500 000 cas survenaient chaque année avant la mise en œuvre de la vaccination systématique de tous les nourrissons contre la rougeole. </a:t>
            </a:r>
            <a:r>
              <a:rPr lang="fr-FR" sz="1200" dirty="0" smtClean="0"/>
              <a:t/>
            </a:r>
            <a:br>
              <a:rPr lang="fr-FR" sz="1200" dirty="0" smtClean="0"/>
            </a:br>
            <a:r>
              <a:rPr lang="fr-FR" sz="1200" dirty="0" smtClean="0"/>
              <a:t>La </a:t>
            </a:r>
            <a:r>
              <a:rPr lang="fr-FR" sz="1200" dirty="0"/>
              <a:t>vaccination a permis de diminuer fortement le nombre de cas de rougeole dans notre pays.</a:t>
            </a:r>
          </a:p>
          <a:p>
            <a:pPr marL="542925" lvl="2">
              <a:lnSpc>
                <a:spcPct val="100000"/>
              </a:lnSpc>
            </a:pPr>
            <a:r>
              <a:rPr lang="fr-FR" sz="1200" dirty="0"/>
              <a:t>Cependant, la France a fait face de 2008 à 2012 à une nouvelle épidémie. Cette épidémie est la conséquence d’une couverture vaccinale insuffisante tant chez les nourrissons que chez les enfants plus grands et les jeunes adultes. </a:t>
            </a:r>
          </a:p>
          <a:p>
            <a:pPr marL="542925" lvl="2">
              <a:lnSpc>
                <a:spcPct val="100000"/>
              </a:lnSpc>
            </a:pPr>
            <a:r>
              <a:rPr lang="fr-FR" sz="1200" dirty="0"/>
              <a:t>La couverture vaccinale pour la première dose de vaccin stagne en France autour de 90% depuis plusieurs années et celle pour la seconde dose reste inférieure </a:t>
            </a:r>
            <a:r>
              <a:rPr lang="fr-FR" sz="1200" dirty="0" smtClean="0"/>
              <a:t/>
            </a:r>
            <a:br>
              <a:rPr lang="fr-FR" sz="1200" dirty="0" smtClean="0"/>
            </a:br>
            <a:r>
              <a:rPr lang="fr-FR" sz="1200" dirty="0" smtClean="0"/>
              <a:t>à </a:t>
            </a:r>
            <a:r>
              <a:rPr lang="fr-FR" sz="1200" dirty="0"/>
              <a:t>80%. </a:t>
            </a:r>
          </a:p>
          <a:p>
            <a:pPr marL="542925" lvl="2">
              <a:lnSpc>
                <a:spcPct val="100000"/>
              </a:lnSpc>
            </a:pPr>
            <a:r>
              <a:rPr lang="fr-FR" sz="1200" dirty="0"/>
              <a:t>Entre 2008 et 2012, près de 24 000 cas de rougeole ont été recensés. Le nombre réel de cas survenus se situe vraisemblablement autour de 50 000. Durant cette épidémie, plus de 1 500 hospitalisations pour pneumonie liée à la rougeole et </a:t>
            </a:r>
            <a:r>
              <a:rPr lang="fr-FR" sz="1200" dirty="0" smtClean="0"/>
              <a:t/>
            </a:r>
            <a:br>
              <a:rPr lang="fr-FR" sz="1200" dirty="0" smtClean="0"/>
            </a:br>
            <a:r>
              <a:rPr lang="fr-FR" sz="1200" dirty="0" smtClean="0"/>
              <a:t>34 </a:t>
            </a:r>
            <a:r>
              <a:rPr lang="fr-FR" sz="1200" dirty="0"/>
              <a:t>complications neurologiques graves ont été notifiées. Entre 2008 et 2017, </a:t>
            </a:r>
            <a:r>
              <a:rPr lang="fr-FR" sz="1200" dirty="0" smtClean="0"/>
              <a:t/>
            </a:r>
            <a:br>
              <a:rPr lang="fr-FR" sz="1200" dirty="0" smtClean="0"/>
            </a:br>
            <a:r>
              <a:rPr lang="fr-FR" sz="1200" dirty="0" smtClean="0"/>
              <a:t>33 </a:t>
            </a:r>
            <a:r>
              <a:rPr lang="fr-FR" sz="1200" dirty="0"/>
              <a:t>encéphalites et 20 décès ont été recensés. </a:t>
            </a:r>
          </a:p>
          <a:p>
            <a:pPr marL="542925" lvl="2">
              <a:lnSpc>
                <a:spcPct val="100000"/>
              </a:lnSpc>
            </a:pPr>
            <a:r>
              <a:rPr lang="fr-FR" sz="1200" dirty="0"/>
              <a:t>Des décès sont survenus chez des sujets immunodéprimés, qui ne pouvaient </a:t>
            </a:r>
            <a:r>
              <a:rPr lang="fr-FR" sz="1200" dirty="0" smtClean="0"/>
              <a:t/>
            </a:r>
            <a:br>
              <a:rPr lang="fr-FR" sz="1200" dirty="0" smtClean="0"/>
            </a:br>
            <a:r>
              <a:rPr lang="fr-FR" sz="1200" dirty="0" smtClean="0"/>
              <a:t>être </a:t>
            </a:r>
            <a:r>
              <a:rPr lang="fr-FR" sz="1200" dirty="0"/>
              <a:t>vaccinés et que seule l’élimination de la rougeole grâce à une couverture vaccinale très élevée aurait pu protéger. </a:t>
            </a:r>
          </a:p>
          <a:p>
            <a:pPr marL="542925" lvl="2">
              <a:lnSpc>
                <a:spcPct val="100000"/>
              </a:lnSpc>
            </a:pPr>
            <a:r>
              <a:rPr lang="fr-FR" sz="1200" dirty="0" smtClean="0"/>
              <a:t>Aujourd’hui</a:t>
            </a:r>
            <a:r>
              <a:rPr lang="fr-FR" sz="1200" dirty="0"/>
              <a:t>, le risque de nouvelles épidémies persiste et plus de 450 cas ont été notifiés depuis le début de l’année 2017.</a:t>
            </a:r>
          </a:p>
          <a:p>
            <a:pPr marL="355600" lvl="2"/>
            <a:endParaRPr lang="fr-FR" dirty="0"/>
          </a:p>
          <a:p>
            <a:pPr marL="355600" lvl="2"/>
            <a:endParaRPr lang="fr-FR" dirty="0" smtClean="0"/>
          </a:p>
          <a:p>
            <a:pPr lvl="2">
              <a:tabLst>
                <a:tab pos="809625" algn="l"/>
              </a:tabLst>
            </a:pPr>
            <a:endParaRPr lang="fr-FR" dirty="0"/>
          </a:p>
          <a:p>
            <a:pPr lvl="2"/>
            <a:endParaRPr lang="fr-FR" dirty="0" smtClean="0"/>
          </a:p>
          <a:p>
            <a:pPr lvl="2"/>
            <a:endParaRPr lang="fr-FR" dirty="0"/>
          </a:p>
          <a:p>
            <a:pPr lvl="2"/>
            <a:endParaRPr lang="fr-FR" dirty="0" smtClean="0"/>
          </a:p>
          <a:p>
            <a:pPr marL="685800" lvl="2" indent="0">
              <a:buNone/>
            </a:pPr>
            <a:endParaRPr lang="fr-FR" dirty="0" smtClean="0"/>
          </a:p>
          <a:p>
            <a:pPr marL="685800" lvl="2" indent="0">
              <a:buNone/>
            </a:pPr>
            <a:endParaRPr lang="fr-FR" dirty="0"/>
          </a:p>
          <a:p>
            <a:pPr marL="685800" lvl="2" indent="0">
              <a:buNone/>
            </a:pPr>
            <a:endParaRPr lang="fr-FR" dirty="0" smtClean="0"/>
          </a:p>
          <a:p>
            <a:pPr marL="685800" lvl="2" indent="0">
              <a:buNone/>
            </a:pPr>
            <a:endParaRPr lang="fr-FR" dirty="0"/>
          </a:p>
          <a:p>
            <a:pPr marL="685800" lvl="2" indent="0">
              <a:buNone/>
            </a:pPr>
            <a:endParaRPr lang="fr-FR" dirty="0" smtClean="0"/>
          </a:p>
          <a:p>
            <a:pPr marL="685800" lvl="2" indent="0">
              <a:buNone/>
            </a:pPr>
            <a:endParaRPr lang="fr-FR" dirty="0" smtClean="0"/>
          </a:p>
          <a:p>
            <a:pPr marL="685800" lvl="2" indent="0">
              <a:buNone/>
            </a:pPr>
            <a:endParaRPr lang="fr-FR" dirty="0" smtClean="0"/>
          </a:p>
          <a:p>
            <a:pPr lvl="2"/>
            <a:endParaRPr lang="fr-FR" dirty="0"/>
          </a:p>
          <a:p>
            <a:pPr marL="685800" lvl="2" indent="0" algn="just">
              <a:buNone/>
            </a:pPr>
            <a:endParaRPr lang="fr-FR" dirty="0"/>
          </a:p>
          <a:p>
            <a:pPr marL="685800" lvl="2" indent="0" algn="just">
              <a:buNone/>
            </a:pPr>
            <a:endParaRPr lang="fr-FR" dirty="0"/>
          </a:p>
          <a:p>
            <a:endParaRPr lang="fr-FR" dirty="0"/>
          </a:p>
        </p:txBody>
      </p:sp>
      <p:grpSp>
        <p:nvGrpSpPr>
          <p:cNvPr id="6" name="Groupe 5"/>
          <p:cNvGrpSpPr/>
          <p:nvPr/>
        </p:nvGrpSpPr>
        <p:grpSpPr>
          <a:xfrm>
            <a:off x="284484" y="5863553"/>
            <a:ext cx="6225498" cy="1598027"/>
            <a:chOff x="324158" y="7423127"/>
            <a:chExt cx="6225498" cy="1598027"/>
          </a:xfrm>
        </p:grpSpPr>
        <p:sp>
          <p:nvSpPr>
            <p:cNvPr id="10" name="ZoneTexte 9"/>
            <p:cNvSpPr txBox="1"/>
            <p:nvPr/>
          </p:nvSpPr>
          <p:spPr>
            <a:xfrm>
              <a:off x="531289" y="7543826"/>
              <a:ext cx="6018367" cy="1477328"/>
            </a:xfrm>
            <a:prstGeom prst="rect">
              <a:avLst/>
            </a:prstGeom>
            <a:noFill/>
            <a:ln w="9525">
              <a:solidFill>
                <a:srgbClr val="892964"/>
              </a:solidFill>
              <a:prstDash val="sysDot"/>
            </a:ln>
          </p:spPr>
          <p:txBody>
            <a:bodyPr wrap="square" rtlCol="0">
              <a:spAutoFit/>
            </a:bodyPr>
            <a:lstStyle>
              <a:defPPr>
                <a:defRPr lang="fr-FR"/>
              </a:defPPr>
              <a:lvl1pPr marL="216000" lvl="0">
                <a:spcAft>
                  <a:spcPts val="1200"/>
                </a:spcAft>
                <a:defRPr sz="800">
                  <a:solidFill>
                    <a:srgbClr val="CC2752"/>
                  </a:solidFill>
                  <a:latin typeface="Helvetica" panose="020B0604020202020204" pitchFamily="34" charset="0"/>
                  <a:cs typeface="Helvetica" panose="020B0604020202020204" pitchFamily="34" charset="0"/>
                </a:defRPr>
              </a:lvl1pPr>
            </a:lstStyle>
            <a:p>
              <a:pPr lvl="0"/>
              <a:r>
                <a:rPr lang="fr-FR" sz="900" dirty="0">
                  <a:solidFill>
                    <a:schemeClr val="tx1">
                      <a:lumMod val="65000"/>
                      <a:lumOff val="35000"/>
                    </a:schemeClr>
                  </a:solidFill>
                </a:rPr>
                <a:t>La </a:t>
              </a:r>
              <a:r>
                <a:rPr lang="fr-FR" sz="900" u="sng" dirty="0">
                  <a:solidFill>
                    <a:schemeClr val="tx1">
                      <a:lumMod val="65000"/>
                      <a:lumOff val="35000"/>
                    </a:schemeClr>
                  </a:solidFill>
                </a:rPr>
                <a:t>rougeole </a:t>
              </a:r>
              <a:r>
                <a:rPr lang="fr-FR" sz="900" dirty="0">
                  <a:solidFill>
                    <a:schemeClr val="tx1">
                      <a:lumMod val="65000"/>
                      <a:lumOff val="35000"/>
                    </a:schemeClr>
                  </a:solidFill>
                </a:rPr>
                <a:t>est une maladie due à un virus qui se transmet très facilement par la toux ou les éternuements. Une personne contaminée par la rougeole peut infecter entre 15 et 20 personnes </a:t>
              </a:r>
              <a:r>
                <a:rPr lang="fr-FR" sz="900" dirty="0" smtClean="0">
                  <a:solidFill>
                    <a:schemeClr val="tx1">
                      <a:lumMod val="65000"/>
                      <a:lumOff val="35000"/>
                    </a:schemeClr>
                  </a:solidFill>
                </a:rPr>
                <a:t>. La </a:t>
              </a:r>
              <a:r>
                <a:rPr lang="fr-FR" sz="900" dirty="0">
                  <a:solidFill>
                    <a:schemeClr val="tx1">
                      <a:lumMod val="65000"/>
                      <a:lumOff val="35000"/>
                    </a:schemeClr>
                  </a:solidFill>
                </a:rPr>
                <a:t>rougeole se manifeste par une fièvre montant rapidement avec une toux de plus en plus marquée, un écoulement nasal, les yeux rouges qui pleurent, un malaise général. Après trois-quatre jours de fièvre élevée, l’éruption cutanée commence, d’abord au niveau de la tête pour s’étendre sur le corps. La maladie aiguë dure une bonne semaine et occasionne une grande fatigue. Il n’existe pas de traitement spécifique du virus de la rougeole </a:t>
              </a:r>
              <a:r>
                <a:rPr lang="fr-FR" sz="900" dirty="0" smtClean="0">
                  <a:solidFill>
                    <a:schemeClr val="tx1">
                      <a:lumMod val="65000"/>
                      <a:lumOff val="35000"/>
                    </a:schemeClr>
                  </a:solidFill>
                </a:rPr>
                <a:t/>
              </a:r>
              <a:br>
                <a:rPr lang="fr-FR" sz="900" dirty="0" smtClean="0">
                  <a:solidFill>
                    <a:schemeClr val="tx1">
                      <a:lumMod val="65000"/>
                      <a:lumOff val="35000"/>
                    </a:schemeClr>
                  </a:solidFill>
                </a:rPr>
              </a:br>
              <a:r>
                <a:rPr lang="fr-FR" sz="900" dirty="0" smtClean="0">
                  <a:solidFill>
                    <a:schemeClr val="tx1">
                      <a:lumMod val="65000"/>
                      <a:lumOff val="35000"/>
                    </a:schemeClr>
                  </a:solidFill>
                </a:rPr>
                <a:t>et </a:t>
              </a:r>
              <a:r>
                <a:rPr lang="fr-FR" sz="900" dirty="0">
                  <a:solidFill>
                    <a:schemeClr val="tx1">
                      <a:lumMod val="65000"/>
                      <a:lumOff val="35000"/>
                    </a:schemeClr>
                  </a:solidFill>
                </a:rPr>
                <a:t>la plupart des personnes atteintes guérissent en deux à trois semaines. Des complications dues au virus même ou à des surinfections peuvent </a:t>
              </a:r>
              <a:r>
                <a:rPr lang="fr-FR" sz="900" dirty="0" smtClean="0">
                  <a:solidFill>
                    <a:schemeClr val="tx1">
                      <a:lumMod val="65000"/>
                      <a:lumOff val="35000"/>
                    </a:schemeClr>
                  </a:solidFill>
                </a:rPr>
                <a:t>survenir: laryngite</a:t>
              </a:r>
              <a:r>
                <a:rPr lang="fr-FR" sz="900" dirty="0">
                  <a:solidFill>
                    <a:schemeClr val="tx1">
                      <a:lumMod val="65000"/>
                      <a:lumOff val="35000"/>
                    </a:schemeClr>
                  </a:solidFill>
                </a:rPr>
                <a:t>, otite, pneumonie et, plus grave, encéphalite pouvant entraîner la mort ou de possibles séquelles. Les hospitalisations pour complications sont plus fréquentes </a:t>
              </a:r>
              <a:r>
                <a:rPr lang="fr-FR" sz="900" dirty="0" smtClean="0">
                  <a:solidFill>
                    <a:schemeClr val="tx1">
                      <a:lumMod val="65000"/>
                      <a:lumOff val="35000"/>
                    </a:schemeClr>
                  </a:solidFill>
                </a:rPr>
                <a:t/>
              </a:r>
              <a:br>
                <a:rPr lang="fr-FR" sz="900" dirty="0" smtClean="0">
                  <a:solidFill>
                    <a:schemeClr val="tx1">
                      <a:lumMod val="65000"/>
                      <a:lumOff val="35000"/>
                    </a:schemeClr>
                  </a:solidFill>
                </a:rPr>
              </a:br>
              <a:r>
                <a:rPr lang="fr-FR" sz="900" dirty="0" smtClean="0">
                  <a:solidFill>
                    <a:schemeClr val="tx1">
                      <a:lumMod val="65000"/>
                      <a:lumOff val="35000"/>
                    </a:schemeClr>
                  </a:solidFill>
                </a:rPr>
                <a:t>chez </a:t>
              </a:r>
              <a:r>
                <a:rPr lang="fr-FR" sz="900" dirty="0">
                  <a:solidFill>
                    <a:schemeClr val="tx1">
                      <a:lumMod val="65000"/>
                      <a:lumOff val="35000"/>
                    </a:schemeClr>
                  </a:solidFill>
                </a:rPr>
                <a:t>les nourrissons de moins </a:t>
              </a:r>
              <a:r>
                <a:rPr lang="fr-FR" sz="900" dirty="0" smtClean="0">
                  <a:solidFill>
                    <a:schemeClr val="tx1">
                      <a:lumMod val="65000"/>
                      <a:lumOff val="35000"/>
                    </a:schemeClr>
                  </a:solidFill>
                </a:rPr>
                <a:t>d’un </a:t>
              </a:r>
              <a:r>
                <a:rPr lang="fr-FR" sz="900" dirty="0">
                  <a:solidFill>
                    <a:schemeClr val="tx1">
                      <a:lumMod val="65000"/>
                      <a:lumOff val="35000"/>
                    </a:schemeClr>
                  </a:solidFill>
                </a:rPr>
                <a:t>an, les adolescents et les jeunes adultes.</a:t>
              </a:r>
            </a:p>
          </p:txBody>
        </p:sp>
        <p:pic>
          <p:nvPicPr>
            <p:cNvPr id="11" name="Image 10"/>
            <p:cNvPicPr>
              <a:picLocks noChangeAspect="1"/>
            </p:cNvPicPr>
            <p:nvPr/>
          </p:nvPicPr>
          <p:blipFill rotWithShape="1">
            <a:blip r:embed="rId2" cstate="print">
              <a:extLst>
                <a:ext uri="{28A0092B-C50C-407E-A947-70E740481C1C}">
                  <a14:useLocalDpi xmlns:a14="http://schemas.microsoft.com/office/drawing/2010/main" val="0"/>
                </a:ext>
              </a:extLst>
            </a:blip>
            <a:srcRect b="23301"/>
            <a:stretch/>
          </p:blipFill>
          <p:spPr>
            <a:xfrm>
              <a:off x="324158" y="7423127"/>
              <a:ext cx="442232" cy="459762"/>
            </a:xfrm>
            <a:prstGeom prst="rect">
              <a:avLst/>
            </a:prstGeom>
          </p:spPr>
        </p:pic>
      </p:grpSp>
    </p:spTree>
    <p:extLst>
      <p:ext uri="{BB962C8B-B14F-4D97-AF65-F5344CB8AC3E}">
        <p14:creationId xmlns:p14="http://schemas.microsoft.com/office/powerpoint/2010/main" val="3131421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7254" y="567827"/>
            <a:ext cx="6292728" cy="6816808"/>
          </a:xfrm>
        </p:spPr>
        <p:txBody>
          <a:bodyPr>
            <a:normAutofit/>
          </a:bodyPr>
          <a:lstStyle/>
          <a:p>
            <a:pPr marL="355600" lvl="2"/>
            <a:r>
              <a:rPr lang="fr-FR" sz="1200" dirty="0" smtClean="0"/>
              <a:t>Le </a:t>
            </a:r>
            <a:r>
              <a:rPr lang="fr-FR" sz="1200" dirty="0"/>
              <a:t>niveau de 90% de couverture vaccinale pour le </a:t>
            </a:r>
            <a:r>
              <a:rPr lang="fr-FR" sz="1200" b="1" dirty="0"/>
              <a:t>vaccin ROR </a:t>
            </a:r>
            <a:r>
              <a:rPr lang="fr-FR" sz="1200" dirty="0"/>
              <a:t>a fait pratiquement disparaître les infections rubéoleuses durant la grossesse. La </a:t>
            </a:r>
            <a:r>
              <a:rPr lang="fr-FR" sz="1200" b="1" dirty="0"/>
              <a:t>rubéole</a:t>
            </a:r>
            <a:r>
              <a:rPr lang="fr-FR" sz="1200" dirty="0"/>
              <a:t> est un vrai danger pour les femmes enceintes et leurs futurs bébés ; attrapée pendant les premiers mois de grossesse, elle peut provoquer des malformations graves chez le bébé. C’est pourquoi il est indispensable que toutes les femmes en âge d’avoir des enfants soient vaccinées. En France, des cas de rubéole congénitale sont encore observés et sont la cause dans certains cas d’interruptions médicales de grossesse.</a:t>
            </a:r>
          </a:p>
          <a:p>
            <a:pPr marL="355600" lvl="2"/>
            <a:endParaRPr lang="fr-FR" sz="1200" dirty="0"/>
          </a:p>
          <a:p>
            <a:pPr marL="355600" lvl="2"/>
            <a:r>
              <a:rPr lang="fr-FR" sz="1200" dirty="0"/>
              <a:t>Les </a:t>
            </a:r>
            <a:r>
              <a:rPr lang="fr-FR" sz="1200" b="1" dirty="0"/>
              <a:t>oreillons</a:t>
            </a:r>
            <a:r>
              <a:rPr lang="fr-FR" sz="1200" dirty="0"/>
              <a:t> constituaient la première cause de méningite virale avant la vaccination. La maladie se manifestait souvent sous la forme d’épidémies survenant dans les collectivités scolaires. Actuellement la maladie a pratiquement disparu chez l’enfant</a:t>
            </a:r>
            <a:r>
              <a:rPr lang="fr-FR" sz="1200" dirty="0" smtClean="0"/>
              <a:t>.</a:t>
            </a:r>
          </a:p>
          <a:p>
            <a:pPr marL="355600" lvl="2"/>
            <a:endParaRPr lang="fr-FR" sz="1200" dirty="0"/>
          </a:p>
          <a:p>
            <a:pPr marL="355600" lvl="2"/>
            <a:r>
              <a:rPr lang="fr-FR" sz="1200" dirty="0"/>
              <a:t>La vaccination contre le </a:t>
            </a:r>
            <a:r>
              <a:rPr lang="fr-FR" sz="1200" b="1" dirty="0"/>
              <a:t>méningocoque C </a:t>
            </a:r>
            <a:r>
              <a:rPr lang="fr-FR" sz="1200" dirty="0"/>
              <a:t>a été introduite en 2010 avec un double objectif </a:t>
            </a:r>
            <a:r>
              <a:rPr lang="fr-FR" sz="1200" dirty="0" smtClean="0"/>
              <a:t>:  </a:t>
            </a:r>
            <a:endParaRPr lang="fr-FR" sz="1200" dirty="0"/>
          </a:p>
          <a:p>
            <a:pPr marL="539750" lvl="3" indent="-182563"/>
            <a:r>
              <a:rPr lang="fr-FR" sz="1200" dirty="0"/>
              <a:t>Protéger les enfants et les jeunes adultes d’une pathologie aigüe rare mais </a:t>
            </a:r>
            <a:r>
              <a:rPr lang="fr-FR" sz="1200" dirty="0" smtClean="0"/>
              <a:t/>
            </a:r>
            <a:br>
              <a:rPr lang="fr-FR" sz="1200" dirty="0" smtClean="0"/>
            </a:br>
            <a:r>
              <a:rPr lang="fr-FR" sz="1200" dirty="0" smtClean="0"/>
              <a:t>très </a:t>
            </a:r>
            <a:r>
              <a:rPr lang="fr-FR" sz="1200" dirty="0"/>
              <a:t>sévère : le taux de séquelles, atteintes neurologiques ou amputation </a:t>
            </a:r>
            <a:r>
              <a:rPr lang="fr-FR" sz="1200" dirty="0" smtClean="0"/>
              <a:t>des membres</a:t>
            </a:r>
            <a:r>
              <a:rPr lang="fr-FR" sz="1200" dirty="0"/>
              <a:t>, est supérieur à 20% et le risque de décès d’au moins 10%.</a:t>
            </a:r>
          </a:p>
          <a:p>
            <a:pPr marL="539750" lvl="3" indent="-182563"/>
            <a:r>
              <a:rPr lang="fr-FR" sz="1200" dirty="0"/>
              <a:t>Induire une immunité de groupe suffisante pour protéger les nourrissons de moins de 1 an sans avoir à ajouter au calendrier de vaccination les 3 doses nécessaires à la vaccination initiée dans la première année de vie.</a:t>
            </a:r>
          </a:p>
          <a:p>
            <a:pPr marL="355600" lvl="2"/>
            <a:endParaRPr lang="fr-FR" sz="1200" dirty="0"/>
          </a:p>
          <a:p>
            <a:pPr marL="355600" lvl="2"/>
            <a:r>
              <a:rPr lang="fr-FR" sz="1200" dirty="0"/>
              <a:t>Cet objectif n’a pas été atteint car, fin 2016</a:t>
            </a:r>
            <a:r>
              <a:rPr lang="fr-FR" sz="1200" b="1" dirty="0"/>
              <a:t>, la couverture vaccinale à l’âge de </a:t>
            </a:r>
            <a:r>
              <a:rPr lang="fr-FR" sz="1200" b="1" dirty="0" smtClean="0"/>
              <a:t/>
            </a:r>
            <a:br>
              <a:rPr lang="fr-FR" sz="1200" b="1" dirty="0" smtClean="0"/>
            </a:br>
            <a:r>
              <a:rPr lang="fr-FR" sz="1200" b="1" dirty="0" smtClean="0"/>
              <a:t>2 </a:t>
            </a:r>
            <a:r>
              <a:rPr lang="fr-FR" sz="1200" b="1" dirty="0"/>
              <a:t>ans est de 71% et diminue très rapidement avec l’âge : 36% chez les 10-14 ans, 10% chez les 20-24 ans. </a:t>
            </a:r>
          </a:p>
          <a:p>
            <a:pPr marL="355600" lvl="2"/>
            <a:r>
              <a:rPr lang="fr-FR" sz="1200" dirty="0"/>
              <a:t>L’incidence des infections à méningocoques C a augmenté entre 2010 et 2016. </a:t>
            </a:r>
            <a:r>
              <a:rPr lang="fr-FR" sz="1200" dirty="0" smtClean="0"/>
              <a:t>Depuis 2011, 339 </a:t>
            </a:r>
            <a:r>
              <a:rPr lang="fr-FR" sz="1200" dirty="0"/>
              <a:t>infections invasives à méningocoque C survenues chez des personnes non vaccinées âgées de 1 à 24 ans ont été déclarées en France et ont entraîné 31 décès. </a:t>
            </a:r>
          </a:p>
          <a:p>
            <a:pPr marL="355600" lvl="2"/>
            <a:endParaRPr lang="fr-FR" dirty="0" smtClean="0"/>
          </a:p>
          <a:p>
            <a:pPr marL="355600" lvl="2"/>
            <a:endParaRPr lang="fr-FR" dirty="0"/>
          </a:p>
          <a:p>
            <a:pPr marL="355600" lvl="2"/>
            <a:endParaRPr lang="fr-FR" dirty="0"/>
          </a:p>
          <a:p>
            <a:pPr marL="355600" lvl="2"/>
            <a:endParaRPr lang="fr-FR" dirty="0" smtClean="0"/>
          </a:p>
          <a:p>
            <a:pPr lvl="2">
              <a:tabLst>
                <a:tab pos="809625" algn="l"/>
              </a:tabLst>
            </a:pPr>
            <a:endParaRPr lang="fr-FR" dirty="0"/>
          </a:p>
          <a:p>
            <a:pPr lvl="2"/>
            <a:endParaRPr lang="fr-FR" dirty="0" smtClean="0"/>
          </a:p>
          <a:p>
            <a:pPr lvl="2"/>
            <a:endParaRPr lang="fr-FR" dirty="0"/>
          </a:p>
          <a:p>
            <a:pPr lvl="2"/>
            <a:endParaRPr lang="fr-FR" dirty="0" smtClean="0"/>
          </a:p>
          <a:p>
            <a:pPr marL="685800" lvl="2" indent="0">
              <a:buNone/>
            </a:pPr>
            <a:endParaRPr lang="fr-FR" dirty="0" smtClean="0"/>
          </a:p>
          <a:p>
            <a:pPr marL="685800" lvl="2" indent="0">
              <a:buNone/>
            </a:pPr>
            <a:endParaRPr lang="fr-FR" dirty="0"/>
          </a:p>
          <a:p>
            <a:pPr marL="685800" lvl="2" indent="0">
              <a:buNone/>
            </a:pPr>
            <a:endParaRPr lang="fr-FR" dirty="0" smtClean="0"/>
          </a:p>
          <a:p>
            <a:pPr marL="685800" lvl="2" indent="0">
              <a:buNone/>
            </a:pPr>
            <a:endParaRPr lang="fr-FR" dirty="0"/>
          </a:p>
          <a:p>
            <a:pPr marL="685800" lvl="2" indent="0">
              <a:buNone/>
            </a:pPr>
            <a:endParaRPr lang="fr-FR" dirty="0" smtClean="0"/>
          </a:p>
          <a:p>
            <a:pPr marL="685800" lvl="2" indent="0">
              <a:buNone/>
            </a:pPr>
            <a:endParaRPr lang="fr-FR" dirty="0" smtClean="0"/>
          </a:p>
          <a:p>
            <a:pPr marL="685800" lvl="2" indent="0">
              <a:buNone/>
            </a:pPr>
            <a:endParaRPr lang="fr-FR" dirty="0" smtClean="0"/>
          </a:p>
          <a:p>
            <a:pPr lvl="2"/>
            <a:endParaRPr lang="fr-FR" dirty="0"/>
          </a:p>
          <a:p>
            <a:pPr marL="685800" lvl="2" indent="0" algn="just">
              <a:buNone/>
            </a:pPr>
            <a:endParaRPr lang="fr-FR" dirty="0"/>
          </a:p>
          <a:p>
            <a:pPr marL="685800" lvl="2" indent="0" algn="just">
              <a:buNone/>
            </a:pPr>
            <a:endParaRPr lang="fr-FR" dirty="0"/>
          </a:p>
          <a:p>
            <a:endParaRPr lang="fr-FR" dirty="0"/>
          </a:p>
        </p:txBody>
      </p:sp>
      <p:grpSp>
        <p:nvGrpSpPr>
          <p:cNvPr id="9" name="Groupe 8"/>
          <p:cNvGrpSpPr/>
          <p:nvPr/>
        </p:nvGrpSpPr>
        <p:grpSpPr>
          <a:xfrm>
            <a:off x="257188" y="6115057"/>
            <a:ext cx="6252794" cy="1477328"/>
            <a:chOff x="257188" y="5418568"/>
            <a:chExt cx="6252794" cy="1477328"/>
          </a:xfrm>
        </p:grpSpPr>
        <p:sp>
          <p:nvSpPr>
            <p:cNvPr id="7" name="ZoneTexte 6"/>
            <p:cNvSpPr txBox="1"/>
            <p:nvPr/>
          </p:nvSpPr>
          <p:spPr>
            <a:xfrm>
              <a:off x="571377" y="5418568"/>
              <a:ext cx="5938605" cy="1477328"/>
            </a:xfrm>
            <a:prstGeom prst="rect">
              <a:avLst/>
            </a:prstGeom>
            <a:noFill/>
            <a:ln w="9525">
              <a:solidFill>
                <a:srgbClr val="892964"/>
              </a:solidFill>
              <a:prstDash val="sysDot"/>
            </a:ln>
          </p:spPr>
          <p:txBody>
            <a:bodyPr wrap="square" rtlCol="0">
              <a:spAutoFit/>
            </a:bodyPr>
            <a:lstStyle>
              <a:defPPr>
                <a:defRPr lang="fr-FR"/>
              </a:defPPr>
              <a:lvl1pPr marL="216000" lvl="0">
                <a:spcAft>
                  <a:spcPts val="1200"/>
                </a:spcAft>
                <a:defRPr sz="800">
                  <a:solidFill>
                    <a:srgbClr val="CC2752"/>
                  </a:solidFill>
                  <a:latin typeface="Helvetica" panose="020B0604020202020204" pitchFamily="34" charset="0"/>
                  <a:cs typeface="Helvetica" panose="020B0604020202020204" pitchFamily="34" charset="0"/>
                </a:defRPr>
              </a:lvl1pPr>
            </a:lstStyle>
            <a:p>
              <a:pPr lvl="0"/>
              <a:r>
                <a:rPr lang="fr-FR" sz="900" dirty="0">
                  <a:solidFill>
                    <a:schemeClr val="tx1">
                      <a:lumMod val="65000"/>
                      <a:lumOff val="35000"/>
                    </a:schemeClr>
                  </a:solidFill>
                </a:rPr>
                <a:t>Les infections à </a:t>
              </a:r>
              <a:r>
                <a:rPr lang="fr-FR" sz="900" u="sng" dirty="0">
                  <a:solidFill>
                    <a:schemeClr val="tx1">
                      <a:lumMod val="65000"/>
                      <a:lumOff val="35000"/>
                    </a:schemeClr>
                  </a:solidFill>
                </a:rPr>
                <a:t>méningocoque</a:t>
              </a:r>
              <a:r>
                <a:rPr lang="fr-FR" sz="900" dirty="0">
                  <a:solidFill>
                    <a:schemeClr val="tx1">
                      <a:lumMod val="65000"/>
                      <a:lumOff val="35000"/>
                    </a:schemeClr>
                  </a:solidFill>
                </a:rPr>
                <a:t> sont dues à une bactérie, </a:t>
              </a:r>
              <a:r>
                <a:rPr lang="fr-FR" sz="900" i="1" dirty="0" err="1">
                  <a:solidFill>
                    <a:schemeClr val="tx1">
                      <a:lumMod val="65000"/>
                      <a:lumOff val="35000"/>
                    </a:schemeClr>
                  </a:solidFill>
                </a:rPr>
                <a:t>Neisseria</a:t>
              </a:r>
              <a:r>
                <a:rPr lang="fr-FR" sz="900" i="1" dirty="0">
                  <a:solidFill>
                    <a:schemeClr val="tx1">
                      <a:lumMod val="65000"/>
                      <a:lumOff val="35000"/>
                    </a:schemeClr>
                  </a:solidFill>
                </a:rPr>
                <a:t> </a:t>
              </a:r>
              <a:r>
                <a:rPr lang="fr-FR" sz="900" i="1" dirty="0" err="1">
                  <a:solidFill>
                    <a:schemeClr val="tx1">
                      <a:lumMod val="65000"/>
                      <a:lumOff val="35000"/>
                    </a:schemeClr>
                  </a:solidFill>
                </a:rPr>
                <a:t>meningitidis</a:t>
              </a:r>
              <a:r>
                <a:rPr lang="fr-FR" sz="900" dirty="0">
                  <a:solidFill>
                    <a:schemeClr val="tx1">
                      <a:lumMod val="65000"/>
                      <a:lumOff val="35000"/>
                    </a:schemeClr>
                  </a:solidFill>
                </a:rPr>
                <a:t>, principalement </a:t>
              </a:r>
              <a:r>
                <a:rPr lang="fr-FR" sz="900" dirty="0" smtClean="0">
                  <a:solidFill>
                    <a:schemeClr val="tx1">
                      <a:lumMod val="65000"/>
                      <a:lumOff val="35000"/>
                    </a:schemeClr>
                  </a:solidFill>
                </a:rPr>
                <a:t/>
              </a:r>
              <a:br>
                <a:rPr lang="fr-FR" sz="900" dirty="0" smtClean="0">
                  <a:solidFill>
                    <a:schemeClr val="tx1">
                      <a:lumMod val="65000"/>
                      <a:lumOff val="35000"/>
                    </a:schemeClr>
                  </a:solidFill>
                </a:rPr>
              </a:br>
              <a:r>
                <a:rPr lang="fr-FR" sz="900" dirty="0" smtClean="0">
                  <a:solidFill>
                    <a:schemeClr val="tx1">
                      <a:lumMod val="65000"/>
                      <a:lumOff val="35000"/>
                    </a:schemeClr>
                  </a:solidFill>
                </a:rPr>
                <a:t>de </a:t>
              </a:r>
              <a:r>
                <a:rPr lang="fr-FR" sz="900" dirty="0" err="1">
                  <a:solidFill>
                    <a:schemeClr val="tx1">
                      <a:lumMod val="65000"/>
                      <a:lumOff val="35000"/>
                    </a:schemeClr>
                  </a:solidFill>
                </a:rPr>
                <a:t>sérogroupes</a:t>
              </a:r>
              <a:r>
                <a:rPr lang="fr-FR" sz="900" dirty="0">
                  <a:solidFill>
                    <a:schemeClr val="tx1">
                      <a:lumMod val="65000"/>
                      <a:lumOff val="35000"/>
                    </a:schemeClr>
                  </a:solidFill>
                </a:rPr>
                <a:t> A, B, C, W et Y. En France, les principaux </a:t>
              </a:r>
              <a:r>
                <a:rPr lang="fr-FR" sz="900" dirty="0" err="1">
                  <a:solidFill>
                    <a:schemeClr val="tx1">
                      <a:lumMod val="65000"/>
                      <a:lumOff val="35000"/>
                    </a:schemeClr>
                  </a:solidFill>
                </a:rPr>
                <a:t>sérogroupes</a:t>
              </a:r>
              <a:r>
                <a:rPr lang="fr-FR" sz="900" dirty="0">
                  <a:solidFill>
                    <a:schemeClr val="tx1">
                      <a:lumMod val="65000"/>
                      <a:lumOff val="35000"/>
                    </a:schemeClr>
                  </a:solidFill>
                </a:rPr>
                <a:t> sont le B et le C. </a:t>
              </a:r>
              <a:r>
                <a:rPr lang="fr-FR" sz="900" dirty="0" smtClean="0">
                  <a:solidFill>
                    <a:schemeClr val="tx1">
                      <a:lumMod val="65000"/>
                      <a:lumOff val="35000"/>
                    </a:schemeClr>
                  </a:solidFill>
                </a:rPr>
                <a:t/>
              </a:r>
              <a:br>
                <a:rPr lang="fr-FR" sz="900" dirty="0" smtClean="0">
                  <a:solidFill>
                    <a:schemeClr val="tx1">
                      <a:lumMod val="65000"/>
                      <a:lumOff val="35000"/>
                    </a:schemeClr>
                  </a:solidFill>
                </a:rPr>
              </a:br>
              <a:r>
                <a:rPr lang="fr-FR" sz="900" dirty="0" smtClean="0">
                  <a:solidFill>
                    <a:schemeClr val="tx1">
                      <a:lumMod val="65000"/>
                      <a:lumOff val="35000"/>
                    </a:schemeClr>
                  </a:solidFill>
                </a:rPr>
                <a:t>Les </a:t>
              </a:r>
              <a:r>
                <a:rPr lang="fr-FR" sz="900" dirty="0">
                  <a:solidFill>
                    <a:schemeClr val="tx1">
                      <a:lumMod val="65000"/>
                      <a:lumOff val="35000"/>
                    </a:schemeClr>
                  </a:solidFill>
                </a:rPr>
                <a:t>méningocoques peuvent être présents dans l’arrière de la gorge, sans pour autant rendre malade : </a:t>
              </a:r>
              <a:r>
                <a:rPr lang="fr-FR" sz="900" dirty="0" smtClean="0">
                  <a:solidFill>
                    <a:schemeClr val="tx1">
                      <a:lumMod val="65000"/>
                      <a:lumOff val="35000"/>
                    </a:schemeClr>
                  </a:solidFill>
                </a:rPr>
                <a:t/>
              </a:r>
              <a:br>
                <a:rPr lang="fr-FR" sz="900" dirty="0" smtClean="0">
                  <a:solidFill>
                    <a:schemeClr val="tx1">
                      <a:lumMod val="65000"/>
                      <a:lumOff val="35000"/>
                    </a:schemeClr>
                  </a:solidFill>
                </a:rPr>
              </a:br>
              <a:r>
                <a:rPr lang="fr-FR" sz="900" dirty="0" smtClean="0">
                  <a:solidFill>
                    <a:schemeClr val="tx1">
                      <a:lumMod val="65000"/>
                      <a:lumOff val="35000"/>
                    </a:schemeClr>
                  </a:solidFill>
                </a:rPr>
                <a:t>5 </a:t>
              </a:r>
              <a:r>
                <a:rPr lang="fr-FR" sz="900" dirty="0">
                  <a:solidFill>
                    <a:schemeClr val="tx1">
                      <a:lumMod val="65000"/>
                      <a:lumOff val="35000"/>
                    </a:schemeClr>
                  </a:solidFill>
                </a:rPr>
                <a:t>à 10% de la population sont porteurs de la bactérie sans </a:t>
              </a:r>
              <a:r>
                <a:rPr lang="fr-FR" sz="900" dirty="0" smtClean="0">
                  <a:solidFill>
                    <a:schemeClr val="tx1">
                      <a:lumMod val="65000"/>
                      <a:lumOff val="35000"/>
                    </a:schemeClr>
                  </a:solidFill>
                </a:rPr>
                <a:t>symptôme. Cette </a:t>
              </a:r>
              <a:r>
                <a:rPr lang="fr-FR" sz="900" dirty="0">
                  <a:solidFill>
                    <a:schemeClr val="tx1">
                      <a:lumMod val="65000"/>
                      <a:lumOff val="35000"/>
                    </a:schemeClr>
                  </a:solidFill>
                </a:rPr>
                <a:t>bactérie se transmet, </a:t>
              </a:r>
              <a:r>
                <a:rPr lang="fr-FR" sz="900" dirty="0" smtClean="0">
                  <a:solidFill>
                    <a:schemeClr val="tx1">
                      <a:lumMod val="65000"/>
                      <a:lumOff val="35000"/>
                    </a:schemeClr>
                  </a:solidFill>
                </a:rPr>
                <a:t/>
              </a:r>
              <a:br>
                <a:rPr lang="fr-FR" sz="900" dirty="0" smtClean="0">
                  <a:solidFill>
                    <a:schemeClr val="tx1">
                      <a:lumMod val="65000"/>
                      <a:lumOff val="35000"/>
                    </a:schemeClr>
                  </a:solidFill>
                </a:rPr>
              </a:br>
              <a:r>
                <a:rPr lang="fr-FR" sz="900" dirty="0" smtClean="0">
                  <a:solidFill>
                    <a:schemeClr val="tx1">
                      <a:lumMod val="65000"/>
                      <a:lumOff val="35000"/>
                    </a:schemeClr>
                  </a:solidFill>
                </a:rPr>
                <a:t>par </a:t>
              </a:r>
              <a:r>
                <a:rPr lang="fr-FR" sz="900" dirty="0">
                  <a:solidFill>
                    <a:schemeClr val="tx1">
                      <a:lumMod val="65000"/>
                      <a:lumOff val="35000"/>
                    </a:schemeClr>
                  </a:solidFill>
                </a:rPr>
                <a:t>exemple, par la toux ou les postillons. Dans certains cas, les méningocoques peuvent se multiplier </a:t>
              </a:r>
              <a:r>
                <a:rPr lang="fr-FR" sz="900" dirty="0" smtClean="0">
                  <a:solidFill>
                    <a:schemeClr val="tx1">
                      <a:lumMod val="65000"/>
                      <a:lumOff val="35000"/>
                    </a:schemeClr>
                  </a:solidFill>
                </a:rPr>
                <a:t/>
              </a:r>
              <a:br>
                <a:rPr lang="fr-FR" sz="900" dirty="0" smtClean="0">
                  <a:solidFill>
                    <a:schemeClr val="tx1">
                      <a:lumMod val="65000"/>
                      <a:lumOff val="35000"/>
                    </a:schemeClr>
                  </a:solidFill>
                </a:rPr>
              </a:br>
              <a:r>
                <a:rPr lang="fr-FR" sz="900" dirty="0" smtClean="0">
                  <a:solidFill>
                    <a:schemeClr val="tx1">
                      <a:lumMod val="65000"/>
                      <a:lumOff val="35000"/>
                    </a:schemeClr>
                  </a:solidFill>
                </a:rPr>
                <a:t>et </a:t>
              </a:r>
              <a:r>
                <a:rPr lang="fr-FR" sz="900" dirty="0">
                  <a:solidFill>
                    <a:schemeClr val="tx1">
                      <a:lumMod val="65000"/>
                      <a:lumOff val="35000"/>
                    </a:schemeClr>
                  </a:solidFill>
                </a:rPr>
                <a:t>passer dans le sang : on parle d’« infection invasive à méningocoque » (IIM). Les formes les plus graves des infections à méningocoque sont les méningites </a:t>
              </a:r>
              <a:r>
                <a:rPr lang="fr-FR" sz="900" dirty="0" smtClean="0">
                  <a:solidFill>
                    <a:schemeClr val="tx1">
                      <a:lumMod val="65000"/>
                      <a:lumOff val="35000"/>
                    </a:schemeClr>
                  </a:solidFill>
                </a:rPr>
                <a:t>et </a:t>
              </a:r>
              <a:r>
                <a:rPr lang="fr-FR" sz="900" dirty="0">
                  <a:solidFill>
                    <a:schemeClr val="tx1">
                      <a:lumMod val="65000"/>
                      <a:lumOff val="35000"/>
                    </a:schemeClr>
                  </a:solidFill>
                </a:rPr>
                <a:t>les septicémies. Elles peuvent conduire au décès </a:t>
              </a:r>
              <a:r>
                <a:rPr lang="fr-FR" sz="900" dirty="0" smtClean="0">
                  <a:solidFill>
                    <a:schemeClr val="tx1">
                      <a:lumMod val="65000"/>
                      <a:lumOff val="35000"/>
                    </a:schemeClr>
                  </a:solidFill>
                </a:rPr>
                <a:t/>
              </a:r>
              <a:br>
                <a:rPr lang="fr-FR" sz="900" dirty="0" smtClean="0">
                  <a:solidFill>
                    <a:schemeClr val="tx1">
                      <a:lumMod val="65000"/>
                      <a:lumOff val="35000"/>
                    </a:schemeClr>
                  </a:solidFill>
                </a:rPr>
              </a:br>
              <a:r>
                <a:rPr lang="fr-FR" sz="900" dirty="0" smtClean="0">
                  <a:solidFill>
                    <a:schemeClr val="tx1">
                      <a:lumMod val="65000"/>
                      <a:lumOff val="35000"/>
                    </a:schemeClr>
                  </a:solidFill>
                </a:rPr>
                <a:t>ou </a:t>
              </a:r>
              <a:r>
                <a:rPr lang="fr-FR" sz="900" dirty="0">
                  <a:solidFill>
                    <a:schemeClr val="tx1">
                      <a:lumMod val="65000"/>
                      <a:lumOff val="35000"/>
                    </a:schemeClr>
                  </a:solidFill>
                </a:rPr>
                <a:t>laisser des séquelles importantes. L’apparition sur le corps de taches rouges ou violacées qui s’étendent très rapidement est le signe d’un purpura </a:t>
              </a:r>
              <a:r>
                <a:rPr lang="fr-FR" sz="900" dirty="0" err="1">
                  <a:solidFill>
                    <a:schemeClr val="tx1">
                      <a:lumMod val="65000"/>
                      <a:lumOff val="35000"/>
                    </a:schemeClr>
                  </a:solidFill>
                </a:rPr>
                <a:t>fulminans</a:t>
              </a:r>
              <a:r>
                <a:rPr lang="fr-FR" sz="900" dirty="0">
                  <a:solidFill>
                    <a:schemeClr val="tx1">
                      <a:lumMod val="65000"/>
                      <a:lumOff val="35000"/>
                    </a:schemeClr>
                  </a:solidFill>
                </a:rPr>
                <a:t>, une complication redoutable, mortelle dans 20 à 30% des cas en quelques heures en l’absence de traitement administré en urgence.</a:t>
              </a:r>
            </a:p>
          </p:txBody>
        </p:sp>
        <p:pic>
          <p:nvPicPr>
            <p:cNvPr id="8" name="Image 7"/>
            <p:cNvPicPr>
              <a:picLocks noChangeAspect="1"/>
            </p:cNvPicPr>
            <p:nvPr/>
          </p:nvPicPr>
          <p:blipFill rotWithShape="1">
            <a:blip r:embed="rId2" cstate="print">
              <a:extLst>
                <a:ext uri="{28A0092B-C50C-407E-A947-70E740481C1C}">
                  <a14:useLocalDpi xmlns:a14="http://schemas.microsoft.com/office/drawing/2010/main" val="0"/>
                </a:ext>
              </a:extLst>
            </a:blip>
            <a:srcRect b="26896"/>
            <a:stretch/>
          </p:blipFill>
          <p:spPr>
            <a:xfrm>
              <a:off x="257188" y="5418943"/>
              <a:ext cx="628378" cy="377747"/>
            </a:xfrm>
            <a:prstGeom prst="rect">
              <a:avLst/>
            </a:prstGeom>
          </p:spPr>
        </p:pic>
      </p:grpSp>
    </p:spTree>
    <p:extLst>
      <p:ext uri="{BB962C8B-B14F-4D97-AF65-F5344CB8AC3E}">
        <p14:creationId xmlns:p14="http://schemas.microsoft.com/office/powerpoint/2010/main" val="3594807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2547" y="2934086"/>
            <a:ext cx="6924053" cy="1981239"/>
          </a:xfrm>
        </p:spPr>
        <p:txBody>
          <a:bodyPr>
            <a:normAutofit/>
          </a:bodyPr>
          <a:lstStyle/>
          <a:p>
            <a:pPr>
              <a:buFont typeface="+mj-lt"/>
              <a:buAutoNum type="romanUcPeriod" startAt="2"/>
            </a:pPr>
            <a:r>
              <a:rPr lang="fr-FR" sz="3100" dirty="0"/>
              <a:t>La mise en œuvre </a:t>
            </a:r>
            <a:r>
              <a:rPr lang="fr-FR" sz="3100" dirty="0" smtClean="0"/>
              <a:t/>
            </a:r>
            <a:br>
              <a:rPr lang="fr-FR" sz="3100" dirty="0" smtClean="0"/>
            </a:br>
            <a:r>
              <a:rPr lang="fr-FR" sz="3100" dirty="0" smtClean="0"/>
              <a:t>des </a:t>
            </a:r>
            <a:r>
              <a:rPr lang="fr-FR" sz="3100" dirty="0"/>
              <a:t>11 vaccinations obligatoires chez le jeune enfant</a:t>
            </a:r>
          </a:p>
        </p:txBody>
      </p:sp>
    </p:spTree>
    <p:extLst>
      <p:ext uri="{BB962C8B-B14F-4D97-AF65-F5344CB8AC3E}">
        <p14:creationId xmlns:p14="http://schemas.microsoft.com/office/powerpoint/2010/main" val="1813377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76226" y="624474"/>
            <a:ext cx="6081712" cy="797122"/>
          </a:xfrm>
        </p:spPr>
        <p:txBody>
          <a:bodyPr>
            <a:normAutofit/>
          </a:bodyPr>
          <a:lstStyle/>
          <a:p>
            <a:pPr>
              <a:buFont typeface="+mj-lt"/>
              <a:buAutoNum type="romanUcPeriod" startAt="2"/>
            </a:pPr>
            <a:r>
              <a:rPr lang="fr-FR" dirty="0">
                <a:solidFill>
                  <a:schemeClr val="bg2">
                    <a:lumMod val="90000"/>
                  </a:schemeClr>
                </a:solidFill>
              </a:rPr>
              <a:t>La mise en œuvre </a:t>
            </a:r>
            <a:r>
              <a:rPr lang="fr-FR" dirty="0" smtClean="0">
                <a:solidFill>
                  <a:schemeClr val="bg2">
                    <a:lumMod val="90000"/>
                  </a:schemeClr>
                </a:solidFill>
              </a:rPr>
              <a:t>des </a:t>
            </a:r>
            <a:r>
              <a:rPr lang="fr-FR" dirty="0">
                <a:solidFill>
                  <a:schemeClr val="bg2">
                    <a:lumMod val="90000"/>
                  </a:schemeClr>
                </a:solidFill>
              </a:rPr>
              <a:t>11 vaccinations obligatoires chez le jeune enfant</a:t>
            </a:r>
          </a:p>
        </p:txBody>
      </p:sp>
      <p:sp>
        <p:nvSpPr>
          <p:cNvPr id="3" name="Espace réservé du contenu 2"/>
          <p:cNvSpPr>
            <a:spLocks noGrp="1"/>
          </p:cNvSpPr>
          <p:nvPr>
            <p:ph idx="1"/>
          </p:nvPr>
        </p:nvSpPr>
        <p:spPr>
          <a:xfrm>
            <a:off x="627798" y="1646001"/>
            <a:ext cx="5868536" cy="6506569"/>
          </a:xfrm>
        </p:spPr>
        <p:txBody>
          <a:bodyPr>
            <a:normAutofit/>
          </a:bodyPr>
          <a:lstStyle/>
          <a:p>
            <a:r>
              <a:rPr lang="fr-FR" sz="1200" b="1" dirty="0" smtClean="0">
                <a:solidFill>
                  <a:srgbClr val="892964"/>
                </a:solidFill>
              </a:rPr>
              <a:t>Depuis le 1</a:t>
            </a:r>
            <a:r>
              <a:rPr lang="fr-FR" sz="1200" b="1" baseline="30000" dirty="0" smtClean="0">
                <a:solidFill>
                  <a:srgbClr val="892964"/>
                </a:solidFill>
              </a:rPr>
              <a:t>er</a:t>
            </a:r>
            <a:r>
              <a:rPr lang="fr-FR" sz="1200" b="1" dirty="0" smtClean="0">
                <a:solidFill>
                  <a:srgbClr val="892964"/>
                </a:solidFill>
              </a:rPr>
              <a:t> janvier 2018, la vaccination contre 11 maladies est obligatoire </a:t>
            </a:r>
            <a:br>
              <a:rPr lang="fr-FR" sz="1200" b="1" dirty="0" smtClean="0">
                <a:solidFill>
                  <a:srgbClr val="892964"/>
                </a:solidFill>
              </a:rPr>
            </a:br>
            <a:r>
              <a:rPr lang="fr-FR" sz="1200" dirty="0" smtClean="0"/>
              <a:t>et inscrite dans la loi de financement de la sécurité sociale pour 2018.</a:t>
            </a:r>
          </a:p>
          <a:p>
            <a:r>
              <a:rPr lang="fr-FR" sz="1200" dirty="0" smtClean="0"/>
              <a:t>Si chaque Etat membre de l’Union Européenne est souverain pour élaborer </a:t>
            </a:r>
            <a:br>
              <a:rPr lang="fr-FR" sz="1200" dirty="0" smtClean="0"/>
            </a:br>
            <a:r>
              <a:rPr lang="fr-FR" sz="1200" dirty="0" smtClean="0"/>
              <a:t>sa politique vaccinale, les vaccins contre les 11 maladies, dont les 8 rendues obligatoires en France par la réforme, correspondent à des vaccins qui sont largement utilisés en Europe, qu’ils soient obligatoires ou recommandés.</a:t>
            </a:r>
          </a:p>
          <a:p>
            <a:r>
              <a:rPr lang="fr-FR" sz="1200" dirty="0" smtClean="0"/>
              <a:t>En France, une très grande partie des enfants est déjà vaccinée car les 11 vaccins figurent depuis longtemps au calendrier vaccinal : </a:t>
            </a:r>
            <a:r>
              <a:rPr lang="fr-FR" sz="1200" b="1" dirty="0" smtClean="0"/>
              <a:t>plus de 70% des enfants sont déjà dans les faits vaccinés contre ces 11 maladies.</a:t>
            </a:r>
          </a:p>
          <a:p>
            <a:endParaRPr lang="fr-FR" sz="1200" dirty="0" smtClean="0"/>
          </a:p>
          <a:p>
            <a:r>
              <a:rPr lang="fr-FR" sz="1200" dirty="0" smtClean="0"/>
              <a:t>La vaccination contre les 11 maladies représente 10 injections pour les enfants, étalées entre 2 et 18 mois</a:t>
            </a:r>
            <a:r>
              <a:rPr lang="fr-FR" sz="1200" dirty="0"/>
              <a:t> :</a:t>
            </a:r>
          </a:p>
          <a:p>
            <a:endParaRPr lang="fr-FR" spc="-30" dirty="0"/>
          </a:p>
        </p:txBody>
      </p:sp>
      <p:pic>
        <p:nvPicPr>
          <p:cNvPr id="2" name="Picture 2"/>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4516513"/>
            <a:ext cx="5824423" cy="4025849"/>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46145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1596789"/>
            <a:ext cx="5815763" cy="6816456"/>
          </a:xfrm>
        </p:spPr>
        <p:txBody>
          <a:bodyPr/>
          <a:lstStyle/>
          <a:p>
            <a:r>
              <a:rPr lang="fr-FR" sz="1200" b="1" dirty="0">
                <a:solidFill>
                  <a:srgbClr val="892964"/>
                </a:solidFill>
              </a:rPr>
              <a:t>Pour la mise en œuvre de la réforme, un décret et le calendrier des vaccinations seront prochainement publiés.</a:t>
            </a:r>
          </a:p>
          <a:p>
            <a:r>
              <a:rPr lang="fr-FR" sz="1200" dirty="0" smtClean="0"/>
              <a:t>La </a:t>
            </a:r>
            <a:r>
              <a:rPr lang="fr-FR" sz="1200" dirty="0"/>
              <a:t>politique de vaccination est élaborée par le ministre chargé de la santé qui </a:t>
            </a:r>
            <a:r>
              <a:rPr lang="fr-FR" sz="1200" dirty="0" smtClean="0"/>
              <a:t/>
            </a:r>
            <a:br>
              <a:rPr lang="fr-FR" sz="1200" dirty="0" smtClean="0"/>
            </a:br>
            <a:r>
              <a:rPr lang="fr-FR" sz="1200" dirty="0" smtClean="0"/>
              <a:t>fixe </a:t>
            </a:r>
            <a:r>
              <a:rPr lang="fr-FR" sz="1200" dirty="0"/>
              <a:t>les conditions d’immunisation, énonce les recommandations nécessaires </a:t>
            </a:r>
            <a:r>
              <a:rPr lang="fr-FR" sz="1200" dirty="0" smtClean="0"/>
              <a:t/>
            </a:r>
            <a:br>
              <a:rPr lang="fr-FR" sz="1200" dirty="0" smtClean="0"/>
            </a:br>
            <a:r>
              <a:rPr lang="fr-FR" sz="1200" dirty="0" smtClean="0"/>
              <a:t>et </a:t>
            </a:r>
            <a:r>
              <a:rPr lang="fr-FR" sz="1200" dirty="0"/>
              <a:t>rend public le calendrier des vaccinations après </a:t>
            </a:r>
            <a:r>
              <a:rPr lang="fr-FR" sz="1200" dirty="0" smtClean="0"/>
              <a:t>avis </a:t>
            </a:r>
            <a:r>
              <a:rPr lang="fr-FR" sz="1200" dirty="0"/>
              <a:t>de la Haute autorité de </a:t>
            </a:r>
            <a:r>
              <a:rPr lang="fr-FR" sz="1200" dirty="0" smtClean="0"/>
              <a:t>santé (HAS).</a:t>
            </a:r>
            <a:endParaRPr lang="fr-FR" sz="1200" dirty="0"/>
          </a:p>
          <a:p>
            <a:r>
              <a:rPr lang="fr-FR" sz="1200" dirty="0" smtClean="0"/>
              <a:t>Le </a:t>
            </a:r>
            <a:r>
              <a:rPr lang="fr-FR" sz="1200" dirty="0"/>
              <a:t>calendrier </a:t>
            </a:r>
            <a:r>
              <a:rPr lang="fr-FR" sz="1200" dirty="0" smtClean="0"/>
              <a:t>fixe </a:t>
            </a:r>
            <a:r>
              <a:rPr lang="fr-FR" sz="1200" dirty="0"/>
              <a:t>les vaccinations applicables aux personnes résidant en France </a:t>
            </a:r>
            <a:r>
              <a:rPr lang="fr-FR" sz="1200" dirty="0" smtClean="0"/>
              <a:t/>
            </a:r>
            <a:br>
              <a:rPr lang="fr-FR" sz="1200" dirty="0" smtClean="0"/>
            </a:br>
            <a:r>
              <a:rPr lang="fr-FR" sz="1200" dirty="0" smtClean="0"/>
              <a:t>en </a:t>
            </a:r>
            <a:r>
              <a:rPr lang="fr-FR" sz="1200" dirty="0"/>
              <a:t>fonction de leur âge, émet les recommandations vaccinales générales et des recommandations vaccinales particulières propres à des </a:t>
            </a:r>
            <a:r>
              <a:rPr lang="fr-FR" sz="1200" dirty="0" smtClean="0"/>
              <a:t>caractéristiques individuelles (risques </a:t>
            </a:r>
            <a:r>
              <a:rPr lang="fr-FR" sz="1200" dirty="0"/>
              <a:t>accrus de complications, d’exposition ou de transmission) </a:t>
            </a:r>
            <a:r>
              <a:rPr lang="fr-FR" sz="1200" dirty="0" smtClean="0"/>
              <a:t/>
            </a:r>
            <a:br>
              <a:rPr lang="fr-FR" sz="1200" dirty="0" smtClean="0"/>
            </a:br>
            <a:r>
              <a:rPr lang="fr-FR" sz="1200" dirty="0" smtClean="0"/>
              <a:t>ou </a:t>
            </a:r>
            <a:r>
              <a:rPr lang="fr-FR" sz="1200" dirty="0"/>
              <a:t>à des expositions professionnelles.</a:t>
            </a:r>
          </a:p>
          <a:p>
            <a:r>
              <a:rPr lang="fr-FR" sz="1200" dirty="0" smtClean="0"/>
              <a:t>Le calendrier des vaccinations 2018 rendra donc visibles les nouvelles obligations vaccinales.</a:t>
            </a:r>
          </a:p>
          <a:p>
            <a:r>
              <a:rPr lang="fr-FR" sz="1200" dirty="0" smtClean="0"/>
              <a:t>Le décret précisera que les vaccinations obligatoires doivent être effectuées </a:t>
            </a:r>
            <a:br>
              <a:rPr lang="fr-FR" sz="1200" dirty="0" smtClean="0"/>
            </a:br>
            <a:r>
              <a:rPr lang="fr-FR" sz="1200" dirty="0" smtClean="0"/>
              <a:t>au plus tard à l’âge de 18 mois et que passé cet âge, les rattrapages se font selon le calendrier des vaccinations.</a:t>
            </a:r>
          </a:p>
          <a:p>
            <a:r>
              <a:rPr lang="fr-FR" sz="1200" dirty="0" smtClean="0"/>
              <a:t>Le décret précisera les modalités relatives à l’exigibilité des vaccinations obligatoires pour entrer en collectivité pour les enfants nés à compter du </a:t>
            </a:r>
            <a:br>
              <a:rPr lang="fr-FR" sz="1200" dirty="0" smtClean="0"/>
            </a:br>
            <a:r>
              <a:rPr lang="fr-FR" sz="1200" dirty="0" smtClean="0"/>
              <a:t>1</a:t>
            </a:r>
            <a:r>
              <a:rPr lang="fr-FR" sz="1200" baseline="30000" dirty="0" smtClean="0"/>
              <a:t>er</a:t>
            </a:r>
            <a:r>
              <a:rPr lang="fr-FR" sz="1200" dirty="0" smtClean="0"/>
              <a:t> janvier 2018.</a:t>
            </a:r>
          </a:p>
          <a:p>
            <a:endParaRPr lang="fr-FR" dirty="0" smtClean="0"/>
          </a:p>
          <a:p>
            <a:endParaRPr lang="fr-FR" dirty="0"/>
          </a:p>
        </p:txBody>
      </p:sp>
    </p:spTree>
    <p:extLst>
      <p:ext uri="{BB962C8B-B14F-4D97-AF65-F5344CB8AC3E}">
        <p14:creationId xmlns:p14="http://schemas.microsoft.com/office/powerpoint/2010/main" val="39842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6859" y="1693831"/>
            <a:ext cx="6220107" cy="7357208"/>
          </a:xfrm>
        </p:spPr>
        <p:txBody>
          <a:bodyPr>
            <a:normAutofit/>
          </a:bodyPr>
          <a:lstStyle/>
          <a:p>
            <a:pPr lvl="1"/>
            <a:r>
              <a:rPr lang="fr-FR" sz="1300" dirty="0" smtClean="0">
                <a:solidFill>
                  <a:srgbClr val="892964"/>
                </a:solidFill>
              </a:rPr>
              <a:t>Qu’est-ce </a:t>
            </a:r>
            <a:r>
              <a:rPr lang="fr-FR" sz="1300" dirty="0">
                <a:solidFill>
                  <a:srgbClr val="892964"/>
                </a:solidFill>
              </a:rPr>
              <a:t>qui change </a:t>
            </a:r>
            <a:r>
              <a:rPr lang="fr-FR" sz="1300" dirty="0" smtClean="0">
                <a:solidFill>
                  <a:srgbClr val="892964"/>
                </a:solidFill>
              </a:rPr>
              <a:t>pour les parents et professionnels de santé ?</a:t>
            </a:r>
          </a:p>
          <a:p>
            <a:r>
              <a:rPr lang="fr-FR" dirty="0"/>
              <a:t>	</a:t>
            </a:r>
            <a:r>
              <a:rPr lang="fr-FR" sz="1200" b="1" dirty="0"/>
              <a:t>Plus de 70% des enfants sont déjà vaccinés contre les 11 maladies et les 	professionnels de santé connaissent donc ces vaccins et pourront 	informer et répondre à toutes les questions des parents.</a:t>
            </a:r>
          </a:p>
          <a:p>
            <a:r>
              <a:rPr lang="fr-FR" sz="1200" dirty="0"/>
              <a:t>	Les vaccinations sont réalisées </a:t>
            </a:r>
            <a:r>
              <a:rPr lang="fr-FR" sz="1200" dirty="0" smtClean="0"/>
              <a:t>notamment par </a:t>
            </a:r>
            <a:r>
              <a:rPr lang="fr-FR" sz="1200" dirty="0"/>
              <a:t>les </a:t>
            </a:r>
            <a:r>
              <a:rPr lang="fr-FR" sz="1200" dirty="0" smtClean="0"/>
              <a:t>médecins généralistes, </a:t>
            </a:r>
            <a:br>
              <a:rPr lang="fr-FR" sz="1200" dirty="0" smtClean="0"/>
            </a:br>
            <a:r>
              <a:rPr lang="fr-FR" sz="1200" dirty="0" smtClean="0"/>
              <a:t>	les pédiatres et dans certaines situations par les sages femmes et </a:t>
            </a:r>
            <a:r>
              <a:rPr lang="fr-FR" sz="1200" dirty="0"/>
              <a:t/>
            </a:r>
            <a:br>
              <a:rPr lang="fr-FR" sz="1200" dirty="0"/>
            </a:br>
            <a:r>
              <a:rPr lang="fr-FR" sz="1200" dirty="0" smtClean="0"/>
              <a:t>	</a:t>
            </a:r>
            <a:r>
              <a:rPr lang="fr-FR" sz="1200" dirty="0" smtClean="0"/>
              <a:t>les infirmiers.</a:t>
            </a:r>
            <a:endParaRPr lang="fr-FR" sz="1200" dirty="0">
              <a:solidFill>
                <a:srgbClr val="FF0000"/>
              </a:solidFill>
            </a:endParaRPr>
          </a:p>
          <a:p>
            <a:r>
              <a:rPr lang="fr-FR" sz="1200" dirty="0"/>
              <a:t>	Les vaccinations peuvent être </a:t>
            </a:r>
            <a:r>
              <a:rPr lang="fr-FR" sz="1200" dirty="0" smtClean="0"/>
              <a:t>dispensées </a:t>
            </a:r>
            <a:r>
              <a:rPr lang="fr-FR" sz="1200" dirty="0"/>
              <a:t>gratuitement dans les centres </a:t>
            </a:r>
            <a:r>
              <a:rPr lang="fr-FR" sz="1200" dirty="0" smtClean="0"/>
              <a:t/>
            </a:r>
            <a:br>
              <a:rPr lang="fr-FR" sz="1200" dirty="0" smtClean="0"/>
            </a:br>
            <a:r>
              <a:rPr lang="fr-FR" sz="1200" dirty="0" smtClean="0"/>
              <a:t>	de vaccinations publics et </a:t>
            </a:r>
            <a:r>
              <a:rPr lang="fr-FR" sz="1200" dirty="0"/>
              <a:t>les </a:t>
            </a:r>
            <a:r>
              <a:rPr lang="fr-FR" sz="1200" dirty="0" smtClean="0"/>
              <a:t>centres de </a:t>
            </a:r>
            <a:r>
              <a:rPr lang="fr-FR" sz="1200" dirty="0"/>
              <a:t>protection maternelle </a:t>
            </a:r>
            <a:r>
              <a:rPr lang="fr-FR" sz="1200" dirty="0" smtClean="0"/>
              <a:t>et infantile</a:t>
            </a:r>
            <a:r>
              <a:rPr lang="fr-FR" sz="1200" dirty="0"/>
              <a:t>. </a:t>
            </a:r>
            <a:r>
              <a:rPr lang="fr-FR" sz="1200" dirty="0" smtClean="0"/>
              <a:t/>
            </a:r>
            <a:br>
              <a:rPr lang="fr-FR" sz="1200" dirty="0" smtClean="0"/>
            </a:br>
            <a:r>
              <a:rPr lang="fr-FR" sz="1200" dirty="0" smtClean="0"/>
              <a:t>	En </a:t>
            </a:r>
            <a:r>
              <a:rPr lang="fr-FR" sz="1200" dirty="0"/>
              <a:t>dehors de </a:t>
            </a:r>
            <a:r>
              <a:rPr lang="fr-FR" sz="1200" dirty="0" smtClean="0"/>
              <a:t>ces structures</a:t>
            </a:r>
            <a:r>
              <a:rPr lang="fr-FR" sz="1200" dirty="0"/>
              <a:t>, les vaccins sont pris en charge à 65 % par </a:t>
            </a:r>
            <a:r>
              <a:rPr lang="fr-FR" sz="1200" dirty="0" smtClean="0"/>
              <a:t>	l’Assurance </a:t>
            </a:r>
            <a:r>
              <a:rPr lang="fr-FR" sz="1200" dirty="0"/>
              <a:t>maladie </a:t>
            </a:r>
            <a:r>
              <a:rPr lang="fr-FR" sz="1200" dirty="0" smtClean="0"/>
              <a:t>(</a:t>
            </a:r>
            <a:r>
              <a:rPr lang="fr-FR" sz="1200" dirty="0"/>
              <a:t>sauf </a:t>
            </a:r>
            <a:r>
              <a:rPr lang="fr-FR" sz="1200" dirty="0" smtClean="0"/>
              <a:t>le </a:t>
            </a:r>
            <a:r>
              <a:rPr lang="fr-FR" sz="1200" dirty="0"/>
              <a:t>ROR pris en charge à 100%) et pour le reste </a:t>
            </a:r>
            <a:r>
              <a:rPr lang="fr-FR" sz="1200" dirty="0" smtClean="0"/>
              <a:t/>
            </a:r>
            <a:br>
              <a:rPr lang="fr-FR" sz="1200" dirty="0" smtClean="0"/>
            </a:br>
            <a:r>
              <a:rPr lang="fr-FR" sz="1200" dirty="0" smtClean="0"/>
              <a:t>	par les assurances complémentaires </a:t>
            </a:r>
            <a:r>
              <a:rPr lang="fr-FR" sz="1200" dirty="0"/>
              <a:t>qui couvrent </a:t>
            </a:r>
            <a:r>
              <a:rPr lang="fr-FR" sz="1200" dirty="0" smtClean="0"/>
              <a:t>l’intégralité </a:t>
            </a:r>
            <a:r>
              <a:rPr lang="fr-FR" sz="1200" dirty="0"/>
              <a:t>du prix</a:t>
            </a:r>
            <a:r>
              <a:rPr lang="fr-FR" sz="1200" dirty="0" smtClean="0"/>
              <a:t>.</a:t>
            </a:r>
            <a:endParaRPr lang="fr-FR" sz="1200" dirty="0"/>
          </a:p>
          <a:p>
            <a:r>
              <a:rPr lang="fr-FR" sz="1200" dirty="0"/>
              <a:t>	</a:t>
            </a:r>
            <a:endParaRPr lang="fr-FR" sz="1200" dirty="0" smtClean="0"/>
          </a:p>
          <a:p>
            <a:r>
              <a:rPr lang="fr-FR" sz="1200" dirty="0"/>
              <a:t>	L’utilisation de vaccins combinés permet de répondre à l’obligation vaccinale </a:t>
            </a:r>
            <a:r>
              <a:rPr lang="fr-FR" sz="1200" dirty="0" smtClean="0"/>
              <a:t/>
            </a:r>
            <a:br>
              <a:rPr lang="fr-FR" sz="1200" dirty="0" smtClean="0"/>
            </a:br>
            <a:r>
              <a:rPr lang="fr-FR" sz="1200" dirty="0" smtClean="0"/>
              <a:t>	et d’être </a:t>
            </a:r>
            <a:r>
              <a:rPr lang="fr-FR" sz="1200" dirty="0"/>
              <a:t>protégé en utilisant 4 vaccins :</a:t>
            </a:r>
          </a:p>
          <a:p>
            <a:pPr marL="857250" lvl="1" indent="-171450">
              <a:buFont typeface="Arial" panose="020B0604020202020204" pitchFamily="34" charset="0"/>
              <a:buChar char="•"/>
            </a:pPr>
            <a:r>
              <a:rPr lang="fr-FR" sz="1200" b="0" u="none" dirty="0" smtClean="0"/>
              <a:t>l’</a:t>
            </a:r>
            <a:r>
              <a:rPr lang="fr-FR" sz="1200" b="0" u="none" dirty="0" err="1" smtClean="0"/>
              <a:t>hexavalent</a:t>
            </a:r>
            <a:r>
              <a:rPr lang="fr-FR" sz="1200" b="0" u="none" dirty="0" smtClean="0"/>
              <a:t> </a:t>
            </a:r>
            <a:r>
              <a:rPr lang="fr-FR" sz="1200" b="0" u="none" dirty="0"/>
              <a:t>(contre six maladies: diphtérie, tétanos et poliomyélite, coqueluche, l’</a:t>
            </a:r>
            <a:r>
              <a:rPr lang="fr-FR" sz="1200" b="0" i="1" u="none" dirty="0" err="1"/>
              <a:t>Haemophilus</a:t>
            </a:r>
            <a:r>
              <a:rPr lang="fr-FR" sz="1200" b="0" i="1" u="none" dirty="0"/>
              <a:t> </a:t>
            </a:r>
            <a:r>
              <a:rPr lang="fr-FR" sz="1200" b="0" i="1" u="none" dirty="0" err="1"/>
              <a:t>influenzae</a:t>
            </a:r>
            <a:r>
              <a:rPr lang="fr-FR" sz="1200" b="0" i="1" u="none" dirty="0"/>
              <a:t> </a:t>
            </a:r>
            <a:r>
              <a:rPr lang="fr-FR" sz="1200" b="0" u="none" dirty="0"/>
              <a:t>de type b et l’hépatite B) </a:t>
            </a:r>
            <a:r>
              <a:rPr lang="fr-FR" sz="1200" b="0" u="none" dirty="0" smtClean="0"/>
              <a:t>;</a:t>
            </a:r>
          </a:p>
          <a:p>
            <a:pPr marL="857250" lvl="1" indent="-171450">
              <a:buFont typeface="Arial" panose="020B0604020202020204" pitchFamily="34" charset="0"/>
              <a:buChar char="•"/>
            </a:pPr>
            <a:r>
              <a:rPr lang="fr-FR" sz="1200" b="0" u="none" dirty="0"/>
              <a:t>le ROR (contre trois maladies rougeole, oreillons et rubéole) </a:t>
            </a:r>
            <a:r>
              <a:rPr lang="fr-FR" sz="1200" b="0" u="none" dirty="0" smtClean="0"/>
              <a:t>;</a:t>
            </a:r>
          </a:p>
          <a:p>
            <a:pPr marL="857250" lvl="1" indent="-171450">
              <a:buFont typeface="Arial" panose="020B0604020202020204" pitchFamily="34" charset="0"/>
              <a:buChar char="•"/>
            </a:pPr>
            <a:r>
              <a:rPr lang="fr-FR" sz="1200" b="0" u="none" dirty="0"/>
              <a:t>le vaccin contre les infections à pneumocoques ;</a:t>
            </a:r>
          </a:p>
          <a:p>
            <a:pPr marL="857250" lvl="1" indent="-171450">
              <a:buFont typeface="Arial" panose="020B0604020202020204" pitchFamily="34" charset="0"/>
              <a:buChar char="•"/>
            </a:pPr>
            <a:r>
              <a:rPr lang="fr-FR" sz="1200" b="0" u="none" dirty="0"/>
              <a:t>le vaccin contre le méningocoque </a:t>
            </a:r>
            <a:r>
              <a:rPr lang="fr-FR" sz="1200" b="0" u="none" dirty="0" smtClean="0"/>
              <a:t>C.</a:t>
            </a:r>
            <a:endParaRPr lang="fr-FR" sz="1200" b="0" u="none" dirty="0"/>
          </a:p>
          <a:p>
            <a:r>
              <a:rPr lang="fr-FR" sz="1200" b="1" dirty="0" smtClean="0"/>
              <a:t>	Au </a:t>
            </a:r>
            <a:r>
              <a:rPr lang="fr-FR" sz="1200" b="1" dirty="0"/>
              <a:t>total, entre sa naissance et 18 mois, l’enfant recevra 10 injections, </a:t>
            </a:r>
            <a:r>
              <a:rPr lang="fr-FR" sz="1200" b="1" dirty="0" smtClean="0"/>
              <a:t>	comme c’est </a:t>
            </a:r>
            <a:r>
              <a:rPr lang="fr-FR" sz="1200" b="1" dirty="0"/>
              <a:t>le cas pour les plus de 70% des enfants déjà vaccinés </a:t>
            </a:r>
            <a:r>
              <a:rPr lang="fr-FR" sz="1200" b="1" dirty="0" smtClean="0"/>
              <a:t>	contre </a:t>
            </a:r>
            <a:r>
              <a:rPr lang="fr-FR" sz="1200" b="1" dirty="0"/>
              <a:t>ces </a:t>
            </a:r>
            <a:r>
              <a:rPr lang="fr-FR" sz="1200" b="1" dirty="0" smtClean="0"/>
              <a:t>11 maladies</a:t>
            </a:r>
            <a:r>
              <a:rPr lang="fr-FR" sz="1200" b="1" dirty="0"/>
              <a:t>. 6 </a:t>
            </a:r>
            <a:r>
              <a:rPr lang="fr-FR" sz="1200" b="1" dirty="0" smtClean="0"/>
              <a:t>rendez-vous de consultation peuvent </a:t>
            </a:r>
            <a:r>
              <a:rPr lang="fr-FR" sz="1200" b="1" dirty="0"/>
              <a:t>suffire.</a:t>
            </a:r>
          </a:p>
          <a:p>
            <a:r>
              <a:rPr lang="fr-FR" sz="1200" dirty="0" smtClean="0"/>
              <a:t>	L’obligation </a:t>
            </a:r>
            <a:r>
              <a:rPr lang="fr-FR" sz="1200" dirty="0"/>
              <a:t>vaccinale étant justifiée par un impératif majeur de santé publique, </a:t>
            </a:r>
            <a:r>
              <a:rPr lang="fr-FR" sz="1200" dirty="0" smtClean="0"/>
              <a:t>	seule une </a:t>
            </a:r>
            <a:r>
              <a:rPr lang="fr-FR" sz="1200" dirty="0"/>
              <a:t>contre-indication médicale peut justifier de ne pas être vacciné. </a:t>
            </a:r>
          </a:p>
          <a:p>
            <a:r>
              <a:rPr lang="fr-FR" sz="1200" dirty="0" smtClean="0"/>
              <a:t>	Les </a:t>
            </a:r>
            <a:r>
              <a:rPr lang="fr-FR" sz="1200" dirty="0"/>
              <a:t>certificats médicaux de contre-indication ne sauraient être généraux et </a:t>
            </a:r>
            <a:r>
              <a:rPr lang="fr-FR" sz="1200" dirty="0" smtClean="0"/>
              <a:t>	absolus, car </a:t>
            </a:r>
            <a:r>
              <a:rPr lang="fr-FR" sz="1200" dirty="0"/>
              <a:t>il n'existe pas de contre-indication médicale à l’ensemble des </a:t>
            </a:r>
            <a:r>
              <a:rPr lang="fr-FR" sz="1200" dirty="0" smtClean="0"/>
              <a:t>	vaccinations</a:t>
            </a:r>
            <a:r>
              <a:rPr lang="fr-FR" sz="1200" dirty="0"/>
              <a:t>. Des </a:t>
            </a:r>
            <a:r>
              <a:rPr lang="fr-FR" sz="1200" dirty="0" smtClean="0"/>
              <a:t>contre-indications </a:t>
            </a:r>
            <a:r>
              <a:rPr lang="fr-FR" sz="1200" dirty="0"/>
              <a:t>médicales existent mais elles sont rares. </a:t>
            </a:r>
            <a:r>
              <a:rPr lang="fr-FR" sz="1200" dirty="0" smtClean="0"/>
              <a:t>	Le </a:t>
            </a:r>
            <a:r>
              <a:rPr lang="fr-FR" sz="1200" dirty="0"/>
              <a:t>médecin délivrant un </a:t>
            </a:r>
            <a:r>
              <a:rPr lang="fr-FR" sz="1200" dirty="0" smtClean="0"/>
              <a:t>certificat </a:t>
            </a:r>
            <a:r>
              <a:rPr lang="fr-FR" sz="1200" dirty="0"/>
              <a:t>dit « de complaisance » s'expose </a:t>
            </a:r>
            <a:r>
              <a:rPr lang="fr-FR" sz="1200" dirty="0" smtClean="0"/>
              <a:t>à des 	sanctions </a:t>
            </a:r>
            <a:r>
              <a:rPr lang="fr-FR" sz="1200" dirty="0"/>
              <a:t>disciplinaires </a:t>
            </a:r>
            <a:r>
              <a:rPr lang="fr-FR" sz="1200" dirty="0" smtClean="0"/>
              <a:t>(</a:t>
            </a:r>
            <a:r>
              <a:rPr lang="fr-FR" sz="1200" dirty="0"/>
              <a:t>radiation à </a:t>
            </a:r>
            <a:r>
              <a:rPr lang="fr-FR" sz="1200" dirty="0" smtClean="0"/>
              <a:t>vie </a:t>
            </a:r>
            <a:r>
              <a:rPr lang="fr-FR" sz="1200" dirty="0"/>
              <a:t>prononcé récemment et confirmé par le </a:t>
            </a:r>
            <a:r>
              <a:rPr lang="fr-FR" sz="1200" dirty="0" smtClean="0"/>
              <a:t>	Conseil d’Etat) et </a:t>
            </a:r>
            <a:r>
              <a:rPr lang="fr-FR" sz="1200" dirty="0"/>
              <a:t>à des </a:t>
            </a:r>
            <a:r>
              <a:rPr lang="fr-FR" sz="1200" dirty="0" smtClean="0"/>
              <a:t>sanctions </a:t>
            </a:r>
            <a:r>
              <a:rPr lang="fr-FR" sz="1200" dirty="0"/>
              <a:t>pénales comme « le faux et l'usage de faux </a:t>
            </a:r>
            <a:r>
              <a:rPr lang="fr-FR" sz="1200" dirty="0" smtClean="0"/>
              <a:t>	[qui] sont </a:t>
            </a:r>
            <a:r>
              <a:rPr lang="fr-FR" sz="1200" dirty="0"/>
              <a:t>punis de trois ans </a:t>
            </a:r>
            <a:r>
              <a:rPr lang="fr-FR" sz="1200" dirty="0" smtClean="0"/>
              <a:t>d'emprisonnement </a:t>
            </a:r>
            <a:r>
              <a:rPr lang="fr-FR" sz="1200" dirty="0"/>
              <a:t>et de 45 000 euros d'amende ».</a:t>
            </a:r>
          </a:p>
          <a:p>
            <a:pPr algn="l"/>
            <a:endParaRPr lang="fr-FR" dirty="0" smtClean="0"/>
          </a:p>
          <a:p>
            <a:endParaRPr lang="fr-FR" dirty="0"/>
          </a:p>
          <a:p>
            <a:endParaRPr lang="fr-FR" dirty="0" smtClean="0"/>
          </a:p>
          <a:p>
            <a:endParaRPr lang="fr-FR" dirty="0" smtClean="0"/>
          </a:p>
          <a:p>
            <a:endParaRPr lang="fr-FR" dirty="0"/>
          </a:p>
          <a:p>
            <a:endParaRPr lang="fr-FR" dirty="0" smtClean="0"/>
          </a:p>
          <a:p>
            <a:endParaRPr lang="fr-FR" dirty="0"/>
          </a:p>
          <a:p>
            <a:endParaRPr lang="fr-FR" spc="-30" dirty="0"/>
          </a:p>
        </p:txBody>
      </p:sp>
    </p:spTree>
    <p:extLst>
      <p:ext uri="{BB962C8B-B14F-4D97-AF65-F5344CB8AC3E}">
        <p14:creationId xmlns:p14="http://schemas.microsoft.com/office/powerpoint/2010/main" val="1428732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28420" y="2340245"/>
            <a:ext cx="5658093" cy="7357208"/>
          </a:xfrm>
        </p:spPr>
        <p:txBody>
          <a:bodyPr>
            <a:normAutofit/>
          </a:bodyPr>
          <a:lstStyle/>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smtClean="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r>
              <a:rPr lang="fr-FR" dirty="0" smtClean="0"/>
              <a:t/>
            </a:r>
            <a:br>
              <a:rPr lang="fr-FR" dirty="0" smtClean="0"/>
            </a:br>
            <a:endParaRPr lang="fr-FR" dirty="0" smtClean="0"/>
          </a:p>
          <a:p>
            <a:r>
              <a:rPr lang="fr-FR" dirty="0" smtClean="0"/>
              <a:t>	</a:t>
            </a:r>
          </a:p>
          <a:p>
            <a:endParaRPr lang="fr-FR" dirty="0"/>
          </a:p>
          <a:p>
            <a:endParaRPr lang="fr-FR" dirty="0" smtClean="0"/>
          </a:p>
          <a:p>
            <a:endParaRPr lang="fr-FR" dirty="0"/>
          </a:p>
          <a:p>
            <a:endParaRPr lang="fr-FR" spc="-30"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631826"/>
            <a:ext cx="5314637" cy="7938738"/>
          </a:xfrm>
          <a:prstGeom prst="rect">
            <a:avLst/>
          </a:prstGeom>
          <a:ln>
            <a:solidFill>
              <a:schemeClr val="bg1">
                <a:lumMod val="85000"/>
              </a:schemeClr>
            </a:solidFill>
          </a:ln>
        </p:spPr>
      </p:pic>
    </p:spTree>
    <p:extLst>
      <p:ext uri="{BB962C8B-B14F-4D97-AF65-F5344CB8AC3E}">
        <p14:creationId xmlns:p14="http://schemas.microsoft.com/office/powerpoint/2010/main" val="4056331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6226" y="1729125"/>
            <a:ext cx="6206461" cy="7082590"/>
          </a:xfrm>
        </p:spPr>
        <p:txBody>
          <a:bodyPr>
            <a:normAutofit/>
          </a:bodyPr>
          <a:lstStyle/>
          <a:p>
            <a:pPr lvl="1" algn="just">
              <a:buFont typeface="+mj-lt"/>
              <a:buAutoNum type="alphaLcParenR" startAt="2"/>
            </a:pPr>
            <a:r>
              <a:rPr lang="fr-FR" sz="1300" dirty="0" smtClean="0">
                <a:solidFill>
                  <a:srgbClr val="892964"/>
                </a:solidFill>
              </a:rPr>
              <a:t>L’entrée en collectivité : </a:t>
            </a:r>
            <a:r>
              <a:rPr lang="fr-FR" sz="1300" dirty="0">
                <a:solidFill>
                  <a:srgbClr val="892964"/>
                </a:solidFill>
              </a:rPr>
              <a:t>qu’est ce qui change pour les parents </a:t>
            </a:r>
            <a:r>
              <a:rPr lang="fr-FR" sz="1300" dirty="0" smtClean="0">
                <a:solidFill>
                  <a:srgbClr val="892964"/>
                </a:solidFill>
              </a:rPr>
              <a:t/>
            </a:r>
            <a:br>
              <a:rPr lang="fr-FR" sz="1300" dirty="0" smtClean="0">
                <a:solidFill>
                  <a:srgbClr val="892964"/>
                </a:solidFill>
              </a:rPr>
            </a:br>
            <a:r>
              <a:rPr lang="fr-FR" sz="1300" dirty="0" smtClean="0">
                <a:solidFill>
                  <a:srgbClr val="892964"/>
                </a:solidFill>
              </a:rPr>
              <a:t>et </a:t>
            </a:r>
            <a:r>
              <a:rPr lang="fr-FR" sz="1300" dirty="0">
                <a:solidFill>
                  <a:srgbClr val="892964"/>
                </a:solidFill>
              </a:rPr>
              <a:t>les professionnels de la petite enfance?</a:t>
            </a:r>
          </a:p>
          <a:p>
            <a:r>
              <a:rPr lang="fr-FR" dirty="0" smtClean="0"/>
              <a:t>	</a:t>
            </a:r>
            <a:r>
              <a:rPr lang="fr-FR" sz="1200" spc="-30" dirty="0"/>
              <a:t>La vaccination obligatoire a toujours conditionné l’entrée en collectivité c’est-à-dire, </a:t>
            </a:r>
            <a:r>
              <a:rPr lang="fr-FR" sz="1200" spc="-30" dirty="0" smtClean="0"/>
              <a:t>	en crèche</a:t>
            </a:r>
            <a:r>
              <a:rPr lang="fr-FR" sz="1200" spc="-30" dirty="0"/>
              <a:t>, à l’école, chez l’assistant maternel ou pour partir en </a:t>
            </a:r>
            <a:r>
              <a:rPr lang="fr-FR" sz="1200" spc="-30" dirty="0" smtClean="0"/>
              <a:t>colonie </a:t>
            </a:r>
            <a:r>
              <a:rPr lang="fr-FR" sz="1200" spc="-30" dirty="0"/>
              <a:t>par exemple.</a:t>
            </a:r>
          </a:p>
          <a:p>
            <a:r>
              <a:rPr lang="fr-FR" sz="1200" spc="-30" dirty="0" smtClean="0"/>
              <a:t>	</a:t>
            </a:r>
            <a:r>
              <a:rPr lang="fr-FR" sz="1200" b="1" spc="-30" dirty="0" smtClean="0"/>
              <a:t>Pour </a:t>
            </a:r>
            <a:r>
              <a:rPr lang="fr-FR" sz="1200" b="1" spc="-30" dirty="0"/>
              <a:t>les enfants nés à compter du </a:t>
            </a:r>
            <a:r>
              <a:rPr lang="fr-FR" sz="1200" b="1" spc="-30" dirty="0" smtClean="0"/>
              <a:t>1</a:t>
            </a:r>
            <a:r>
              <a:rPr lang="fr-FR" sz="1200" b="1" spc="-30" baseline="30000" dirty="0" smtClean="0"/>
              <a:t>er</a:t>
            </a:r>
            <a:r>
              <a:rPr lang="fr-FR" sz="1200" b="1" spc="-30" dirty="0" smtClean="0"/>
              <a:t> janvier </a:t>
            </a:r>
            <a:r>
              <a:rPr lang="fr-FR" sz="1200" b="1" spc="-30" dirty="0"/>
              <a:t>2018, </a:t>
            </a:r>
            <a:r>
              <a:rPr lang="fr-FR" sz="1200" spc="-30" dirty="0"/>
              <a:t>les nouvelles obligations </a:t>
            </a:r>
            <a:r>
              <a:rPr lang="fr-FR" sz="1200" spc="-30" dirty="0" smtClean="0"/>
              <a:t>	vaccinales seront </a:t>
            </a:r>
            <a:r>
              <a:rPr lang="fr-FR" sz="1200" spc="-30" dirty="0"/>
              <a:t>exigées pour entrer ou rester en </a:t>
            </a:r>
            <a:r>
              <a:rPr lang="fr-FR" sz="1200" spc="-30" dirty="0" smtClean="0"/>
              <a:t>collectivité </a:t>
            </a:r>
            <a:r>
              <a:rPr lang="fr-FR" sz="1200" spc="-30" dirty="0"/>
              <a:t>à partir du </a:t>
            </a:r>
            <a:r>
              <a:rPr lang="fr-FR" sz="1200" spc="-30" dirty="0" smtClean="0"/>
              <a:t>1</a:t>
            </a:r>
            <a:r>
              <a:rPr lang="fr-FR" sz="1200" spc="-30" baseline="30000" dirty="0" smtClean="0"/>
              <a:t>er</a:t>
            </a:r>
            <a:r>
              <a:rPr lang="fr-FR" sz="1200" spc="-30" dirty="0" smtClean="0"/>
              <a:t> juin 	2018</a:t>
            </a:r>
            <a:r>
              <a:rPr lang="fr-FR" sz="1200" spc="-30" dirty="0"/>
              <a:t>. </a:t>
            </a:r>
            <a:r>
              <a:rPr lang="fr-FR" sz="1200" spc="-30" dirty="0" smtClean="0"/>
              <a:t>Les 	vérifications </a:t>
            </a:r>
            <a:r>
              <a:rPr lang="fr-FR" sz="1200" spc="-30" dirty="0"/>
              <a:t>par les personnes ou structures responsables </a:t>
            </a:r>
            <a:r>
              <a:rPr lang="fr-FR" sz="1200" spc="-30" dirty="0" smtClean="0"/>
              <a:t>d’accueillir 	l’enfant commenceront  </a:t>
            </a:r>
            <a:r>
              <a:rPr lang="fr-FR" sz="1200" spc="-30" dirty="0"/>
              <a:t>ainsi le </a:t>
            </a:r>
            <a:r>
              <a:rPr lang="fr-FR" sz="1200" b="1" spc="-30" dirty="0" smtClean="0"/>
              <a:t>1</a:t>
            </a:r>
            <a:r>
              <a:rPr lang="fr-FR" sz="1200" b="1" spc="-30" baseline="30000" dirty="0" smtClean="0"/>
              <a:t>er</a:t>
            </a:r>
            <a:r>
              <a:rPr lang="fr-FR" sz="1200" b="1" spc="-30" dirty="0" smtClean="0"/>
              <a:t>  </a:t>
            </a:r>
            <a:r>
              <a:rPr lang="fr-FR" sz="1200" b="1" spc="-30" dirty="0"/>
              <a:t>juin 2018</a:t>
            </a:r>
            <a:r>
              <a:rPr lang="fr-FR" sz="1200" spc="-30" dirty="0"/>
              <a:t>. </a:t>
            </a:r>
            <a:endParaRPr lang="fr-FR" sz="1200" spc="-30" dirty="0" smtClean="0"/>
          </a:p>
          <a:p>
            <a:r>
              <a:rPr lang="fr-FR" sz="1200" spc="-30" dirty="0"/>
              <a:t>	</a:t>
            </a:r>
            <a:r>
              <a:rPr lang="fr-FR" sz="1200" spc="-30" dirty="0" smtClean="0"/>
              <a:t>Pour </a:t>
            </a:r>
            <a:r>
              <a:rPr lang="fr-FR" sz="1200" spc="-30" dirty="0"/>
              <a:t>les enfants nés avant le </a:t>
            </a:r>
            <a:r>
              <a:rPr lang="fr-FR" sz="1200" spc="-30" dirty="0" smtClean="0"/>
              <a:t>1</a:t>
            </a:r>
            <a:r>
              <a:rPr lang="fr-FR" sz="1200" spc="-30" baseline="30000" dirty="0" smtClean="0"/>
              <a:t>er</a:t>
            </a:r>
            <a:r>
              <a:rPr lang="fr-FR" sz="1200" spc="-30" dirty="0" smtClean="0"/>
              <a:t> janvier </a:t>
            </a:r>
            <a:r>
              <a:rPr lang="fr-FR" sz="1200" spc="-30" dirty="0"/>
              <a:t>2018, le </a:t>
            </a:r>
            <a:r>
              <a:rPr lang="fr-FR" sz="1200" spc="-30" dirty="0" smtClean="0"/>
              <a:t>contrôle </a:t>
            </a:r>
            <a:r>
              <a:rPr lang="fr-FR" sz="1200" spc="-30" dirty="0"/>
              <a:t>continue de porter sur la </a:t>
            </a:r>
            <a:r>
              <a:rPr lang="fr-FR" sz="1200" spc="-30" dirty="0" smtClean="0"/>
              <a:t>	vaccination </a:t>
            </a:r>
            <a:r>
              <a:rPr lang="fr-FR" sz="1200" spc="-30" dirty="0"/>
              <a:t>DTP. 	. </a:t>
            </a:r>
          </a:p>
          <a:p>
            <a:r>
              <a:rPr lang="fr-FR" sz="1200" spc="-30" dirty="0" smtClean="0"/>
              <a:t>	</a:t>
            </a:r>
            <a:r>
              <a:rPr lang="fr-FR" sz="1200" b="1" spc="-30" dirty="0" smtClean="0"/>
              <a:t>Concrètement</a:t>
            </a:r>
            <a:r>
              <a:rPr lang="fr-FR" sz="1200" b="1" spc="-30" dirty="0"/>
              <a:t>, les parents communiquent les pages vaccinations du carnet </a:t>
            </a:r>
            <a:r>
              <a:rPr lang="fr-FR" sz="1200" b="1" spc="-30" dirty="0" smtClean="0"/>
              <a:t>	de santé </a:t>
            </a:r>
            <a:r>
              <a:rPr lang="fr-FR" sz="1200" b="1" spc="-30" dirty="0"/>
              <a:t>de </a:t>
            </a:r>
            <a:r>
              <a:rPr lang="fr-FR" sz="1200" b="1" spc="-30" dirty="0" smtClean="0"/>
              <a:t>l’enfant </a:t>
            </a:r>
            <a:r>
              <a:rPr lang="fr-FR" sz="1200" b="1" spc="-30" dirty="0"/>
              <a:t>ou </a:t>
            </a:r>
            <a:r>
              <a:rPr lang="fr-FR" sz="1200" b="1" spc="-30" dirty="0" smtClean="0"/>
              <a:t>tout </a:t>
            </a:r>
            <a:r>
              <a:rPr lang="fr-FR" sz="1200" b="1" spc="-30" dirty="0"/>
              <a:t>document du professionnel de santé attestant </a:t>
            </a:r>
            <a:r>
              <a:rPr lang="fr-FR" sz="1200" b="1" spc="-30" dirty="0" smtClean="0"/>
              <a:t/>
            </a:r>
            <a:br>
              <a:rPr lang="fr-FR" sz="1200" b="1" spc="-30" dirty="0" smtClean="0"/>
            </a:br>
            <a:r>
              <a:rPr lang="fr-FR" sz="1200" b="1" spc="-30" dirty="0" smtClean="0"/>
              <a:t>	de la réalisation </a:t>
            </a:r>
            <a:r>
              <a:rPr lang="fr-FR" sz="1200" b="1" spc="-30" dirty="0"/>
              <a:t>des </a:t>
            </a:r>
            <a:r>
              <a:rPr lang="fr-FR" sz="1200" b="1" spc="-30" dirty="0" smtClean="0"/>
              <a:t>vaccins</a:t>
            </a:r>
            <a:r>
              <a:rPr lang="fr-FR" sz="1200" b="1" spc="-30" dirty="0"/>
              <a:t>, ou le certificat de contre-indication lorsque </a:t>
            </a:r>
            <a:r>
              <a:rPr lang="fr-FR" sz="1200" b="1" spc="-30" dirty="0" smtClean="0"/>
              <a:t>	l'enfant ne peut </a:t>
            </a:r>
            <a:r>
              <a:rPr lang="fr-FR" sz="1200" b="1" spc="-30" dirty="0"/>
              <a:t>pas être vacciné pour </a:t>
            </a:r>
            <a:r>
              <a:rPr lang="fr-FR" sz="1200" b="1" spc="-30" dirty="0" smtClean="0"/>
              <a:t>un </a:t>
            </a:r>
            <a:r>
              <a:rPr lang="fr-FR" sz="1200" b="1" spc="-30" dirty="0"/>
              <a:t>motif médical. </a:t>
            </a:r>
          </a:p>
          <a:p>
            <a:r>
              <a:rPr lang="fr-FR" sz="1200" spc="-30" dirty="0" smtClean="0"/>
              <a:t>	Les </a:t>
            </a:r>
            <a:r>
              <a:rPr lang="fr-FR" sz="1200" spc="-30" dirty="0"/>
              <a:t>personnes ou structures responsables d’accueillir l’enfant vont donc vérifier au </a:t>
            </a:r>
            <a:r>
              <a:rPr lang="fr-FR" sz="1200" spc="-30" dirty="0" smtClean="0"/>
              <a:t>	regard de </a:t>
            </a:r>
            <a:r>
              <a:rPr lang="fr-FR" sz="1200" spc="-30" dirty="0"/>
              <a:t>ces documents que les vaccinations obligatoires correspondant à l’âge </a:t>
            </a:r>
            <a:r>
              <a:rPr lang="fr-FR" sz="1200" spc="-30" dirty="0" smtClean="0"/>
              <a:t>	de </a:t>
            </a:r>
            <a:r>
              <a:rPr lang="fr-FR" sz="1200" spc="-30" dirty="0"/>
              <a:t>l’enfant ont </a:t>
            </a:r>
            <a:r>
              <a:rPr lang="fr-FR" sz="1200" spc="-30" dirty="0" smtClean="0"/>
              <a:t>bien </a:t>
            </a:r>
            <a:r>
              <a:rPr lang="fr-FR" sz="1200" spc="-30" dirty="0"/>
              <a:t>été réalisées.</a:t>
            </a:r>
          </a:p>
          <a:p>
            <a:r>
              <a:rPr lang="fr-FR" sz="1200" spc="-30" dirty="0" smtClean="0"/>
              <a:t>	</a:t>
            </a:r>
            <a:r>
              <a:rPr lang="fr-FR" sz="1200" spc="-30" dirty="0"/>
              <a:t>Si l’enfant n’est pas à jour de ses vaccinations, seule une admission provisoire est 	possible, </a:t>
            </a:r>
            <a:r>
              <a:rPr lang="fr-FR" sz="1200" spc="-30" dirty="0" smtClean="0"/>
              <a:t>les </a:t>
            </a:r>
            <a:r>
              <a:rPr lang="fr-FR" sz="1200" spc="-30" dirty="0"/>
              <a:t>parents ayant alors 3 mois pour procéder aux vaccinations. En cas de </a:t>
            </a:r>
            <a:r>
              <a:rPr lang="fr-FR" sz="1200" spc="-30" dirty="0" smtClean="0"/>
              <a:t>	refus </a:t>
            </a:r>
            <a:r>
              <a:rPr lang="fr-FR" sz="1200" spc="-30" dirty="0"/>
              <a:t>persistant, </a:t>
            </a:r>
            <a:r>
              <a:rPr lang="fr-FR" sz="1200" spc="-30" dirty="0" smtClean="0"/>
              <a:t>le </a:t>
            </a:r>
            <a:r>
              <a:rPr lang="fr-FR" sz="1200" spc="-30" dirty="0"/>
              <a:t>responsable de la structure est fondé à exclure l’enfant</a:t>
            </a:r>
            <a:r>
              <a:rPr lang="fr-FR" sz="1200" spc="-30" dirty="0" smtClean="0"/>
              <a:t>.</a:t>
            </a:r>
            <a:endParaRPr lang="fr-FR" sz="1200" dirty="0" smtClean="0"/>
          </a:p>
          <a:p>
            <a:pPr marL="685800" lvl="2" indent="0" algn="just">
              <a:buNone/>
            </a:pPr>
            <a:endParaRPr lang="fr-FR" dirty="0"/>
          </a:p>
          <a:p>
            <a:pPr marL="685800" lvl="2" indent="0" algn="just">
              <a:buNone/>
            </a:pPr>
            <a:endParaRPr lang="fr-FR" sz="1100" dirty="0"/>
          </a:p>
          <a:p>
            <a:pPr marL="685800" lvl="2" indent="0" algn="just">
              <a:buNone/>
            </a:pPr>
            <a:endParaRPr lang="fr-FR" sz="1100" dirty="0"/>
          </a:p>
          <a:p>
            <a:endParaRPr lang="fr-FR" spc="-30" dirty="0"/>
          </a:p>
        </p:txBody>
      </p:sp>
    </p:spTree>
    <p:extLst>
      <p:ext uri="{BB962C8B-B14F-4D97-AF65-F5344CB8AC3E}">
        <p14:creationId xmlns:p14="http://schemas.microsoft.com/office/powerpoint/2010/main" val="1095289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2547" y="2934086"/>
            <a:ext cx="6695453" cy="1981239"/>
          </a:xfrm>
        </p:spPr>
        <p:txBody>
          <a:bodyPr/>
          <a:lstStyle/>
          <a:p>
            <a:pPr>
              <a:buFont typeface="+mj-lt"/>
              <a:buAutoNum type="romanUcPeriod" startAt="3"/>
            </a:pPr>
            <a:r>
              <a:rPr lang="fr-FR" dirty="0"/>
              <a:t>Les outils d’information autour de la vaccination</a:t>
            </a:r>
          </a:p>
        </p:txBody>
      </p:sp>
    </p:spTree>
    <p:extLst>
      <p:ext uri="{BB962C8B-B14F-4D97-AF65-F5344CB8AC3E}">
        <p14:creationId xmlns:p14="http://schemas.microsoft.com/office/powerpoint/2010/main" val="1703609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6226" y="631825"/>
            <a:ext cx="6581774" cy="797122"/>
          </a:xfrm>
        </p:spPr>
        <p:txBody>
          <a:bodyPr/>
          <a:lstStyle/>
          <a:p>
            <a:pPr>
              <a:buFont typeface="+mj-lt"/>
              <a:buAutoNum type="romanUcPeriod" startAt="3"/>
            </a:pPr>
            <a:r>
              <a:rPr lang="fr-FR" dirty="0">
                <a:solidFill>
                  <a:schemeClr val="bg2">
                    <a:lumMod val="90000"/>
                  </a:schemeClr>
                </a:solidFill>
              </a:rPr>
              <a:t>Les outils d’information </a:t>
            </a:r>
            <a:r>
              <a:rPr lang="fr-FR" dirty="0" smtClean="0">
                <a:solidFill>
                  <a:schemeClr val="bg2">
                    <a:lumMod val="90000"/>
                  </a:schemeClr>
                </a:solidFill>
              </a:rPr>
              <a:t>autour de </a:t>
            </a:r>
            <a:r>
              <a:rPr lang="fr-FR" dirty="0">
                <a:solidFill>
                  <a:schemeClr val="bg2">
                    <a:lumMod val="90000"/>
                  </a:schemeClr>
                </a:solidFill>
              </a:rPr>
              <a:t>la vaccination</a:t>
            </a:r>
          </a:p>
        </p:txBody>
      </p:sp>
      <p:sp>
        <p:nvSpPr>
          <p:cNvPr id="3" name="Espace réservé du contenu 2"/>
          <p:cNvSpPr>
            <a:spLocks noGrp="1"/>
          </p:cNvSpPr>
          <p:nvPr>
            <p:ph idx="1"/>
          </p:nvPr>
        </p:nvSpPr>
        <p:spPr>
          <a:xfrm>
            <a:off x="276226" y="1906675"/>
            <a:ext cx="6220108" cy="6506569"/>
          </a:xfrm>
        </p:spPr>
        <p:txBody>
          <a:bodyPr>
            <a:normAutofit/>
          </a:bodyPr>
          <a:lstStyle/>
          <a:p>
            <a:pPr lvl="1"/>
            <a:r>
              <a:rPr lang="fr-FR" sz="1300" dirty="0" smtClean="0">
                <a:solidFill>
                  <a:srgbClr val="892964"/>
                </a:solidFill>
              </a:rPr>
              <a:t>Pour le grand public</a:t>
            </a:r>
            <a:endParaRPr lang="fr-FR" sz="1300" dirty="0">
              <a:solidFill>
                <a:srgbClr val="892964"/>
              </a:solidFill>
            </a:endParaRPr>
          </a:p>
          <a:p>
            <a:pPr marL="685800" lvl="2" indent="0" algn="just">
              <a:buNone/>
            </a:pPr>
            <a:r>
              <a:rPr lang="fr-FR" dirty="0"/>
              <a:t>Le ministère des Solidarités et de la </a:t>
            </a:r>
            <a:r>
              <a:rPr lang="fr-FR" dirty="0" smtClean="0"/>
              <a:t>Santé </a:t>
            </a:r>
            <a:r>
              <a:rPr lang="fr-FR" dirty="0"/>
              <a:t>a développé </a:t>
            </a:r>
            <a:r>
              <a:rPr lang="fr-FR" b="1" dirty="0" smtClean="0"/>
              <a:t>5 </a:t>
            </a:r>
            <a:r>
              <a:rPr lang="fr-FR" b="1" dirty="0"/>
              <a:t>infographies et </a:t>
            </a:r>
            <a:r>
              <a:rPr lang="fr-FR" b="1" dirty="0" smtClean="0"/>
              <a:t/>
            </a:r>
            <a:br>
              <a:rPr lang="fr-FR" b="1" dirty="0" smtClean="0"/>
            </a:br>
            <a:r>
              <a:rPr lang="fr-FR" b="1" dirty="0" smtClean="0"/>
              <a:t>4 </a:t>
            </a:r>
            <a:r>
              <a:rPr lang="fr-FR" b="1" dirty="0"/>
              <a:t>vidéos d’experts</a:t>
            </a:r>
            <a:r>
              <a:rPr lang="fr-FR" dirty="0"/>
              <a:t> afin d’expliquer le principe de la vaccination, ses bénéfices, le nouveau parcours vaccinal ainsi que le processus </a:t>
            </a:r>
            <a:r>
              <a:rPr lang="fr-FR" dirty="0" smtClean="0"/>
              <a:t>d’élaboration des </a:t>
            </a:r>
            <a:r>
              <a:rPr lang="fr-FR" dirty="0"/>
              <a:t>vaccins. Ces outils ont fait l’objet d’un plan de diffusion sur les réseaux sociaux.</a:t>
            </a:r>
          </a:p>
          <a:p>
            <a:pPr marL="685800" lvl="2" indent="0" algn="just">
              <a:buNone/>
            </a:pPr>
            <a:r>
              <a:rPr lang="fr-FR" b="1" dirty="0" smtClean="0"/>
              <a:t>Infographies </a:t>
            </a:r>
            <a:r>
              <a:rPr lang="fr-FR" b="1" dirty="0"/>
              <a:t>et vidéos sont téléchargeables sur </a:t>
            </a:r>
            <a:r>
              <a:rPr lang="fr-FR" b="1" dirty="0" smtClean="0"/>
              <a:t>le </a:t>
            </a:r>
            <a:r>
              <a:rPr lang="fr-FR" b="1" dirty="0"/>
              <a:t>site internet </a:t>
            </a:r>
            <a:r>
              <a:rPr lang="fr-FR" b="1" dirty="0" smtClean="0"/>
              <a:t>du ministère </a:t>
            </a:r>
            <a:r>
              <a:rPr lang="fr-FR" dirty="0" smtClean="0"/>
              <a:t>: </a:t>
            </a:r>
          </a:p>
          <a:p>
            <a:pPr marL="685800" lvl="2" indent="0" algn="just">
              <a:buNone/>
            </a:pPr>
            <a:r>
              <a:rPr lang="fr-FR" sz="1100" dirty="0" smtClean="0">
                <a:hlinkClick r:id="rId2"/>
              </a:rPr>
              <a:t>http://solidarites-sante.gouv.fr/prevention-en-sante/preserver-sa-sante/vaccination/vaccins-obligatoires/</a:t>
            </a:r>
            <a:endParaRPr lang="fr-FR" sz="1100" dirty="0" smtClean="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smtClean="0"/>
          </a:p>
          <a:p>
            <a:pPr marL="685800" lvl="2" indent="0" algn="just">
              <a:buNone/>
            </a:pPr>
            <a:endParaRPr lang="fr-FR" sz="1100" dirty="0"/>
          </a:p>
          <a:p>
            <a:endParaRPr lang="fr-FR" dirty="0" smtClean="0"/>
          </a:p>
          <a:p>
            <a:endParaRPr lang="fr-FR" dirty="0"/>
          </a:p>
          <a:p>
            <a:endParaRPr lang="fr-FR" dirty="0" smtClean="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000" y="4382737"/>
            <a:ext cx="2600182" cy="3887272"/>
          </a:xfrm>
          <a:prstGeom prst="rect">
            <a:avLst/>
          </a:prstGeom>
          <a:ln>
            <a:solidFill>
              <a:schemeClr val="bg1">
                <a:lumMod val="75000"/>
              </a:schemeClr>
            </a:solidFill>
          </a:ln>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9720" y="4382737"/>
            <a:ext cx="2602358" cy="3887272"/>
          </a:xfrm>
          <a:prstGeom prst="rect">
            <a:avLst/>
          </a:prstGeom>
          <a:ln>
            <a:solidFill>
              <a:schemeClr val="bg1">
                <a:lumMod val="75000"/>
              </a:schemeClr>
            </a:solidFill>
          </a:ln>
        </p:spPr>
      </p:pic>
      <p:sp>
        <p:nvSpPr>
          <p:cNvPr id="8" name="ZoneTexte 7"/>
          <p:cNvSpPr txBox="1"/>
          <p:nvPr/>
        </p:nvSpPr>
        <p:spPr>
          <a:xfrm>
            <a:off x="1016000" y="8332057"/>
            <a:ext cx="2600182" cy="200055"/>
          </a:xfrm>
          <a:prstGeom prst="rect">
            <a:avLst/>
          </a:prstGeom>
          <a:noFill/>
        </p:spPr>
        <p:txBody>
          <a:bodyPr wrap="square" rtlCol="0">
            <a:spAutoFit/>
          </a:bodyPr>
          <a:lstStyle/>
          <a:p>
            <a:r>
              <a:rPr lang="fr-FR" sz="700" b="1" dirty="0" smtClean="0">
                <a:solidFill>
                  <a:srgbClr val="892964"/>
                </a:solidFill>
                <a:latin typeface="Helvetica" panose="020B0604020202020204" pitchFamily="34" charset="0"/>
                <a:cs typeface="Helvetica" panose="020B0604020202020204" pitchFamily="34" charset="0"/>
              </a:rPr>
              <a:t>Vaccination : des bénéfices majeurs pour la santé</a:t>
            </a:r>
          </a:p>
        </p:txBody>
      </p:sp>
      <p:sp>
        <p:nvSpPr>
          <p:cNvPr id="9" name="ZoneTexte 8"/>
          <p:cNvSpPr txBox="1"/>
          <p:nvPr/>
        </p:nvSpPr>
        <p:spPr>
          <a:xfrm>
            <a:off x="3739720" y="8336355"/>
            <a:ext cx="2357820" cy="200055"/>
          </a:xfrm>
          <a:prstGeom prst="rect">
            <a:avLst/>
          </a:prstGeom>
          <a:noFill/>
        </p:spPr>
        <p:txBody>
          <a:bodyPr wrap="square" rtlCol="0">
            <a:spAutoFit/>
          </a:bodyPr>
          <a:lstStyle/>
          <a:p>
            <a:r>
              <a:rPr lang="fr-FR" sz="700" b="1" dirty="0" smtClean="0">
                <a:solidFill>
                  <a:srgbClr val="892964"/>
                </a:solidFill>
                <a:latin typeface="Helvetica" panose="020B0604020202020204" pitchFamily="34" charset="0"/>
                <a:cs typeface="Helvetica" panose="020B0604020202020204" pitchFamily="34" charset="0"/>
              </a:rPr>
              <a:t>Parcours vaccinal des 0-2 ans</a:t>
            </a:r>
          </a:p>
        </p:txBody>
      </p:sp>
    </p:spTree>
    <p:extLst>
      <p:ext uri="{BB962C8B-B14F-4D97-AF65-F5344CB8AC3E}">
        <p14:creationId xmlns:p14="http://schemas.microsoft.com/office/powerpoint/2010/main" val="3351991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4849" y="1614542"/>
            <a:ext cx="6063444" cy="1981239"/>
          </a:xfrm>
        </p:spPr>
        <p:txBody>
          <a:bodyPr>
            <a:normAutofit/>
          </a:bodyPr>
          <a:lstStyle/>
          <a:p>
            <a:pPr marL="0" indent="0">
              <a:buNone/>
            </a:pPr>
            <a:r>
              <a:rPr lang="fr-FR" dirty="0" smtClean="0">
                <a:solidFill>
                  <a:srgbClr val="892964"/>
                </a:solidFill>
              </a:rPr>
              <a:t>Sommaire</a:t>
            </a:r>
            <a:endParaRPr lang="fr-FR" dirty="0">
              <a:solidFill>
                <a:srgbClr val="892964"/>
              </a:solidFill>
            </a:endParaRPr>
          </a:p>
        </p:txBody>
      </p:sp>
      <p:sp>
        <p:nvSpPr>
          <p:cNvPr id="3" name="Espace réservé du texte 2"/>
          <p:cNvSpPr>
            <a:spLocks noGrp="1"/>
          </p:cNvSpPr>
          <p:nvPr>
            <p:ph type="body" sz="quarter" idx="4294967295"/>
          </p:nvPr>
        </p:nvSpPr>
        <p:spPr>
          <a:xfrm>
            <a:off x="414849" y="2827766"/>
            <a:ext cx="6226175" cy="4714030"/>
          </a:xfrm>
        </p:spPr>
        <p:txBody>
          <a:bodyPr anchor="ctr">
            <a:normAutofit/>
          </a:bodyPr>
          <a:lstStyle/>
          <a:p>
            <a:pPr marL="514350" indent="-514350">
              <a:buFont typeface="+mj-lt"/>
              <a:buAutoNum type="romanUcPeriod"/>
              <a:tabLst>
                <a:tab pos="5734050" algn="r"/>
              </a:tabLst>
            </a:pPr>
            <a:r>
              <a:rPr lang="fr-FR" sz="1400" b="1" dirty="0" smtClean="0">
                <a:solidFill>
                  <a:srgbClr val="892964"/>
                </a:solidFill>
              </a:rPr>
              <a:t>Améliorer la couverture vaccinale : </a:t>
            </a:r>
            <a:br>
              <a:rPr lang="fr-FR" sz="1400" b="1" dirty="0" smtClean="0">
                <a:solidFill>
                  <a:srgbClr val="892964"/>
                </a:solidFill>
              </a:rPr>
            </a:br>
            <a:r>
              <a:rPr lang="fr-FR" sz="1400" b="1" dirty="0" smtClean="0">
                <a:solidFill>
                  <a:srgbClr val="892964"/>
                </a:solidFill>
              </a:rPr>
              <a:t>un enjeu de santé publique</a:t>
            </a:r>
            <a:r>
              <a:rPr lang="fr-FR" sz="1400" dirty="0" smtClean="0"/>
              <a:t>	</a:t>
            </a:r>
            <a:r>
              <a:rPr lang="fr-FR" sz="1400" b="1" dirty="0" smtClean="0">
                <a:solidFill>
                  <a:srgbClr val="892964"/>
                </a:solidFill>
              </a:rPr>
              <a:t>P.03</a:t>
            </a:r>
            <a:r>
              <a:rPr lang="fr-FR" sz="1400" dirty="0" smtClean="0"/>
              <a:t/>
            </a:r>
            <a:br>
              <a:rPr lang="fr-FR" sz="1400" dirty="0" smtClean="0"/>
            </a:br>
            <a:r>
              <a:rPr lang="fr-FR" sz="1400" u="none" dirty="0" smtClean="0"/>
              <a:t>	</a:t>
            </a:r>
            <a:r>
              <a:rPr lang="fr-FR" sz="1400" u="none" dirty="0"/>
              <a:t>	</a:t>
            </a:r>
          </a:p>
          <a:p>
            <a:pPr marL="514350" indent="-514350">
              <a:buFont typeface="+mj-lt"/>
              <a:buAutoNum type="romanUcPeriod"/>
              <a:tabLst>
                <a:tab pos="5734050" algn="r"/>
              </a:tabLst>
            </a:pPr>
            <a:r>
              <a:rPr lang="fr-FR" sz="1400" b="1" dirty="0">
                <a:solidFill>
                  <a:srgbClr val="892964"/>
                </a:solidFill>
              </a:rPr>
              <a:t>La mise en œuvre des 11 </a:t>
            </a:r>
            <a:r>
              <a:rPr lang="fr-FR" sz="1400" b="1" dirty="0" smtClean="0">
                <a:solidFill>
                  <a:srgbClr val="892964"/>
                </a:solidFill>
              </a:rPr>
              <a:t>vaccinations </a:t>
            </a:r>
            <a:r>
              <a:rPr lang="fr-FR" sz="1400" b="1" dirty="0">
                <a:solidFill>
                  <a:srgbClr val="892964"/>
                </a:solidFill>
              </a:rPr>
              <a:t>obligatoires </a:t>
            </a:r>
            <a:r>
              <a:rPr lang="fr-FR" sz="1400" b="1" dirty="0" smtClean="0">
                <a:solidFill>
                  <a:srgbClr val="892964"/>
                </a:solidFill>
              </a:rPr>
              <a:t/>
            </a:r>
            <a:br>
              <a:rPr lang="fr-FR" sz="1400" b="1" dirty="0" smtClean="0">
                <a:solidFill>
                  <a:srgbClr val="892964"/>
                </a:solidFill>
              </a:rPr>
            </a:br>
            <a:r>
              <a:rPr lang="fr-FR" sz="1400" b="1" dirty="0" smtClean="0">
                <a:solidFill>
                  <a:srgbClr val="892964"/>
                </a:solidFill>
              </a:rPr>
              <a:t>chez le jeune enfant</a:t>
            </a:r>
            <a:r>
              <a:rPr lang="fr-FR" sz="1400" b="1" dirty="0">
                <a:solidFill>
                  <a:srgbClr val="892964"/>
                </a:solidFill>
              </a:rPr>
              <a:t>	</a:t>
            </a:r>
            <a:r>
              <a:rPr lang="fr-FR" sz="1400" b="1" dirty="0" smtClean="0">
                <a:solidFill>
                  <a:srgbClr val="892964"/>
                </a:solidFill>
              </a:rPr>
              <a:t>P.12</a:t>
            </a:r>
          </a:p>
          <a:p>
            <a:pPr marL="514350" indent="-514350">
              <a:buFont typeface="+mj-lt"/>
              <a:buAutoNum type="romanUcPeriod"/>
              <a:tabLst>
                <a:tab pos="5734050" algn="r"/>
              </a:tabLst>
            </a:pPr>
            <a:endParaRPr lang="fr-FR" sz="1400" b="1" dirty="0">
              <a:solidFill>
                <a:srgbClr val="892964"/>
              </a:solidFill>
            </a:endParaRPr>
          </a:p>
          <a:p>
            <a:pPr marL="514350" indent="-514350">
              <a:buFont typeface="+mj-lt"/>
              <a:buAutoNum type="romanUcPeriod"/>
              <a:tabLst>
                <a:tab pos="5734050" algn="r"/>
              </a:tabLst>
            </a:pPr>
            <a:r>
              <a:rPr lang="fr-FR" sz="1400" b="1" dirty="0" smtClean="0">
                <a:solidFill>
                  <a:srgbClr val="892964"/>
                </a:solidFill>
              </a:rPr>
              <a:t>Les outils d’information autour de la vaccination	P.18</a:t>
            </a:r>
          </a:p>
          <a:p>
            <a:pPr marL="269875" lvl="1" indent="0">
              <a:buNone/>
              <a:tabLst>
                <a:tab pos="5734050" algn="r"/>
              </a:tabLst>
            </a:pPr>
            <a:r>
              <a:rPr lang="fr-FR" sz="1400" b="1" dirty="0">
                <a:solidFill>
                  <a:schemeClr val="tx1">
                    <a:lumMod val="65000"/>
                    <a:lumOff val="35000"/>
                  </a:schemeClr>
                </a:solidFill>
              </a:rPr>
              <a:t>	</a:t>
            </a:r>
            <a:endParaRPr lang="fr-FR" sz="1400" b="1" dirty="0" smtClean="0">
              <a:solidFill>
                <a:srgbClr val="892964"/>
              </a:solidFill>
            </a:endParaRPr>
          </a:p>
          <a:p>
            <a:pPr marL="514350" indent="-514350">
              <a:buFont typeface="+mj-lt"/>
              <a:buAutoNum type="romanUcPeriod" startAt="4"/>
              <a:tabLst>
                <a:tab pos="5734050" algn="r"/>
              </a:tabLst>
            </a:pPr>
            <a:r>
              <a:rPr lang="fr-FR" sz="1400" b="1" dirty="0" smtClean="0">
                <a:solidFill>
                  <a:srgbClr val="892964"/>
                </a:solidFill>
              </a:rPr>
              <a:t>Questions-réponses	P.26</a:t>
            </a:r>
            <a:endParaRPr lang="fr-FR" sz="1400" b="1" dirty="0">
              <a:solidFill>
                <a:srgbClr val="892964"/>
              </a:solidFill>
            </a:endParaRPr>
          </a:p>
          <a:p>
            <a:pPr marL="269875" lvl="1" indent="0">
              <a:buNone/>
              <a:tabLst>
                <a:tab pos="6007100" algn="r"/>
              </a:tabLst>
            </a:pPr>
            <a:endParaRPr lang="fr-FR" sz="1600" b="1" u="sng" dirty="0">
              <a:solidFill>
                <a:schemeClr val="tx1">
                  <a:lumMod val="65000"/>
                  <a:lumOff val="35000"/>
                </a:schemeClr>
              </a:solidFill>
            </a:endParaRPr>
          </a:p>
          <a:p>
            <a:pPr marL="0" indent="0">
              <a:buNone/>
              <a:tabLst>
                <a:tab pos="6007100" algn="r"/>
              </a:tabLst>
            </a:pPr>
            <a:r>
              <a:rPr lang="fr-FR" sz="1600" dirty="0" smtClean="0"/>
              <a:t>	</a:t>
            </a:r>
            <a:endParaRPr lang="fr-FR" sz="1600" dirty="0"/>
          </a:p>
        </p:txBody>
      </p:sp>
      <p:cxnSp>
        <p:nvCxnSpPr>
          <p:cNvPr id="5" name="Connecteur droit 4"/>
          <p:cNvCxnSpPr/>
          <p:nvPr/>
        </p:nvCxnSpPr>
        <p:spPr>
          <a:xfrm>
            <a:off x="529443" y="2807698"/>
            <a:ext cx="1909806" cy="0"/>
          </a:xfrm>
          <a:prstGeom prst="line">
            <a:avLst/>
          </a:prstGeom>
          <a:ln w="12700">
            <a:solidFill>
              <a:srgbClr val="BD2F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694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658295" y="7361695"/>
            <a:ext cx="2478809" cy="200055"/>
          </a:xfrm>
          <a:prstGeom prst="rect">
            <a:avLst/>
          </a:prstGeom>
          <a:noFill/>
        </p:spPr>
        <p:txBody>
          <a:bodyPr wrap="square" rtlCol="0">
            <a:spAutoFit/>
          </a:bodyPr>
          <a:lstStyle/>
          <a:p>
            <a:r>
              <a:rPr lang="fr-FR" sz="700" b="1" dirty="0" smtClean="0">
                <a:solidFill>
                  <a:srgbClr val="892964"/>
                </a:solidFill>
                <a:latin typeface="Helvetica" panose="020B0604020202020204" pitchFamily="34" charset="0"/>
                <a:cs typeface="Helvetica" panose="020B0604020202020204" pitchFamily="34" charset="0"/>
              </a:rPr>
              <a:t>Vaccination : une protection individuelle et collective</a:t>
            </a:r>
          </a:p>
        </p:txBody>
      </p:sp>
      <p:sp>
        <p:nvSpPr>
          <p:cNvPr id="9" name="ZoneTexte 8"/>
          <p:cNvSpPr txBox="1"/>
          <p:nvPr/>
        </p:nvSpPr>
        <p:spPr>
          <a:xfrm>
            <a:off x="4038426" y="7361695"/>
            <a:ext cx="2442742" cy="200055"/>
          </a:xfrm>
          <a:prstGeom prst="rect">
            <a:avLst/>
          </a:prstGeom>
          <a:noFill/>
        </p:spPr>
        <p:txBody>
          <a:bodyPr wrap="square" rtlCol="0">
            <a:spAutoFit/>
          </a:bodyPr>
          <a:lstStyle/>
          <a:p>
            <a:r>
              <a:rPr lang="fr-FR" sz="700" b="1" dirty="0" smtClean="0">
                <a:solidFill>
                  <a:srgbClr val="892964"/>
                </a:solidFill>
                <a:latin typeface="Helvetica" panose="020B0604020202020204" pitchFamily="34" charset="0"/>
                <a:cs typeface="Helvetica" panose="020B0604020202020204" pitchFamily="34" charset="0"/>
              </a:rPr>
              <a:t>Comment est assurée la sécurité des vaccins ?</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706" y="2073275"/>
            <a:ext cx="3103988" cy="5288420"/>
          </a:xfrm>
          <a:prstGeom prst="rect">
            <a:avLst/>
          </a:prstGeom>
          <a:ln>
            <a:solidFill>
              <a:schemeClr val="bg1">
                <a:lumMod val="75000"/>
              </a:schemeClr>
            </a:solidFill>
          </a:ln>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1004" y="2073275"/>
            <a:ext cx="3207533" cy="5288420"/>
          </a:xfrm>
          <a:prstGeom prst="rect">
            <a:avLst/>
          </a:prstGeom>
          <a:ln>
            <a:solidFill>
              <a:schemeClr val="bg1">
                <a:lumMod val="75000"/>
              </a:schemeClr>
            </a:solidFill>
          </a:ln>
        </p:spPr>
      </p:pic>
    </p:spTree>
    <p:extLst>
      <p:ext uri="{BB962C8B-B14F-4D97-AF65-F5344CB8AC3E}">
        <p14:creationId xmlns:p14="http://schemas.microsoft.com/office/powerpoint/2010/main" val="3194328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4877" y="3202394"/>
            <a:ext cx="5658093" cy="5750017"/>
          </a:xfrm>
        </p:spPr>
        <p:txBody>
          <a:bodyPr>
            <a:normAutofit/>
          </a:bodyPr>
          <a:lstStyle/>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smtClean="0"/>
          </a:p>
          <a:p>
            <a:pPr marL="685800" lvl="2" indent="0" algn="just">
              <a:buNone/>
            </a:pPr>
            <a:endParaRPr lang="fr-FR" sz="1100" dirty="0"/>
          </a:p>
          <a:p>
            <a:endParaRPr lang="fr-FR" dirty="0" smtClean="0"/>
          </a:p>
          <a:p>
            <a:endParaRPr lang="fr-FR" dirty="0"/>
          </a:p>
          <a:p>
            <a:endParaRPr lang="fr-FR" dirty="0" smtClean="0"/>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5961" y="3881008"/>
            <a:ext cx="1951199" cy="1087367"/>
          </a:xfrm>
          <a:prstGeom prst="rect">
            <a:avLst/>
          </a:prstGeom>
          <a:ln>
            <a:solidFill>
              <a:schemeClr val="bg1">
                <a:lumMod val="85000"/>
              </a:schemeClr>
            </a:solidFill>
          </a:ln>
        </p:spPr>
      </p:pic>
      <p:pic>
        <p:nvPicPr>
          <p:cNvPr id="13" name="Image 12"/>
          <p:cNvPicPr>
            <a:picLocks noChangeAspect="1"/>
          </p:cNvPicPr>
          <p:nvPr/>
        </p:nvPicPr>
        <p:blipFill>
          <a:blip r:embed="rId3"/>
          <a:stretch>
            <a:fillRect/>
          </a:stretch>
        </p:blipFill>
        <p:spPr>
          <a:xfrm>
            <a:off x="4476436" y="4619537"/>
            <a:ext cx="369769" cy="360288"/>
          </a:xfrm>
          <a:prstGeom prst="rect">
            <a:avLst/>
          </a:prstGeom>
        </p:spPr>
      </p:pic>
      <p:sp>
        <p:nvSpPr>
          <p:cNvPr id="14" name="ZoneTexte 13"/>
          <p:cNvSpPr txBox="1"/>
          <p:nvPr/>
        </p:nvSpPr>
        <p:spPr>
          <a:xfrm>
            <a:off x="4405310" y="5026324"/>
            <a:ext cx="2396849" cy="414409"/>
          </a:xfrm>
          <a:prstGeom prst="rect">
            <a:avLst/>
          </a:prstGeom>
          <a:noFill/>
        </p:spPr>
        <p:txBody>
          <a:bodyPr wrap="square" rtlCol="0">
            <a:spAutoFit/>
          </a:bodyPr>
          <a:lstStyle/>
          <a:p>
            <a:r>
              <a:rPr lang="fr-FR" sz="700" b="1" dirty="0" smtClean="0">
                <a:solidFill>
                  <a:srgbClr val="892964"/>
                </a:solidFill>
                <a:latin typeface="Helvetica" panose="020B0604020202020204" pitchFamily="34" charset="0"/>
                <a:cs typeface="Helvetica" panose="020B0604020202020204" pitchFamily="34" charset="0"/>
              </a:rPr>
              <a:t>Professeur </a:t>
            </a:r>
            <a:r>
              <a:rPr lang="fr-FR" sz="700" b="1" dirty="0" err="1" smtClean="0">
                <a:solidFill>
                  <a:srgbClr val="892964"/>
                </a:solidFill>
                <a:latin typeface="Helvetica" panose="020B0604020202020204" pitchFamily="34" charset="0"/>
                <a:cs typeface="Helvetica" panose="020B0604020202020204" pitchFamily="34" charset="0"/>
              </a:rPr>
              <a:t>Sansonetti</a:t>
            </a:r>
            <a:r>
              <a:rPr lang="fr-FR" sz="700" b="1" dirty="0" smtClean="0">
                <a:solidFill>
                  <a:srgbClr val="892964"/>
                </a:solidFill>
                <a:latin typeface="Helvetica" panose="020B0604020202020204" pitchFamily="34" charset="0"/>
                <a:cs typeface="Helvetica" panose="020B0604020202020204" pitchFamily="34" charset="0"/>
              </a:rPr>
              <a:t>, </a:t>
            </a:r>
            <a:r>
              <a:rPr lang="fr-FR" sz="700" b="1" dirty="0">
                <a:solidFill>
                  <a:srgbClr val="892964"/>
                </a:solidFill>
                <a:latin typeface="Helvetica" panose="020B0604020202020204" pitchFamily="34" charset="0"/>
                <a:cs typeface="Helvetica" panose="020B0604020202020204" pitchFamily="34" charset="0"/>
              </a:rPr>
              <a:t>institut Pasteur, </a:t>
            </a:r>
            <a:r>
              <a:rPr lang="fr-FR" sz="700" b="1" dirty="0" smtClean="0">
                <a:solidFill>
                  <a:srgbClr val="892964"/>
                </a:solidFill>
                <a:latin typeface="Helvetica" panose="020B0604020202020204" pitchFamily="34" charset="0"/>
                <a:cs typeface="Helvetica" panose="020B0604020202020204" pitchFamily="34" charset="0"/>
              </a:rPr>
              <a:t/>
            </a:r>
            <a:br>
              <a:rPr lang="fr-FR" sz="700" b="1" dirty="0" smtClean="0">
                <a:solidFill>
                  <a:srgbClr val="892964"/>
                </a:solidFill>
                <a:latin typeface="Helvetica" panose="020B0604020202020204" pitchFamily="34" charset="0"/>
                <a:cs typeface="Helvetica" panose="020B0604020202020204" pitchFamily="34" charset="0"/>
              </a:rPr>
            </a:br>
            <a:r>
              <a:rPr lang="fr-FR" sz="700" b="1" dirty="0" smtClean="0">
                <a:solidFill>
                  <a:srgbClr val="892964"/>
                </a:solidFill>
                <a:latin typeface="Helvetica" panose="020B0604020202020204" pitchFamily="34" charset="0"/>
                <a:cs typeface="Helvetica" panose="020B0604020202020204" pitchFamily="34" charset="0"/>
              </a:rPr>
              <a:t>Collège </a:t>
            </a:r>
            <a:r>
              <a:rPr lang="fr-FR" sz="700" b="1" dirty="0">
                <a:solidFill>
                  <a:srgbClr val="892964"/>
                </a:solidFill>
                <a:latin typeface="Helvetica" panose="020B0604020202020204" pitchFamily="34" charset="0"/>
                <a:cs typeface="Helvetica" panose="020B0604020202020204" pitchFamily="34" charset="0"/>
              </a:rPr>
              <a:t>de France </a:t>
            </a:r>
            <a:r>
              <a:rPr lang="fr-FR" sz="700" b="1" dirty="0" smtClean="0">
                <a:solidFill>
                  <a:srgbClr val="892964"/>
                </a:solidFill>
                <a:latin typeface="Helvetica" panose="020B0604020202020204" pitchFamily="34" charset="0"/>
                <a:cs typeface="Helvetica" panose="020B0604020202020204" pitchFamily="34" charset="0"/>
              </a:rPr>
              <a:t/>
            </a:r>
            <a:br>
              <a:rPr lang="fr-FR" sz="700" b="1" dirty="0" smtClean="0">
                <a:solidFill>
                  <a:srgbClr val="892964"/>
                </a:solidFill>
                <a:latin typeface="Helvetica" panose="020B0604020202020204" pitchFamily="34" charset="0"/>
                <a:cs typeface="Helvetica" panose="020B0604020202020204" pitchFamily="34" charset="0"/>
              </a:rPr>
            </a:br>
            <a:r>
              <a:rPr lang="fr-FR" sz="700" b="1" dirty="0" smtClean="0">
                <a:solidFill>
                  <a:srgbClr val="892964"/>
                </a:solidFill>
                <a:latin typeface="Helvetica" panose="020B0604020202020204" pitchFamily="34" charset="0"/>
                <a:cs typeface="Helvetica" panose="020B0604020202020204" pitchFamily="34" charset="0"/>
              </a:rPr>
              <a:t>Pourquoi rendre 11 vaccins obligatoires ?</a:t>
            </a:r>
          </a:p>
        </p:txBody>
      </p:sp>
      <p:pic>
        <p:nvPicPr>
          <p:cNvPr id="15" name="Image 14"/>
          <p:cNvPicPr>
            <a:picLocks noChangeAspect="1"/>
          </p:cNvPicPr>
          <p:nvPr/>
        </p:nvPicPr>
        <p:blipFill rotWithShape="1">
          <a:blip r:embed="rId4" cstate="print">
            <a:extLst>
              <a:ext uri="{28A0092B-C50C-407E-A947-70E740481C1C}">
                <a14:useLocalDpi xmlns:a14="http://schemas.microsoft.com/office/drawing/2010/main" val="0"/>
              </a:ext>
            </a:extLst>
          </a:blip>
          <a:srcRect r="3770"/>
          <a:stretch/>
        </p:blipFill>
        <p:spPr>
          <a:xfrm>
            <a:off x="4481791" y="5556790"/>
            <a:ext cx="1853561" cy="1075915"/>
          </a:xfrm>
          <a:prstGeom prst="rect">
            <a:avLst/>
          </a:prstGeom>
          <a:ln>
            <a:solidFill>
              <a:schemeClr val="bg1">
                <a:lumMod val="85000"/>
              </a:schemeClr>
            </a:solidFill>
          </a:ln>
        </p:spPr>
      </p:pic>
      <p:pic>
        <p:nvPicPr>
          <p:cNvPr id="16" name="Image 15"/>
          <p:cNvPicPr>
            <a:picLocks noChangeAspect="1"/>
          </p:cNvPicPr>
          <p:nvPr/>
        </p:nvPicPr>
        <p:blipFill>
          <a:blip r:embed="rId3"/>
          <a:stretch>
            <a:fillRect/>
          </a:stretch>
        </p:blipFill>
        <p:spPr>
          <a:xfrm>
            <a:off x="4468991" y="6285217"/>
            <a:ext cx="369769" cy="360288"/>
          </a:xfrm>
          <a:prstGeom prst="rect">
            <a:avLst/>
          </a:prstGeom>
        </p:spPr>
      </p:pic>
      <p:sp>
        <p:nvSpPr>
          <p:cNvPr id="17" name="ZoneTexte 16"/>
          <p:cNvSpPr txBox="1"/>
          <p:nvPr/>
        </p:nvSpPr>
        <p:spPr>
          <a:xfrm>
            <a:off x="4405309" y="6696795"/>
            <a:ext cx="2238044" cy="415498"/>
          </a:xfrm>
          <a:prstGeom prst="rect">
            <a:avLst/>
          </a:prstGeom>
          <a:noFill/>
        </p:spPr>
        <p:txBody>
          <a:bodyPr wrap="square" rtlCol="0">
            <a:spAutoFit/>
          </a:bodyPr>
          <a:lstStyle/>
          <a:p>
            <a:r>
              <a:rPr lang="fr-FR" sz="700" b="1" dirty="0" smtClean="0">
                <a:solidFill>
                  <a:srgbClr val="892964"/>
                </a:solidFill>
                <a:latin typeface="Helvetica" panose="020B0604020202020204" pitchFamily="34" charset="0"/>
                <a:cs typeface="Helvetica" panose="020B0604020202020204" pitchFamily="34" charset="0"/>
              </a:rPr>
              <a:t>Docteur Caroline </a:t>
            </a:r>
            <a:r>
              <a:rPr lang="fr-FR" sz="700" b="1" dirty="0" err="1" smtClean="0">
                <a:solidFill>
                  <a:srgbClr val="892964"/>
                </a:solidFill>
                <a:latin typeface="Helvetica" panose="020B0604020202020204" pitchFamily="34" charset="0"/>
                <a:cs typeface="Helvetica" panose="020B0604020202020204" pitchFamily="34" charset="0"/>
              </a:rPr>
              <a:t>Semaille</a:t>
            </a:r>
            <a:r>
              <a:rPr lang="fr-FR" sz="700" b="1" dirty="0">
                <a:solidFill>
                  <a:srgbClr val="892964"/>
                </a:solidFill>
                <a:latin typeface="Helvetica" panose="020B0604020202020204" pitchFamily="34" charset="0"/>
                <a:cs typeface="Helvetica" panose="020B0604020202020204" pitchFamily="34" charset="0"/>
              </a:rPr>
              <a:t>, Agence nationale </a:t>
            </a:r>
            <a:r>
              <a:rPr lang="fr-FR" sz="700" b="1" dirty="0" smtClean="0">
                <a:solidFill>
                  <a:srgbClr val="892964"/>
                </a:solidFill>
                <a:latin typeface="Helvetica" panose="020B0604020202020204" pitchFamily="34" charset="0"/>
                <a:cs typeface="Helvetica" panose="020B0604020202020204" pitchFamily="34" charset="0"/>
              </a:rPr>
              <a:t/>
            </a:r>
            <a:br>
              <a:rPr lang="fr-FR" sz="700" b="1" dirty="0" smtClean="0">
                <a:solidFill>
                  <a:srgbClr val="892964"/>
                </a:solidFill>
                <a:latin typeface="Helvetica" panose="020B0604020202020204" pitchFamily="34" charset="0"/>
                <a:cs typeface="Helvetica" panose="020B0604020202020204" pitchFamily="34" charset="0"/>
              </a:rPr>
            </a:br>
            <a:r>
              <a:rPr lang="fr-FR" sz="700" b="1" dirty="0" smtClean="0">
                <a:solidFill>
                  <a:srgbClr val="892964"/>
                </a:solidFill>
                <a:latin typeface="Helvetica" panose="020B0604020202020204" pitchFamily="34" charset="0"/>
                <a:cs typeface="Helvetica" panose="020B0604020202020204" pitchFamily="34" charset="0"/>
              </a:rPr>
              <a:t>de </a:t>
            </a:r>
            <a:r>
              <a:rPr lang="fr-FR" sz="700" b="1" dirty="0">
                <a:solidFill>
                  <a:srgbClr val="892964"/>
                </a:solidFill>
                <a:latin typeface="Helvetica" panose="020B0604020202020204" pitchFamily="34" charset="0"/>
                <a:cs typeface="Helvetica" panose="020B0604020202020204" pitchFamily="34" charset="0"/>
              </a:rPr>
              <a:t>sécurité </a:t>
            </a:r>
            <a:r>
              <a:rPr lang="fr-FR" sz="700" b="1" dirty="0" smtClean="0">
                <a:solidFill>
                  <a:srgbClr val="892964"/>
                </a:solidFill>
                <a:latin typeface="Helvetica" panose="020B0604020202020204" pitchFamily="34" charset="0"/>
                <a:cs typeface="Helvetica" panose="020B0604020202020204" pitchFamily="34" charset="0"/>
              </a:rPr>
              <a:t>des </a:t>
            </a:r>
            <a:r>
              <a:rPr lang="fr-FR" sz="700" b="1" dirty="0">
                <a:solidFill>
                  <a:srgbClr val="892964"/>
                </a:solidFill>
                <a:latin typeface="Helvetica" panose="020B0604020202020204" pitchFamily="34" charset="0"/>
                <a:cs typeface="Helvetica" panose="020B0604020202020204" pitchFamily="34" charset="0"/>
              </a:rPr>
              <a:t>médicaments </a:t>
            </a:r>
            <a:r>
              <a:rPr lang="fr-FR" sz="700" b="1" dirty="0" smtClean="0">
                <a:solidFill>
                  <a:srgbClr val="892964"/>
                </a:solidFill>
                <a:latin typeface="Helvetica" panose="020B0604020202020204" pitchFamily="34" charset="0"/>
                <a:cs typeface="Helvetica" panose="020B0604020202020204" pitchFamily="34" charset="0"/>
              </a:rPr>
              <a:t/>
            </a:r>
            <a:br>
              <a:rPr lang="fr-FR" sz="700" b="1" dirty="0" smtClean="0">
                <a:solidFill>
                  <a:srgbClr val="892964"/>
                </a:solidFill>
                <a:latin typeface="Helvetica" panose="020B0604020202020204" pitchFamily="34" charset="0"/>
                <a:cs typeface="Helvetica" panose="020B0604020202020204" pitchFamily="34" charset="0"/>
              </a:rPr>
            </a:br>
            <a:r>
              <a:rPr lang="fr-FR" sz="700" b="1" dirty="0" smtClean="0">
                <a:solidFill>
                  <a:srgbClr val="892964"/>
                </a:solidFill>
                <a:latin typeface="Helvetica" panose="020B0604020202020204" pitchFamily="34" charset="0"/>
                <a:cs typeface="Helvetica" panose="020B0604020202020204" pitchFamily="34" charset="0"/>
              </a:rPr>
              <a:t>Les vaccins sont-ils sûrs?</a:t>
            </a:r>
          </a:p>
        </p:txBody>
      </p:sp>
      <p:sp>
        <p:nvSpPr>
          <p:cNvPr id="18" name="Bouton d’action : Suivant 17">
            <a:hlinkClick r:id="" action="ppaction://hlinkshowjump?jump=nextslide" highlightClick="1"/>
          </p:cNvPr>
          <p:cNvSpPr/>
          <p:nvPr/>
        </p:nvSpPr>
        <p:spPr>
          <a:xfrm>
            <a:off x="4501134" y="1528797"/>
            <a:ext cx="633565" cy="368889"/>
          </a:xfrm>
          <a:prstGeom prst="actionButtonForwardNext">
            <a:avLst/>
          </a:prstGeom>
          <a:solidFill>
            <a:srgbClr val="BD2F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5"/>
          <a:stretch>
            <a:fillRect/>
          </a:stretch>
        </p:blipFill>
        <p:spPr>
          <a:xfrm>
            <a:off x="4505323" y="2085305"/>
            <a:ext cx="1931837" cy="1251971"/>
          </a:xfrm>
          <a:prstGeom prst="rect">
            <a:avLst/>
          </a:prstGeom>
        </p:spPr>
      </p:pic>
      <p:pic>
        <p:nvPicPr>
          <p:cNvPr id="19" name="Image 18"/>
          <p:cNvPicPr>
            <a:picLocks noChangeAspect="1"/>
          </p:cNvPicPr>
          <p:nvPr/>
        </p:nvPicPr>
        <p:blipFill>
          <a:blip r:embed="rId3"/>
          <a:stretch>
            <a:fillRect/>
          </a:stretch>
        </p:blipFill>
        <p:spPr>
          <a:xfrm>
            <a:off x="4448148" y="2981065"/>
            <a:ext cx="369769" cy="360288"/>
          </a:xfrm>
          <a:prstGeom prst="rect">
            <a:avLst/>
          </a:prstGeom>
        </p:spPr>
      </p:pic>
      <p:sp>
        <p:nvSpPr>
          <p:cNvPr id="20" name="ZoneTexte 19"/>
          <p:cNvSpPr txBox="1"/>
          <p:nvPr/>
        </p:nvSpPr>
        <p:spPr>
          <a:xfrm>
            <a:off x="4405309" y="3382843"/>
            <a:ext cx="2396849" cy="415498"/>
          </a:xfrm>
          <a:prstGeom prst="rect">
            <a:avLst/>
          </a:prstGeom>
          <a:noFill/>
        </p:spPr>
        <p:txBody>
          <a:bodyPr wrap="square" rtlCol="0">
            <a:spAutoFit/>
          </a:bodyPr>
          <a:lstStyle/>
          <a:p>
            <a:r>
              <a:rPr lang="fr-FR" sz="700" b="1" dirty="0" smtClean="0">
                <a:solidFill>
                  <a:srgbClr val="892964"/>
                </a:solidFill>
                <a:latin typeface="Helvetica" panose="020B0604020202020204" pitchFamily="34" charset="0"/>
                <a:cs typeface="Helvetica" panose="020B0604020202020204" pitchFamily="34" charset="0"/>
              </a:rPr>
              <a:t>Docteur Muriel Nappez, médecin de secteur PMI</a:t>
            </a:r>
            <a:br>
              <a:rPr lang="fr-FR" sz="700" b="1" dirty="0" smtClean="0">
                <a:solidFill>
                  <a:srgbClr val="892964"/>
                </a:solidFill>
                <a:latin typeface="Helvetica" panose="020B0604020202020204" pitchFamily="34" charset="0"/>
                <a:cs typeface="Helvetica" panose="020B0604020202020204" pitchFamily="34" charset="0"/>
              </a:rPr>
            </a:br>
            <a:r>
              <a:rPr lang="fr-FR" sz="700" b="1" dirty="0" smtClean="0">
                <a:solidFill>
                  <a:srgbClr val="892964"/>
                </a:solidFill>
                <a:latin typeface="Helvetica" panose="020B0604020202020204" pitchFamily="34" charset="0"/>
                <a:cs typeface="Helvetica" panose="020B0604020202020204" pitchFamily="34" charset="0"/>
              </a:rPr>
              <a:t>En quoi la vaccination est-elle un geste individuel </a:t>
            </a:r>
            <a:br>
              <a:rPr lang="fr-FR" sz="700" b="1" dirty="0" smtClean="0">
                <a:solidFill>
                  <a:srgbClr val="892964"/>
                </a:solidFill>
                <a:latin typeface="Helvetica" panose="020B0604020202020204" pitchFamily="34" charset="0"/>
                <a:cs typeface="Helvetica" panose="020B0604020202020204" pitchFamily="34" charset="0"/>
              </a:rPr>
            </a:br>
            <a:r>
              <a:rPr lang="fr-FR" sz="700" b="1" dirty="0" smtClean="0">
                <a:solidFill>
                  <a:srgbClr val="892964"/>
                </a:solidFill>
                <a:latin typeface="Helvetica" panose="020B0604020202020204" pitchFamily="34" charset="0"/>
                <a:cs typeface="Helvetica" panose="020B0604020202020204" pitchFamily="34" charset="0"/>
              </a:rPr>
              <a:t>et collectif ?</a:t>
            </a:r>
          </a:p>
        </p:txBody>
      </p:sp>
      <p:pic>
        <p:nvPicPr>
          <p:cNvPr id="10" name="Image 9"/>
          <p:cNvPicPr>
            <a:picLocks noChangeAspect="1"/>
          </p:cNvPicPr>
          <p:nvPr/>
        </p:nvPicPr>
        <p:blipFill rotWithShape="1">
          <a:blip r:embed="rId6"/>
          <a:srcRect r="2187"/>
          <a:stretch/>
        </p:blipFill>
        <p:spPr>
          <a:xfrm>
            <a:off x="4497289" y="7223536"/>
            <a:ext cx="1875683" cy="1245092"/>
          </a:xfrm>
          <a:prstGeom prst="rect">
            <a:avLst/>
          </a:prstGeom>
        </p:spPr>
      </p:pic>
      <p:pic>
        <p:nvPicPr>
          <p:cNvPr id="21" name="Image 20"/>
          <p:cNvPicPr>
            <a:picLocks noChangeAspect="1"/>
          </p:cNvPicPr>
          <p:nvPr/>
        </p:nvPicPr>
        <p:blipFill>
          <a:blip r:embed="rId3"/>
          <a:stretch>
            <a:fillRect/>
          </a:stretch>
        </p:blipFill>
        <p:spPr>
          <a:xfrm>
            <a:off x="4490464" y="8160773"/>
            <a:ext cx="369769" cy="360288"/>
          </a:xfrm>
          <a:prstGeom prst="rect">
            <a:avLst/>
          </a:prstGeom>
        </p:spPr>
      </p:pic>
      <p:sp>
        <p:nvSpPr>
          <p:cNvPr id="22" name="ZoneTexte 21"/>
          <p:cNvSpPr txBox="1"/>
          <p:nvPr/>
        </p:nvSpPr>
        <p:spPr>
          <a:xfrm>
            <a:off x="4481791" y="8514303"/>
            <a:ext cx="2396849" cy="523220"/>
          </a:xfrm>
          <a:prstGeom prst="rect">
            <a:avLst/>
          </a:prstGeom>
          <a:noFill/>
        </p:spPr>
        <p:txBody>
          <a:bodyPr wrap="square" rtlCol="0">
            <a:spAutoFit/>
          </a:bodyPr>
          <a:lstStyle/>
          <a:p>
            <a:r>
              <a:rPr lang="fr-FR" sz="700" b="1" dirty="0" smtClean="0">
                <a:solidFill>
                  <a:srgbClr val="892964"/>
                </a:solidFill>
                <a:latin typeface="Helvetica" panose="020B0604020202020204" pitchFamily="34" charset="0"/>
                <a:cs typeface="Helvetica" panose="020B0604020202020204" pitchFamily="34" charset="0"/>
              </a:rPr>
              <a:t>Brigitte </a:t>
            </a:r>
            <a:r>
              <a:rPr lang="fr-FR" sz="700" b="1" dirty="0" err="1" smtClean="0">
                <a:solidFill>
                  <a:srgbClr val="892964"/>
                </a:solidFill>
                <a:latin typeface="Helvetica" panose="020B0604020202020204" pitchFamily="34" charset="0"/>
                <a:cs typeface="Helvetica" panose="020B0604020202020204" pitchFamily="34" charset="0"/>
              </a:rPr>
              <a:t>Autran</a:t>
            </a:r>
            <a:r>
              <a:rPr lang="fr-FR" sz="700" b="1" dirty="0" smtClean="0">
                <a:solidFill>
                  <a:srgbClr val="892964"/>
                </a:solidFill>
                <a:latin typeface="Helvetica" panose="020B0604020202020204" pitchFamily="34" charset="0"/>
                <a:cs typeface="Helvetica" panose="020B0604020202020204" pitchFamily="34" charset="0"/>
              </a:rPr>
              <a:t>, Professeur émérite de la faculté </a:t>
            </a:r>
            <a:br>
              <a:rPr lang="fr-FR" sz="700" b="1" dirty="0" smtClean="0">
                <a:solidFill>
                  <a:srgbClr val="892964"/>
                </a:solidFill>
                <a:latin typeface="Helvetica" panose="020B0604020202020204" pitchFamily="34" charset="0"/>
                <a:cs typeface="Helvetica" panose="020B0604020202020204" pitchFamily="34" charset="0"/>
              </a:rPr>
            </a:br>
            <a:r>
              <a:rPr lang="fr-FR" sz="700" b="1" dirty="0" smtClean="0">
                <a:solidFill>
                  <a:srgbClr val="892964"/>
                </a:solidFill>
                <a:latin typeface="Helvetica" panose="020B0604020202020204" pitchFamily="34" charset="0"/>
                <a:cs typeface="Helvetica" panose="020B0604020202020204" pitchFamily="34" charset="0"/>
              </a:rPr>
              <a:t>de médecine Pierre et Marie Curie, </a:t>
            </a:r>
            <a:br>
              <a:rPr lang="fr-FR" sz="700" b="1" dirty="0" smtClean="0">
                <a:solidFill>
                  <a:srgbClr val="892964"/>
                </a:solidFill>
                <a:latin typeface="Helvetica" panose="020B0604020202020204" pitchFamily="34" charset="0"/>
                <a:cs typeface="Helvetica" panose="020B0604020202020204" pitchFamily="34" charset="0"/>
              </a:rPr>
            </a:br>
            <a:r>
              <a:rPr lang="fr-FR" sz="700" b="1" dirty="0" smtClean="0">
                <a:solidFill>
                  <a:srgbClr val="892964"/>
                </a:solidFill>
                <a:latin typeface="Helvetica" panose="020B0604020202020204" pitchFamily="34" charset="0"/>
                <a:cs typeface="Helvetica" panose="020B0604020202020204" pitchFamily="34" charset="0"/>
              </a:rPr>
              <a:t>hôpital de la Pitié-Salpêtrière-APHP</a:t>
            </a:r>
          </a:p>
          <a:p>
            <a:r>
              <a:rPr lang="fr-FR" sz="700" b="1" dirty="0" smtClean="0">
                <a:solidFill>
                  <a:srgbClr val="892964"/>
                </a:solidFill>
                <a:latin typeface="Helvetica" panose="020B0604020202020204" pitchFamily="34" charset="0"/>
                <a:cs typeface="Helvetica" panose="020B0604020202020204" pitchFamily="34" charset="0"/>
              </a:rPr>
              <a:t>Les adjuvants dans les vaccins.</a:t>
            </a:r>
          </a:p>
        </p:txBody>
      </p:sp>
      <p:pic>
        <p:nvPicPr>
          <p:cNvPr id="36" name="Image 35"/>
          <p:cNvPicPr>
            <a:picLocks noChangeAspect="1"/>
          </p:cNvPicPr>
          <p:nvPr/>
        </p:nvPicPr>
        <p:blipFill>
          <a:blip r:embed="rId7"/>
          <a:stretch>
            <a:fillRect/>
          </a:stretch>
        </p:blipFill>
        <p:spPr>
          <a:xfrm>
            <a:off x="712147" y="2073275"/>
            <a:ext cx="3297878" cy="6344078"/>
          </a:xfrm>
          <a:prstGeom prst="rect">
            <a:avLst/>
          </a:prstGeom>
          <a:ln>
            <a:solidFill>
              <a:schemeClr val="bg1">
                <a:lumMod val="75000"/>
              </a:schemeClr>
            </a:solidFill>
          </a:ln>
        </p:spPr>
      </p:pic>
      <p:sp>
        <p:nvSpPr>
          <p:cNvPr id="37" name="ZoneTexte 36"/>
          <p:cNvSpPr txBox="1"/>
          <p:nvPr/>
        </p:nvSpPr>
        <p:spPr>
          <a:xfrm>
            <a:off x="995965" y="8437632"/>
            <a:ext cx="2169520" cy="200055"/>
          </a:xfrm>
          <a:prstGeom prst="rect">
            <a:avLst/>
          </a:prstGeom>
          <a:noFill/>
        </p:spPr>
        <p:txBody>
          <a:bodyPr wrap="square" rtlCol="0">
            <a:spAutoFit/>
          </a:bodyPr>
          <a:lstStyle/>
          <a:p>
            <a:r>
              <a:rPr lang="fr-FR" sz="700" b="1" dirty="0" smtClean="0">
                <a:solidFill>
                  <a:srgbClr val="892964"/>
                </a:solidFill>
                <a:latin typeface="Helvetica" panose="020B0604020202020204" pitchFamily="34" charset="0"/>
                <a:cs typeface="Helvetica" panose="020B0604020202020204" pitchFamily="34" charset="0"/>
              </a:rPr>
              <a:t>Qu’est-ce-qui change ?</a:t>
            </a:r>
          </a:p>
        </p:txBody>
      </p:sp>
    </p:spTree>
    <p:extLst>
      <p:ext uri="{BB962C8B-B14F-4D97-AF65-F5344CB8AC3E}">
        <p14:creationId xmlns:p14="http://schemas.microsoft.com/office/powerpoint/2010/main" val="4006998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2955" y="631825"/>
            <a:ext cx="6237027" cy="7342187"/>
          </a:xfrm>
        </p:spPr>
        <p:txBody>
          <a:bodyPr>
            <a:normAutofit/>
          </a:bodyPr>
          <a:lstStyle/>
          <a:p>
            <a:pPr marL="685800" lvl="2" indent="0" algn="just">
              <a:buNone/>
            </a:pPr>
            <a:r>
              <a:rPr lang="fr-FR" b="1" dirty="0"/>
              <a:t>Un partenariat avec </a:t>
            </a:r>
            <a:r>
              <a:rPr lang="fr-FR" b="1" dirty="0" smtClean="0"/>
              <a:t>deux </a:t>
            </a:r>
            <a:r>
              <a:rPr lang="fr-FR" b="1" dirty="0" err="1" smtClean="0"/>
              <a:t>Youtubeurs</a:t>
            </a:r>
            <a:r>
              <a:rPr lang="fr-FR" b="1" dirty="0" smtClean="0"/>
              <a:t> pour combattre les idées reçues autour de la vaccination</a:t>
            </a:r>
          </a:p>
          <a:p>
            <a:pPr marL="685800" lvl="2" indent="0" algn="just">
              <a:buNone/>
            </a:pPr>
            <a:r>
              <a:rPr lang="fr-FR" dirty="0"/>
              <a:t>Julien </a:t>
            </a:r>
            <a:r>
              <a:rPr lang="fr-FR" dirty="0" err="1"/>
              <a:t>Menielle</a:t>
            </a:r>
            <a:r>
              <a:rPr lang="fr-FR" dirty="0"/>
              <a:t> </a:t>
            </a:r>
            <a:r>
              <a:rPr lang="fr-FR" dirty="0" smtClean="0"/>
              <a:t>de la chaîne </a:t>
            </a:r>
            <a:r>
              <a:rPr lang="fr-FR" i="1" dirty="0" smtClean="0"/>
              <a:t>Dans </a:t>
            </a:r>
            <a:r>
              <a:rPr lang="fr-FR" i="1" dirty="0"/>
              <a:t>ton </a:t>
            </a:r>
            <a:r>
              <a:rPr lang="fr-FR" i="1" dirty="0" smtClean="0"/>
              <a:t>corps </a:t>
            </a:r>
            <a:r>
              <a:rPr lang="fr-FR" dirty="0"/>
              <a:t>et Bruce </a:t>
            </a:r>
            <a:r>
              <a:rPr lang="fr-FR" dirty="0" err="1"/>
              <a:t>Benamran</a:t>
            </a:r>
            <a:r>
              <a:rPr lang="fr-FR" dirty="0"/>
              <a:t> </a:t>
            </a:r>
            <a:r>
              <a:rPr lang="fr-FR" dirty="0" smtClean="0"/>
              <a:t>de la chaîne </a:t>
            </a:r>
            <a:br>
              <a:rPr lang="fr-FR" dirty="0" smtClean="0"/>
            </a:br>
            <a:r>
              <a:rPr lang="fr-FR" i="1" dirty="0" smtClean="0"/>
              <a:t>E-penser</a:t>
            </a:r>
            <a:r>
              <a:rPr lang="fr-FR" dirty="0" smtClean="0"/>
              <a:t> ont réalisé deux vidéos qui </a:t>
            </a:r>
            <a:r>
              <a:rPr lang="fr-FR" dirty="0"/>
              <a:t>s’attaquent aux idées reçues sur la </a:t>
            </a:r>
            <a:r>
              <a:rPr lang="fr-FR" dirty="0" smtClean="0"/>
              <a:t>vaccination. </a:t>
            </a:r>
            <a:r>
              <a:rPr lang="fr-FR" dirty="0"/>
              <a:t>En se basant sur le principe du </a:t>
            </a:r>
            <a:r>
              <a:rPr lang="fr-FR" dirty="0" smtClean="0"/>
              <a:t>« </a:t>
            </a:r>
            <a:r>
              <a:rPr lang="fr-FR" dirty="0" err="1" smtClean="0"/>
              <a:t>debunkage</a:t>
            </a:r>
            <a:r>
              <a:rPr lang="fr-FR" dirty="0" smtClean="0"/>
              <a:t> », ils remettent les </a:t>
            </a:r>
            <a:r>
              <a:rPr lang="fr-FR" dirty="0"/>
              <a:t>faits scientifiques au cœur du débat.</a:t>
            </a:r>
          </a:p>
          <a:p>
            <a:pPr marL="685800" lvl="2" indent="0" algn="just">
              <a:buNone/>
            </a:pPr>
            <a:endParaRPr lang="fr-FR" dirty="0" smtClean="0"/>
          </a:p>
          <a:p>
            <a:pPr marL="685800" lvl="2" indent="0" algn="just">
              <a:buNone/>
            </a:pPr>
            <a:endParaRPr lang="fr-FR" dirty="0" smtClean="0"/>
          </a:p>
          <a:p>
            <a:pPr marL="685800" lvl="2" indent="0" algn="just">
              <a:buNone/>
            </a:pPr>
            <a:r>
              <a:rPr lang="fr-FR" b="1" dirty="0"/>
              <a:t>Un site internet dédié à la vaccination </a:t>
            </a:r>
            <a:endParaRPr lang="fr-FR" dirty="0"/>
          </a:p>
          <a:p>
            <a:pPr marL="685800" lvl="2" indent="0" algn="just">
              <a:buNone/>
            </a:pPr>
            <a:r>
              <a:rPr lang="fr-FR" b="1" u="sng" dirty="0">
                <a:hlinkClick r:id="rId2"/>
              </a:rPr>
              <a:t>http://vaccination-info-service.fr/</a:t>
            </a:r>
            <a:r>
              <a:rPr lang="fr-FR" b="1" dirty="0"/>
              <a:t> </a:t>
            </a:r>
            <a:endParaRPr lang="fr-FR" b="1" dirty="0" smtClean="0"/>
          </a:p>
          <a:p>
            <a:pPr marL="685800" lvl="2" indent="0" algn="just">
              <a:buNone/>
            </a:pPr>
            <a:endParaRPr lang="fr-FR" dirty="0"/>
          </a:p>
          <a:p>
            <a:pPr marL="685800" lvl="2" indent="0" algn="just">
              <a:buNone/>
            </a:pPr>
            <a:r>
              <a:rPr lang="fr-FR" dirty="0"/>
              <a:t>Premier site institutionnel sur la vaccination, </a:t>
            </a:r>
            <a:r>
              <a:rPr lang="fr-FR" b="1" dirty="0"/>
              <a:t>vaccination-info-service</a:t>
            </a:r>
            <a:r>
              <a:rPr lang="fr-FR" dirty="0"/>
              <a:t> apporte des informations factuelles, pratiques et scientifiquement validées, pour répondre aux questions du public sur la vaccination.</a:t>
            </a:r>
          </a:p>
          <a:p>
            <a:pPr marL="685800" lvl="2" indent="0" algn="just">
              <a:buNone/>
            </a:pPr>
            <a:r>
              <a:rPr lang="fr-FR" dirty="0"/>
              <a:t>Une déclinaison du site pour les professionnels de santé verra le jour au printemps 2018.</a:t>
            </a:r>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endParaRPr lang="fr-FR" dirty="0" smtClean="0"/>
          </a:p>
          <a:p>
            <a:endParaRPr lang="fr-FR" dirty="0"/>
          </a:p>
          <a:p>
            <a:endParaRPr lang="fr-FR" dirty="0" smtClean="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000" y="3961999"/>
            <a:ext cx="4303702" cy="1906105"/>
          </a:xfrm>
          <a:prstGeom prst="rect">
            <a:avLst/>
          </a:prstGeom>
        </p:spPr>
      </p:pic>
    </p:spTree>
    <p:extLst>
      <p:ext uri="{BB962C8B-B14F-4D97-AF65-F5344CB8AC3E}">
        <p14:creationId xmlns:p14="http://schemas.microsoft.com/office/powerpoint/2010/main" val="1661297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7545" y="653742"/>
            <a:ext cx="6317804" cy="8353780"/>
          </a:xfrm>
        </p:spPr>
        <p:txBody>
          <a:bodyPr/>
          <a:lstStyle/>
          <a:p>
            <a:pPr marL="685800" lvl="2" indent="0" algn="just">
              <a:buNone/>
            </a:pPr>
            <a:r>
              <a:rPr lang="fr-FR" b="1" dirty="0">
                <a:solidFill>
                  <a:prstClr val="black">
                    <a:lumMod val="65000"/>
                    <a:lumOff val="35000"/>
                  </a:prstClr>
                </a:solidFill>
              </a:rPr>
              <a:t>Une série de manifestations pour la Semaine européenne de </a:t>
            </a:r>
            <a:r>
              <a:rPr lang="fr-FR" b="1" dirty="0" smtClean="0">
                <a:solidFill>
                  <a:prstClr val="black">
                    <a:lumMod val="65000"/>
                    <a:lumOff val="35000"/>
                  </a:prstClr>
                </a:solidFill>
              </a:rPr>
              <a:t>la vaccination (</a:t>
            </a:r>
            <a:r>
              <a:rPr lang="fr-FR" b="1" dirty="0">
                <a:solidFill>
                  <a:prstClr val="black">
                    <a:lumMod val="65000"/>
                    <a:lumOff val="35000"/>
                  </a:prstClr>
                </a:solidFill>
              </a:rPr>
              <a:t>fin avril 2018)</a:t>
            </a:r>
          </a:p>
          <a:p>
            <a:pPr marL="685800" lvl="2" indent="0" algn="just">
              <a:buNone/>
            </a:pPr>
            <a:endParaRPr lang="fr-FR" dirty="0">
              <a:solidFill>
                <a:prstClr val="black">
                  <a:lumMod val="65000"/>
                  <a:lumOff val="35000"/>
                </a:prstClr>
              </a:solidFill>
            </a:endParaRPr>
          </a:p>
          <a:p>
            <a:pPr marL="685800" lvl="2" indent="0" algn="just">
              <a:buNone/>
            </a:pPr>
            <a:r>
              <a:rPr lang="fr-FR" dirty="0">
                <a:solidFill>
                  <a:prstClr val="black">
                    <a:lumMod val="65000"/>
                    <a:lumOff val="35000"/>
                  </a:prstClr>
                </a:solidFill>
              </a:rPr>
              <a:t>Le thème retenu pour 2018 est la vaccination du nourrisson. A cette occasion, une exposition pédagogique sur la vaccination sera organisée dans 17 régions pour l’information du public.</a:t>
            </a:r>
          </a:p>
          <a:p>
            <a:pPr marL="685800" lvl="2" indent="0" algn="just">
              <a:buNone/>
            </a:pPr>
            <a:r>
              <a:rPr lang="fr-FR" dirty="0">
                <a:solidFill>
                  <a:prstClr val="black">
                    <a:lumMod val="65000"/>
                    <a:lumOff val="35000"/>
                  </a:prstClr>
                </a:solidFill>
              </a:rPr>
              <a:t>Dans le même temps, une campagne d’information sera également diffusée </a:t>
            </a:r>
            <a:r>
              <a:rPr lang="fr-FR" dirty="0" smtClean="0">
                <a:solidFill>
                  <a:prstClr val="black">
                    <a:lumMod val="65000"/>
                    <a:lumOff val="35000"/>
                  </a:prstClr>
                </a:solidFill>
              </a:rPr>
              <a:t/>
            </a:r>
            <a:br>
              <a:rPr lang="fr-FR" dirty="0" smtClean="0">
                <a:solidFill>
                  <a:prstClr val="black">
                    <a:lumMod val="65000"/>
                    <a:lumOff val="35000"/>
                  </a:prstClr>
                </a:solidFill>
              </a:rPr>
            </a:br>
            <a:r>
              <a:rPr lang="fr-FR" dirty="0" smtClean="0">
                <a:solidFill>
                  <a:prstClr val="black">
                    <a:lumMod val="65000"/>
                    <a:lumOff val="35000"/>
                  </a:prstClr>
                </a:solidFill>
              </a:rPr>
              <a:t>en </a:t>
            </a:r>
            <a:r>
              <a:rPr lang="fr-FR" dirty="0">
                <a:solidFill>
                  <a:prstClr val="black">
                    <a:lumMod val="65000"/>
                    <a:lumOff val="35000"/>
                  </a:prstClr>
                </a:solidFill>
              </a:rPr>
              <a:t>radio, sur internet et en presse écrite pour promouvoir le site </a:t>
            </a:r>
            <a:r>
              <a:rPr lang="fr-FR" b="1" dirty="0">
                <a:solidFill>
                  <a:prstClr val="black">
                    <a:lumMod val="65000"/>
                    <a:lumOff val="35000"/>
                  </a:prstClr>
                </a:solidFill>
              </a:rPr>
              <a:t>vaccination-info-service.fr</a:t>
            </a:r>
            <a:r>
              <a:rPr lang="fr-FR" b="1" dirty="0" smtClean="0">
                <a:solidFill>
                  <a:prstClr val="black">
                    <a:lumMod val="65000"/>
                    <a:lumOff val="35000"/>
                  </a:prstClr>
                </a:solidFill>
              </a:rPr>
              <a:t>.</a:t>
            </a:r>
          </a:p>
          <a:p>
            <a:pPr marL="685800" lvl="2" indent="0" algn="just">
              <a:buNone/>
            </a:pPr>
            <a:endParaRPr lang="fr-FR" u="none" dirty="0"/>
          </a:p>
          <a:p>
            <a:pPr marL="514350" lvl="1" indent="0" algn="just">
              <a:buNone/>
            </a:pPr>
            <a:endParaRPr lang="fr-FR" sz="1200" u="none" dirty="0" smtClean="0"/>
          </a:p>
          <a:p>
            <a:pPr marL="514350" lvl="1" indent="0" algn="just">
              <a:buNone/>
            </a:pPr>
            <a:r>
              <a:rPr lang="fr-FR" sz="1200" u="none" dirty="0" smtClean="0"/>
              <a:t>	Des </a:t>
            </a:r>
            <a:r>
              <a:rPr lang="fr-FR" sz="1200" u="none" dirty="0"/>
              <a:t>documents pour le grand public </a:t>
            </a:r>
            <a:r>
              <a:rPr lang="fr-FR" sz="1200" u="none" dirty="0" smtClean="0"/>
              <a:t>disponibles chez les professionnels 	de santé.</a:t>
            </a:r>
            <a:endParaRPr lang="fr-FR" sz="1200" u="none" dirty="0"/>
          </a:p>
          <a:p>
            <a:pPr lvl="2" algn="just"/>
            <a:r>
              <a:rPr lang="fr-FR" b="1" dirty="0" smtClean="0"/>
              <a:t>Dépliants </a:t>
            </a:r>
            <a:r>
              <a:rPr lang="fr-FR" b="1" dirty="0"/>
              <a:t>5 bonnes raisons </a:t>
            </a:r>
            <a:r>
              <a:rPr lang="fr-FR" dirty="0"/>
              <a:t>en version électronique </a:t>
            </a:r>
          </a:p>
          <a:p>
            <a:pPr lvl="2" algn="just"/>
            <a:endParaRPr lang="fr-FR" sz="1100" b="1" dirty="0"/>
          </a:p>
          <a:p>
            <a:pPr lvl="2" algn="just"/>
            <a:endParaRPr lang="fr-FR" sz="1100" b="1" dirty="0"/>
          </a:p>
          <a:p>
            <a:pPr lvl="2" algn="just"/>
            <a:endParaRPr lang="fr-FR" sz="1100" b="1" dirty="0"/>
          </a:p>
          <a:p>
            <a:pPr lvl="2" algn="just"/>
            <a:endParaRPr lang="fr-FR" sz="1100" b="1" dirty="0"/>
          </a:p>
          <a:p>
            <a:pPr lvl="2" algn="just"/>
            <a:endParaRPr lang="fr-FR" sz="1100" b="1" dirty="0"/>
          </a:p>
          <a:p>
            <a:pPr lvl="2" algn="just"/>
            <a:endParaRPr lang="fr-FR" sz="1100" b="1" dirty="0"/>
          </a:p>
          <a:p>
            <a:pPr lvl="2" algn="just"/>
            <a:endParaRPr lang="fr-FR" sz="1100" b="1" dirty="0" smtClean="0"/>
          </a:p>
          <a:p>
            <a:pPr lvl="2" algn="just"/>
            <a:endParaRPr lang="fr-FR" sz="1100" b="1" dirty="0"/>
          </a:p>
          <a:p>
            <a:pPr lvl="2" algn="just"/>
            <a:endParaRPr lang="fr-FR" sz="1100" b="1" dirty="0" smtClean="0"/>
          </a:p>
          <a:p>
            <a:pPr lvl="2" algn="just"/>
            <a:endParaRPr lang="fr-FR" sz="1100" b="1" dirty="0" smtClean="0"/>
          </a:p>
          <a:p>
            <a:pPr lvl="2" algn="just"/>
            <a:endParaRPr lang="fr-FR" sz="1100" b="1" dirty="0"/>
          </a:p>
          <a:p>
            <a:pPr lvl="2" algn="just"/>
            <a:endParaRPr lang="fr-FR" sz="1100" b="1" dirty="0"/>
          </a:p>
          <a:p>
            <a:pPr marL="685800" lvl="2" indent="0" algn="just">
              <a:buNone/>
            </a:pPr>
            <a:endParaRPr lang="fr-FR" sz="1100" b="1" dirty="0"/>
          </a:p>
          <a:p>
            <a:pPr lvl="2" algn="just"/>
            <a:r>
              <a:rPr lang="fr-FR" b="1" dirty="0"/>
              <a:t>Comprendre la Vaccination </a:t>
            </a:r>
            <a:r>
              <a:rPr lang="fr-FR" dirty="0"/>
              <a:t>: brochure pédagogique sur la vaccination</a:t>
            </a:r>
          </a:p>
          <a:p>
            <a:pPr marL="685800" lvl="2" indent="0" algn="just">
              <a:buNone/>
            </a:pPr>
            <a:endParaRPr lang="fr-FR" sz="1100" dirty="0"/>
          </a:p>
          <a:p>
            <a:pPr marL="685800" lvl="2" indent="0" algn="just">
              <a:buNone/>
            </a:pPr>
            <a:endParaRPr lang="fr-FR" sz="1100" dirty="0"/>
          </a:p>
          <a:p>
            <a:pPr marL="685800" lvl="2" indent="0" algn="just">
              <a:buNone/>
            </a:pPr>
            <a:endParaRPr lang="fr-FR" sz="1100" dirty="0"/>
          </a:p>
          <a:p>
            <a:pPr marL="685800" lvl="2" indent="0" algn="just">
              <a:buNone/>
            </a:pPr>
            <a:endParaRPr lang="fr-FR" sz="1100" dirty="0"/>
          </a:p>
          <a:p>
            <a:pPr marL="685800" lvl="2" indent="0" algn="just">
              <a:buNone/>
            </a:pPr>
            <a:endParaRPr lang="fr-FR" sz="1100" dirty="0"/>
          </a:p>
          <a:p>
            <a:pPr marL="685800" lvl="2" indent="0" algn="just">
              <a:buNone/>
            </a:pPr>
            <a:endParaRPr lang="fr-FR" sz="1100" dirty="0"/>
          </a:p>
          <a:p>
            <a:pPr marL="685800" lvl="2" indent="0" algn="just">
              <a:buNone/>
            </a:pPr>
            <a:endParaRPr lang="fr-FR" sz="1100" dirty="0"/>
          </a:p>
          <a:p>
            <a:pPr marL="685800" lvl="2" indent="0" algn="just">
              <a:buNone/>
            </a:pPr>
            <a:endParaRPr lang="fr-FR" sz="1100" dirty="0"/>
          </a:p>
          <a:p>
            <a:pPr marL="685800" lvl="2" indent="0" algn="just">
              <a:buNone/>
            </a:pPr>
            <a:endParaRPr lang="fr-FR" sz="1100" dirty="0"/>
          </a:p>
          <a:p>
            <a:endParaRPr lang="fr-FR" dirty="0"/>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0115" y="3751262"/>
            <a:ext cx="1382998" cy="1827652"/>
          </a:xfrm>
          <a:prstGeom prst="rect">
            <a:avLst/>
          </a:prstGeom>
          <a:noFill/>
          <a:ln>
            <a:solidFill>
              <a:schemeClr val="bg1">
                <a:lumMod val="75000"/>
              </a:schemeClr>
            </a:solidFill>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326" y="3751262"/>
            <a:ext cx="1352714" cy="1827652"/>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0115" y="6564766"/>
            <a:ext cx="1382998" cy="1892838"/>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148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6226" y="1528549"/>
            <a:ext cx="6220107" cy="6320325"/>
          </a:xfrm>
        </p:spPr>
        <p:txBody>
          <a:bodyPr>
            <a:normAutofit/>
          </a:bodyPr>
          <a:lstStyle/>
          <a:p>
            <a:pPr lvl="1">
              <a:buFont typeface="+mj-lt"/>
              <a:buAutoNum type="alphaLcParenR" startAt="2"/>
            </a:pPr>
            <a:r>
              <a:rPr lang="fr-FR" sz="1300" dirty="0" smtClean="0">
                <a:solidFill>
                  <a:srgbClr val="892964"/>
                </a:solidFill>
              </a:rPr>
              <a:t>Pour les professionnels</a:t>
            </a:r>
          </a:p>
          <a:p>
            <a:pPr marL="685800" lvl="2" indent="0" algn="just">
              <a:buNone/>
            </a:pPr>
            <a:r>
              <a:rPr lang="fr-FR" dirty="0"/>
              <a:t>Santé Publique France met à la disposition des professionnels de </a:t>
            </a:r>
            <a:r>
              <a:rPr lang="fr-FR" dirty="0" smtClean="0"/>
              <a:t>santé (médecins généralistes, médecins PMI, pédiatres, sages-femmes, infirmiers) </a:t>
            </a:r>
            <a:r>
              <a:rPr lang="fr-FR" dirty="0"/>
              <a:t>des documents pédagogiques </a:t>
            </a:r>
            <a:r>
              <a:rPr lang="fr-FR" dirty="0" smtClean="0"/>
              <a:t>pour répondre aux questions des parents et </a:t>
            </a:r>
            <a:r>
              <a:rPr lang="fr-FR" dirty="0"/>
              <a:t>qui sont également destinés au grand public via un affichage dans leurs cabinets.</a:t>
            </a:r>
          </a:p>
          <a:p>
            <a:pPr marL="685800" lvl="2" indent="0" algn="just">
              <a:buNone/>
            </a:pPr>
            <a:r>
              <a:rPr lang="fr-FR" dirty="0"/>
              <a:t>Ils seront destinataires </a:t>
            </a:r>
            <a:r>
              <a:rPr lang="fr-FR" dirty="0" smtClean="0"/>
              <a:t>en </a:t>
            </a:r>
            <a:r>
              <a:rPr lang="fr-FR" dirty="0"/>
              <a:t>2018 d’un courrier et d’un exemplaire de tous les documents sur la vaccination pouvant être commandés auprès de Santé Publique </a:t>
            </a:r>
            <a:r>
              <a:rPr lang="fr-FR" dirty="0" smtClean="0"/>
              <a:t>France, dont le calendrier vaccinal pour l’année 2018.</a:t>
            </a:r>
            <a:endParaRPr lang="fr-FR" dirty="0"/>
          </a:p>
          <a:p>
            <a:pPr marL="685800" lvl="2" indent="0" algn="just">
              <a:buNone/>
            </a:pPr>
            <a:endParaRPr lang="fr-FR" dirty="0"/>
          </a:p>
          <a:p>
            <a:pPr marL="685800" lvl="2" indent="0" algn="just">
              <a:buNone/>
            </a:pPr>
            <a:r>
              <a:rPr lang="fr-FR" dirty="0"/>
              <a:t>Par exemple :</a:t>
            </a:r>
          </a:p>
          <a:p>
            <a:pPr lvl="2" algn="just"/>
            <a:r>
              <a:rPr lang="fr-FR" b="1" dirty="0"/>
              <a:t>Repères pour votre pratique – obligations vaccinales </a:t>
            </a:r>
            <a:r>
              <a:rPr lang="fr-FR" dirty="0"/>
              <a:t>: dépliant explicatif sur l’extension des obligations vaccinales et ses </a:t>
            </a:r>
            <a:r>
              <a:rPr lang="fr-FR" dirty="0" smtClean="0"/>
              <a:t>conséquences </a:t>
            </a:r>
            <a:r>
              <a:rPr lang="fr-FR" dirty="0"/>
              <a:t>sur la pratique des </a:t>
            </a:r>
            <a:r>
              <a:rPr lang="fr-FR" dirty="0" smtClean="0"/>
              <a:t>professionnels </a:t>
            </a:r>
            <a:r>
              <a:rPr lang="fr-FR" dirty="0"/>
              <a:t>de santé.</a:t>
            </a:r>
          </a:p>
          <a:p>
            <a:pPr marL="685800" lvl="2" indent="0" algn="just">
              <a:buNone/>
            </a:pPr>
            <a:endParaRPr lang="fr-FR" dirty="0"/>
          </a:p>
          <a:p>
            <a:pPr lvl="2" algn="just"/>
            <a:r>
              <a:rPr lang="fr-FR" b="1" dirty="0" smtClean="0"/>
              <a:t>Des dossiers pédagogiques </a:t>
            </a:r>
            <a:r>
              <a:rPr lang="fr-FR" dirty="0" smtClean="0"/>
              <a:t>téléchargeables à l’adresse suivante :</a:t>
            </a:r>
          </a:p>
          <a:p>
            <a:pPr marL="900113" lvl="3" indent="0" algn="just">
              <a:buNone/>
            </a:pPr>
            <a:r>
              <a:rPr lang="fr-FR" sz="1050" dirty="0" smtClean="0">
                <a:hlinkClick r:id="rId2"/>
              </a:rPr>
              <a:t>https</a:t>
            </a:r>
            <a:r>
              <a:rPr lang="fr-FR" sz="1050" dirty="0">
                <a:hlinkClick r:id="rId2"/>
              </a:rPr>
              <a:t>://</a:t>
            </a:r>
            <a:r>
              <a:rPr lang="fr-FR" sz="1050" dirty="0" smtClean="0">
                <a:hlinkClick r:id="rId2"/>
              </a:rPr>
              <a:t>www.santepubliquefrance.fr/Actualites/Vaccination-des-jeunes-enfants-des-donnees-pour-mieux-comprendre-l-action-publique</a:t>
            </a:r>
            <a:r>
              <a:rPr lang="fr-FR" sz="1050" dirty="0" smtClean="0"/>
              <a:t> </a:t>
            </a:r>
          </a:p>
          <a:p>
            <a:pPr marL="685800" lvl="2" indent="0" algn="just">
              <a:buNone/>
            </a:pPr>
            <a:endParaRPr lang="fr-FR" sz="1100" dirty="0" smtClean="0"/>
          </a:p>
          <a:p>
            <a:pPr marL="685800" lvl="2" indent="0" algn="just">
              <a:buNone/>
            </a:pPr>
            <a:endParaRPr lang="fr-FR" sz="1100" dirty="0"/>
          </a:p>
          <a:p>
            <a:pPr marL="685800" lvl="2" indent="0" algn="just">
              <a:buNone/>
            </a:pPr>
            <a:r>
              <a:rPr lang="fr-FR" b="1" dirty="0"/>
              <a:t>Espace professionnel du site vaccination-info-service.fr </a:t>
            </a:r>
          </a:p>
          <a:p>
            <a:pPr marL="685800" lvl="2" indent="0" algn="just">
              <a:buNone/>
            </a:pPr>
            <a:r>
              <a:rPr lang="fr-FR" dirty="0" smtClean="0"/>
              <a:t>Un </a:t>
            </a:r>
            <a:r>
              <a:rPr lang="fr-FR" dirty="0"/>
              <a:t>espace pour les professionnels de santé sera lancé à l’occasion de la Semaine de la vaccination sur le site de référence </a:t>
            </a:r>
            <a:r>
              <a:rPr lang="fr-FR" dirty="0" smtClean="0"/>
              <a:t>: </a:t>
            </a:r>
            <a:r>
              <a:rPr lang="fr-FR" dirty="0"/>
              <a:t>vaccination-info-service.fr.</a:t>
            </a:r>
          </a:p>
          <a:p>
            <a:pPr marL="685800" lvl="2" indent="0" algn="just">
              <a:buNone/>
            </a:pPr>
            <a:endParaRPr lang="fr-FR" dirty="0" smtClean="0"/>
          </a:p>
          <a:p>
            <a:pPr marL="685800" lvl="2" indent="0" algn="just">
              <a:buNone/>
            </a:pPr>
            <a:endParaRPr lang="fr-FR" dirty="0" smtClean="0"/>
          </a:p>
          <a:p>
            <a:pPr marL="685800" lvl="2" indent="0" algn="just">
              <a:buNone/>
            </a:pPr>
            <a:r>
              <a:rPr lang="fr-FR" dirty="0" smtClean="0"/>
              <a:t>En </a:t>
            </a:r>
            <a:r>
              <a:rPr lang="fr-FR" dirty="0"/>
              <a:t>outre, </a:t>
            </a:r>
            <a:r>
              <a:rPr lang="fr-FR" b="1" dirty="0"/>
              <a:t>des messages sur les logiciels professionnels des vaccinateurs </a:t>
            </a:r>
            <a:r>
              <a:rPr lang="fr-FR" dirty="0"/>
              <a:t>leur seront envoyés pour leur rappeler les nouvelles obligations vaccinales, </a:t>
            </a:r>
            <a:r>
              <a:rPr lang="fr-FR" dirty="0" smtClean="0"/>
              <a:t/>
            </a:r>
            <a:br>
              <a:rPr lang="fr-FR" dirty="0" smtClean="0"/>
            </a:br>
            <a:r>
              <a:rPr lang="fr-FR" dirty="0" smtClean="0"/>
              <a:t>en </a:t>
            </a:r>
            <a:r>
              <a:rPr lang="fr-FR" dirty="0"/>
              <a:t>juin et septembre 2018.</a:t>
            </a:r>
          </a:p>
          <a:p>
            <a:pPr marL="685800" lvl="2" indent="0" algn="just">
              <a:buNone/>
            </a:pPr>
            <a:endParaRPr lang="fr-FR" sz="1100" dirty="0" smtClean="0"/>
          </a:p>
          <a:p>
            <a:pPr marL="685800" lvl="2" indent="0" algn="just">
              <a:buNone/>
            </a:pPr>
            <a:endParaRPr lang="fr-FR" sz="1100" dirty="0"/>
          </a:p>
          <a:p>
            <a:endParaRPr lang="fr-FR" dirty="0" smtClean="0"/>
          </a:p>
          <a:p>
            <a:endParaRPr lang="fr-FR" dirty="0"/>
          </a:p>
          <a:p>
            <a:endParaRPr lang="fr-FR" dirty="0" smtClean="0"/>
          </a:p>
        </p:txBody>
      </p:sp>
    </p:spTree>
    <p:extLst>
      <p:ext uri="{BB962C8B-B14F-4D97-AF65-F5344CB8AC3E}">
        <p14:creationId xmlns:p14="http://schemas.microsoft.com/office/powerpoint/2010/main" val="2368459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6226" y="941695"/>
            <a:ext cx="6220107" cy="7084034"/>
          </a:xfrm>
        </p:spPr>
        <p:txBody>
          <a:bodyPr>
            <a:normAutofit/>
          </a:bodyPr>
          <a:lstStyle/>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a:p>
          <a:p>
            <a:pPr lvl="1">
              <a:buFont typeface="+mj-lt"/>
              <a:buAutoNum type="alphaLcParenR" startAt="3"/>
            </a:pPr>
            <a:r>
              <a:rPr lang="fr-FR" sz="1300" dirty="0" smtClean="0">
                <a:solidFill>
                  <a:srgbClr val="892964"/>
                </a:solidFill>
              </a:rPr>
              <a:t>Pour </a:t>
            </a:r>
            <a:r>
              <a:rPr lang="fr-FR" sz="1300" dirty="0">
                <a:solidFill>
                  <a:srgbClr val="892964"/>
                </a:solidFill>
              </a:rPr>
              <a:t>les professionnels de la petite enfance</a:t>
            </a:r>
          </a:p>
          <a:p>
            <a:pPr lvl="0"/>
            <a:r>
              <a:rPr lang="fr-FR" dirty="0"/>
              <a:t>	</a:t>
            </a:r>
            <a:r>
              <a:rPr lang="fr-FR" sz="1200" dirty="0"/>
              <a:t>Un document d’aide au contrôle sera édité par le Ministère pour les personnes </a:t>
            </a:r>
            <a:r>
              <a:rPr lang="fr-FR" sz="1200" dirty="0" smtClean="0"/>
              <a:t>	en charge </a:t>
            </a:r>
            <a:r>
              <a:rPr lang="fr-FR" sz="1200" dirty="0"/>
              <a:t>de la vérification des vaccinations par les personnes ou structures </a:t>
            </a:r>
            <a:r>
              <a:rPr lang="fr-FR" sz="1200" dirty="0" smtClean="0"/>
              <a:t>	d’accueil 	des enfants </a:t>
            </a:r>
            <a:r>
              <a:rPr lang="fr-FR" sz="1200" dirty="0"/>
              <a:t>mais aussi des documents d’information à destination </a:t>
            </a:r>
            <a:r>
              <a:rPr lang="fr-FR" sz="1200" dirty="0" smtClean="0"/>
              <a:t>	des personnels </a:t>
            </a:r>
            <a:r>
              <a:rPr lang="fr-FR" sz="1200" dirty="0"/>
              <a:t>des </a:t>
            </a:r>
            <a:r>
              <a:rPr lang="fr-FR" sz="1200" dirty="0" smtClean="0"/>
              <a:t>	mairies </a:t>
            </a:r>
            <a:r>
              <a:rPr lang="fr-FR" sz="1200" dirty="0"/>
              <a:t>procédant aux inscriptions des enfants.</a:t>
            </a:r>
          </a:p>
          <a:p>
            <a:pPr lvl="0"/>
            <a:r>
              <a:rPr lang="fr-FR" sz="1200" dirty="0"/>
              <a:t>	</a:t>
            </a:r>
            <a:r>
              <a:rPr lang="fr-FR" sz="1200" dirty="0" smtClean="0"/>
              <a:t>Les </a:t>
            </a:r>
            <a:r>
              <a:rPr lang="fr-FR" sz="1200" dirty="0"/>
              <a:t>professionnels de la </a:t>
            </a:r>
            <a:r>
              <a:rPr lang="fr-FR" sz="1200" dirty="0" smtClean="0"/>
              <a:t>petite </a:t>
            </a:r>
            <a:r>
              <a:rPr lang="fr-FR" sz="1200" dirty="0"/>
              <a:t>enfance seront également destinataires </a:t>
            </a:r>
            <a:r>
              <a:rPr lang="fr-FR" sz="1200" dirty="0" smtClean="0"/>
              <a:t>de 	documents pédagogiques </a:t>
            </a:r>
            <a:r>
              <a:rPr lang="fr-FR" sz="1200" dirty="0"/>
              <a:t>sur la vaccination afin de pouvoir répondre </a:t>
            </a:r>
            <a:r>
              <a:rPr lang="fr-FR" sz="1200" dirty="0" smtClean="0"/>
              <a:t>aux 	questions </a:t>
            </a:r>
            <a:r>
              <a:rPr lang="fr-FR" sz="1200" dirty="0"/>
              <a:t>des </a:t>
            </a:r>
            <a:r>
              <a:rPr lang="fr-FR" sz="1200" dirty="0" smtClean="0"/>
              <a:t>parents.</a:t>
            </a:r>
            <a:endParaRPr lang="fr-FR" sz="1200" dirty="0"/>
          </a:p>
          <a:p>
            <a:pPr marL="685800" lvl="2" indent="0" algn="just">
              <a:buNone/>
            </a:pPr>
            <a:endParaRPr lang="fr-FR" dirty="0"/>
          </a:p>
          <a:p>
            <a:pPr marL="685800" lvl="2" indent="0" algn="just">
              <a:buNone/>
            </a:pPr>
            <a:endParaRPr lang="fr-FR" sz="1100" dirty="0" smtClean="0"/>
          </a:p>
          <a:p>
            <a:pPr marL="685800" lvl="2" indent="0" algn="just">
              <a:buNone/>
            </a:pPr>
            <a:endParaRPr lang="fr-FR" sz="1100" dirty="0"/>
          </a:p>
          <a:p>
            <a:pPr marL="685800" lvl="2" indent="0" algn="just">
              <a:buNone/>
            </a:pPr>
            <a:endParaRPr lang="fr-FR" sz="1100" dirty="0" smtClean="0"/>
          </a:p>
          <a:p>
            <a:pPr marL="685800" lvl="2" indent="0" algn="just">
              <a:buNone/>
            </a:pPr>
            <a:endParaRPr lang="fr-FR" sz="1100" dirty="0" smtClean="0"/>
          </a:p>
          <a:p>
            <a:pPr marL="685800" lvl="2" indent="0" algn="just">
              <a:buNone/>
            </a:pPr>
            <a:endParaRPr lang="fr-FR" sz="1100" dirty="0"/>
          </a:p>
          <a:p>
            <a:endParaRPr lang="fr-FR" dirty="0" smtClean="0"/>
          </a:p>
          <a:p>
            <a:endParaRPr lang="fr-FR" dirty="0"/>
          </a:p>
          <a:p>
            <a:endParaRPr lang="fr-FR" dirty="0" smtClean="0"/>
          </a:p>
        </p:txBody>
      </p:sp>
    </p:spTree>
    <p:extLst>
      <p:ext uri="{BB962C8B-B14F-4D97-AF65-F5344CB8AC3E}">
        <p14:creationId xmlns:p14="http://schemas.microsoft.com/office/powerpoint/2010/main" val="2882394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2547" y="2934086"/>
            <a:ext cx="6695453" cy="1981239"/>
          </a:xfrm>
        </p:spPr>
        <p:txBody>
          <a:bodyPr/>
          <a:lstStyle/>
          <a:p>
            <a:pPr>
              <a:buFont typeface="+mj-lt"/>
              <a:buAutoNum type="romanUcPeriod" startAt="4"/>
            </a:pPr>
            <a:r>
              <a:rPr lang="fr-FR" dirty="0" smtClean="0"/>
              <a:t>Questions-réponses</a:t>
            </a:r>
            <a:endParaRPr lang="fr-FR" dirty="0"/>
          </a:p>
        </p:txBody>
      </p:sp>
    </p:spTree>
    <p:extLst>
      <p:ext uri="{BB962C8B-B14F-4D97-AF65-F5344CB8AC3E}">
        <p14:creationId xmlns:p14="http://schemas.microsoft.com/office/powerpoint/2010/main" val="4113362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186" y="631825"/>
            <a:ext cx="5867796" cy="8667157"/>
          </a:xfrm>
        </p:spPr>
        <p:txBody>
          <a:bodyPr>
            <a:noAutofit/>
          </a:bodyPr>
          <a:lstStyle/>
          <a:p>
            <a:r>
              <a:rPr lang="fr-FR" sz="1300" b="1" dirty="0">
                <a:solidFill>
                  <a:srgbClr val="892964"/>
                </a:solidFill>
              </a:rPr>
              <a:t>Que prévoit la loi ? Quels vaccins deviendront obligatoires ? A quelle date la mesure sera-t-elle mise en œuvre ?</a:t>
            </a:r>
            <a:endParaRPr lang="fr-FR" sz="1300" dirty="0">
              <a:solidFill>
                <a:srgbClr val="892964"/>
              </a:solidFill>
            </a:endParaRPr>
          </a:p>
          <a:p>
            <a:r>
              <a:rPr lang="fr-FR" sz="1200" dirty="0"/>
              <a:t>La loi </a:t>
            </a:r>
            <a:r>
              <a:rPr lang="fr-FR" sz="1200" dirty="0" smtClean="0"/>
              <a:t>rend </a:t>
            </a:r>
            <a:r>
              <a:rPr lang="fr-FR" sz="1200" dirty="0"/>
              <a:t>obligatoires, </a:t>
            </a:r>
            <a:r>
              <a:rPr lang="fr-FR" sz="1200" dirty="0" smtClean="0"/>
              <a:t>depuis le 1</a:t>
            </a:r>
            <a:r>
              <a:rPr lang="fr-FR" sz="1200" baseline="30000" dirty="0" smtClean="0"/>
              <a:t>er</a:t>
            </a:r>
            <a:r>
              <a:rPr lang="fr-FR" sz="1200" dirty="0" smtClean="0"/>
              <a:t> </a:t>
            </a:r>
            <a:r>
              <a:rPr lang="fr-FR" sz="1200" dirty="0"/>
              <a:t>janvier 2018, huit vaccins pour les enfants </a:t>
            </a:r>
            <a:r>
              <a:rPr lang="fr-FR" sz="1200" dirty="0" smtClean="0"/>
              <a:t/>
            </a:r>
            <a:br>
              <a:rPr lang="fr-FR" sz="1200" dirty="0" smtClean="0"/>
            </a:br>
            <a:r>
              <a:rPr lang="fr-FR" sz="1200" dirty="0" smtClean="0"/>
              <a:t>de </a:t>
            </a:r>
            <a:r>
              <a:rPr lang="fr-FR" sz="1200" dirty="0"/>
              <a:t>moins de 2 ans en plus des trois </a:t>
            </a:r>
            <a:r>
              <a:rPr lang="fr-FR" sz="1200" dirty="0" smtClean="0"/>
              <a:t>déjà </a:t>
            </a:r>
            <a:r>
              <a:rPr lang="fr-FR" sz="1200" dirty="0"/>
              <a:t>obligatoires (vaccins contre la diphtérie, </a:t>
            </a:r>
            <a:r>
              <a:rPr lang="fr-FR" sz="1200" dirty="0" smtClean="0"/>
              <a:t/>
            </a:r>
            <a:br>
              <a:rPr lang="fr-FR" sz="1200" dirty="0" smtClean="0"/>
            </a:br>
            <a:r>
              <a:rPr lang="fr-FR" sz="1200" dirty="0" smtClean="0"/>
              <a:t>le tétanos </a:t>
            </a:r>
            <a:r>
              <a:rPr lang="fr-FR" sz="1200" dirty="0"/>
              <a:t>et la poliomyélite : DTP</a:t>
            </a:r>
            <a:r>
              <a:rPr lang="fr-FR" sz="1200" dirty="0" smtClean="0"/>
              <a:t>).</a:t>
            </a:r>
          </a:p>
          <a:p>
            <a:r>
              <a:rPr lang="fr-FR" sz="1200" dirty="0" smtClean="0"/>
              <a:t>Ces </a:t>
            </a:r>
            <a:r>
              <a:rPr lang="fr-FR" sz="1200" dirty="0"/>
              <a:t>huit vaccins, actuellement recommandés, sont les vaccins contre </a:t>
            </a:r>
            <a:r>
              <a:rPr lang="fr-FR" sz="1200" dirty="0" smtClean="0"/>
              <a:t>la coqueluche</a:t>
            </a:r>
            <a:r>
              <a:rPr lang="fr-FR" sz="1200" dirty="0"/>
              <a:t>, la rougeole, les oreillons, la rubéole, l’hépatite B, le méningocoque C, </a:t>
            </a:r>
            <a:r>
              <a:rPr lang="fr-FR" sz="1200" dirty="0" smtClean="0"/>
              <a:t/>
            </a:r>
            <a:br>
              <a:rPr lang="fr-FR" sz="1200" dirty="0" smtClean="0"/>
            </a:br>
            <a:r>
              <a:rPr lang="fr-FR" sz="1200" dirty="0" smtClean="0"/>
              <a:t>le </a:t>
            </a:r>
            <a:r>
              <a:rPr lang="fr-FR" sz="1200" dirty="0"/>
              <a:t>pneumocoque et l’</a:t>
            </a:r>
            <a:r>
              <a:rPr lang="fr-FR" sz="1200" i="1" dirty="0"/>
              <a:t>Haemophilus influenzae </a:t>
            </a:r>
            <a:r>
              <a:rPr lang="fr-FR" sz="1200" dirty="0"/>
              <a:t>b</a:t>
            </a:r>
            <a:r>
              <a:rPr lang="fr-FR" sz="1200" dirty="0" smtClean="0"/>
              <a:t>.</a:t>
            </a:r>
            <a:endParaRPr lang="fr-FR" sz="1200" dirty="0"/>
          </a:p>
          <a:p>
            <a:r>
              <a:rPr lang="fr-FR" sz="1200" dirty="0"/>
              <a:t> </a:t>
            </a:r>
          </a:p>
          <a:p>
            <a:r>
              <a:rPr lang="fr-FR" sz="1300" b="1" dirty="0">
                <a:solidFill>
                  <a:srgbClr val="892964"/>
                </a:solidFill>
              </a:rPr>
              <a:t>Qui est concerné par cette nouvelle mesure ?</a:t>
            </a:r>
          </a:p>
          <a:p>
            <a:r>
              <a:rPr lang="fr-FR" sz="1200" dirty="0"/>
              <a:t>Les huit vaccinations obligatoires supplémentaires ne seront exigibles en collectivité que pour les enfants nés à partir du 1</a:t>
            </a:r>
            <a:r>
              <a:rPr lang="fr-FR" sz="1200" baseline="30000" dirty="0"/>
              <a:t>er</a:t>
            </a:r>
            <a:r>
              <a:rPr lang="fr-FR" sz="1200" dirty="0"/>
              <a:t> janvier 2018 et vérifiées à partir du 1</a:t>
            </a:r>
            <a:r>
              <a:rPr lang="fr-FR" sz="1200" baseline="30000" dirty="0"/>
              <a:t>er</a:t>
            </a:r>
            <a:r>
              <a:rPr lang="fr-FR" sz="1200" dirty="0"/>
              <a:t> juin 2018.</a:t>
            </a:r>
          </a:p>
          <a:p>
            <a:endParaRPr lang="fr-FR" sz="1200" dirty="0" smtClean="0"/>
          </a:p>
          <a:p>
            <a:r>
              <a:rPr lang="fr-FR" sz="1300" b="1" dirty="0">
                <a:solidFill>
                  <a:srgbClr val="892964"/>
                </a:solidFill>
              </a:rPr>
              <a:t>Que devront faire les parents d’enfants de moins de deux ans et nés avant l’entrée en vigueur de la loi ?</a:t>
            </a:r>
          </a:p>
          <a:p>
            <a:r>
              <a:rPr lang="fr-FR" sz="1200" dirty="0" smtClean="0"/>
              <a:t>Pour </a:t>
            </a:r>
            <a:r>
              <a:rPr lang="fr-FR" sz="1200" dirty="0"/>
              <a:t>les enfants de moins de deux ans et nés avant le 1</a:t>
            </a:r>
            <a:r>
              <a:rPr lang="fr-FR" sz="1200" baseline="30000" dirty="0"/>
              <a:t>er</a:t>
            </a:r>
            <a:r>
              <a:rPr lang="fr-FR" sz="1200" dirty="0"/>
              <a:t> janvier 2018, seule la preuve de la vaccination contre la diphtérie, le tétanos et la </a:t>
            </a:r>
            <a:r>
              <a:rPr lang="fr-FR" sz="1200" dirty="0" smtClean="0"/>
              <a:t>poliomyélite </a:t>
            </a:r>
            <a:r>
              <a:rPr lang="fr-FR" sz="1200" dirty="0"/>
              <a:t>(DT-polio) sera exigée pour leur entrée en collectivité. Toutefois si toutes ces vaccinations deviennent obligatoires, c’est parce qu’elles sont très importantes pour protéger votre enfant et les enfants qui l’entourent contre des maladies potentiellement graves. Allez voir votre médecin qui vous indiquera à quels moments les faire.</a:t>
            </a:r>
          </a:p>
          <a:p>
            <a:r>
              <a:rPr lang="fr-FR" sz="1200" dirty="0"/>
              <a:t> </a:t>
            </a:r>
          </a:p>
          <a:p>
            <a:r>
              <a:rPr lang="fr-FR" sz="1300" b="1" dirty="0">
                <a:solidFill>
                  <a:srgbClr val="892964"/>
                </a:solidFill>
              </a:rPr>
              <a:t>Si mon enfant a plus de 2 ans et n’a pas tous les vaccins, que dois-je faire ?</a:t>
            </a:r>
          </a:p>
          <a:p>
            <a:r>
              <a:rPr lang="fr-FR" sz="1200" dirty="0" smtClean="0"/>
              <a:t>Compte </a:t>
            </a:r>
            <a:r>
              <a:rPr lang="fr-FR" sz="1200" dirty="0"/>
              <a:t>tenu de la date de naissance de votre enfant (né avant le 1</a:t>
            </a:r>
            <a:r>
              <a:rPr lang="fr-FR" sz="1200" baseline="30000" dirty="0"/>
              <a:t>er </a:t>
            </a:r>
            <a:r>
              <a:rPr lang="fr-FR" sz="1200" dirty="0"/>
              <a:t>janvier 2018</a:t>
            </a:r>
            <a:r>
              <a:rPr lang="fr-FR" sz="1200" dirty="0" smtClean="0"/>
              <a:t>), seule </a:t>
            </a:r>
            <a:r>
              <a:rPr lang="fr-FR" sz="1200" dirty="0"/>
              <a:t>la preuve de la vaccination contre la diphtérie, le tétanos et la poliomyélite (DT-polio) sera exigée pour l’entrée en collectivité. </a:t>
            </a:r>
          </a:p>
          <a:p>
            <a:r>
              <a:rPr lang="fr-FR" sz="1200" dirty="0"/>
              <a:t>Cependant, pour protéger votre enfant de maladies potentiellement graves, vous devez le faire vacciner contre la coqueluche, l’hépatite B, </a:t>
            </a:r>
            <a:r>
              <a:rPr lang="fr-FR" sz="1200" i="1" dirty="0"/>
              <a:t>l’</a:t>
            </a:r>
            <a:r>
              <a:rPr lang="fr-FR" sz="1200" i="1" dirty="0" err="1"/>
              <a:t>haemophilus</a:t>
            </a:r>
            <a:r>
              <a:rPr lang="fr-FR" sz="1200" i="1" dirty="0"/>
              <a:t> influenzae </a:t>
            </a:r>
            <a:r>
              <a:rPr lang="fr-FR" sz="1200" dirty="0"/>
              <a:t>b (bactérie responsable de méningites chez le tout petit), la rougeole, la rubéole, les oreillons et le méningocoque C. Passé deux ans, le vaccin contre le pneumocoque n’est en effet plus indiqué, sauf situation spécifique. Sachez que si toutes ces vaccinations sont obligatoires, c’est parce qu’elles sont très importantes pour protéger votre enfant et les enfants qui l’entourent. Allez voir votre médecin qui vous indiquera à quels moments les faire. </a:t>
            </a:r>
          </a:p>
        </p:txBody>
      </p:sp>
    </p:spTree>
    <p:extLst>
      <p:ext uri="{BB962C8B-B14F-4D97-AF65-F5344CB8AC3E}">
        <p14:creationId xmlns:p14="http://schemas.microsoft.com/office/powerpoint/2010/main" val="4141747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186" y="631825"/>
            <a:ext cx="5867796" cy="8667157"/>
          </a:xfrm>
        </p:spPr>
        <p:txBody>
          <a:bodyPr>
            <a:normAutofit/>
          </a:bodyPr>
          <a:lstStyle/>
          <a:p>
            <a:r>
              <a:rPr lang="fr-FR" sz="1300" b="1" dirty="0" smtClean="0">
                <a:solidFill>
                  <a:srgbClr val="892964"/>
                </a:solidFill>
              </a:rPr>
              <a:t>Que </a:t>
            </a:r>
            <a:r>
              <a:rPr lang="fr-FR" sz="1300" b="1" dirty="0">
                <a:solidFill>
                  <a:srgbClr val="892964"/>
                </a:solidFill>
              </a:rPr>
              <a:t>risque légalement un parent qui ne fait pas ces vaccins obligatoires à son/ses enfants ?</a:t>
            </a:r>
          </a:p>
          <a:p>
            <a:r>
              <a:rPr lang="fr-FR" sz="1200" dirty="0"/>
              <a:t>La sanction pénale spécifique au refus de vaccination est supprimée. Mais, parce que ne pas faire vacciner son enfant le met en danger et peut mettre en danger les autres, le fait de compromettre la santé de son enfant, ou celui d’avoir contaminé d’autres enfants par des maladies qui auraient pu être évitées par la vaccination, pourront toujours faire l’objet de poursuites pénales</a:t>
            </a:r>
            <a:r>
              <a:rPr lang="fr-FR" sz="1200" dirty="0" smtClean="0"/>
              <a:t>.</a:t>
            </a:r>
          </a:p>
          <a:p>
            <a:endParaRPr lang="fr-FR" sz="1200" dirty="0"/>
          </a:p>
          <a:p>
            <a:r>
              <a:rPr lang="fr-FR" sz="1300" b="1" dirty="0">
                <a:solidFill>
                  <a:srgbClr val="892964"/>
                </a:solidFill>
              </a:rPr>
              <a:t>Que risque légalement un professionnel de santé qui s’oppose à la vaccination d’un enfant ?</a:t>
            </a:r>
          </a:p>
          <a:p>
            <a:r>
              <a:rPr lang="fr-FR" sz="1200" dirty="0"/>
              <a:t>Les professionnels de santé, les médecins notamment, se doivent de respecter le code de la santé publique et plus particulièrement les codes de déontologie lorsque leurs professions y sont soumises.</a:t>
            </a:r>
          </a:p>
          <a:p>
            <a:r>
              <a:rPr lang="fr-FR" sz="1200" dirty="0"/>
              <a:t>Le médecin doit exercer sa mission dans le respect de la vie humaine, de la personne et de sa dignité au service notamment de la santé publique (R. 4127-2 du code de la santé publique). Ainsi, les pouvoirs publics doivent pouvoir s’appuyer sur les professionnels de santé pour mettre en œuvre les obligations légales en matière de santé de la population, y compris en ce qui concerne les vaccinations obligatoires. </a:t>
            </a:r>
          </a:p>
          <a:p>
            <a:r>
              <a:rPr lang="fr-FR" sz="1200" dirty="0"/>
              <a:t>Enfin, le médecin est tenu d’informer ses patients de ses responsabilités et de ses devoirs vis-à-vis de lui-même et des tiers ainsi que des précautions qu’ils doivent prendre (article R.4127-49 CSP).</a:t>
            </a:r>
          </a:p>
          <a:p>
            <a:r>
              <a:rPr lang="fr-FR" sz="1200" dirty="0"/>
              <a:t>Un professionnel de santé qui ne respecte pas ses obligations tant celles prévues par la loi que déontologiques peut être poursuivi par les juges et par l’ordre professionnel auquel il appartient (sanctions pénales, disciplinaires…).</a:t>
            </a:r>
          </a:p>
          <a:p>
            <a:r>
              <a:rPr lang="fr-FR" sz="1200" dirty="0"/>
              <a:t>Un professionnel de santé peut évidemment ne pas vacciner un enfant présentant un état de santé particulier, par exemple lié à une pathologie, qui constituerait une contre-indication médicale avérée à la vaccination. Le médecin établira alors un certificat de contre-indication. Ce certificat visera obligatoirement une vaccination et non l’ensemble des vaccins. Si le médecin rédige un faux certificat dit de complaisance, ce dernier peut voir sa responsabilité engagée pour faux et usage de faux (sanction pénale).</a:t>
            </a:r>
          </a:p>
          <a:p>
            <a:endParaRPr lang="fr-FR" sz="1200" dirty="0"/>
          </a:p>
        </p:txBody>
      </p:sp>
    </p:spTree>
    <p:extLst>
      <p:ext uri="{BB962C8B-B14F-4D97-AF65-F5344CB8AC3E}">
        <p14:creationId xmlns:p14="http://schemas.microsoft.com/office/powerpoint/2010/main" val="3595359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186" y="631825"/>
            <a:ext cx="5815763" cy="9030790"/>
          </a:xfrm>
        </p:spPr>
        <p:txBody>
          <a:bodyPr>
            <a:normAutofit/>
          </a:bodyPr>
          <a:lstStyle/>
          <a:p>
            <a:pPr>
              <a:lnSpc>
                <a:spcPct val="110000"/>
              </a:lnSpc>
            </a:pPr>
            <a:r>
              <a:rPr lang="fr-FR" sz="1300" b="1" dirty="0" smtClean="0">
                <a:solidFill>
                  <a:srgbClr val="892964"/>
                </a:solidFill>
              </a:rPr>
              <a:t>Ces </a:t>
            </a:r>
            <a:r>
              <a:rPr lang="fr-FR" sz="1300" b="1" dirty="0">
                <a:solidFill>
                  <a:srgbClr val="892964"/>
                </a:solidFill>
              </a:rPr>
              <a:t>vaccinations présentent-elles des risques ?</a:t>
            </a:r>
          </a:p>
          <a:p>
            <a:r>
              <a:rPr lang="fr-FR" sz="1200" dirty="0"/>
              <a:t>Aujourd’hui, plusieurs centaines de millions de personnes sont vaccinées chaque année en France et dans le monde. Les risques de la vaccination sont très rares et ses bénéfices sont immenses et indéniables.</a:t>
            </a:r>
          </a:p>
          <a:p>
            <a:r>
              <a:rPr lang="fr-FR" sz="1200" dirty="0"/>
              <a:t>Tout vaccin, pour être commercialisé, est évalué par les autorités sanitaires européennes ou nationales selon des critères scientifiques de qualité, sécurité et efficacité. Après leur mise sur le marché, les vaccins, comme tout médicament, font l’objet d’un suivi de pharmacovigilance et les nouveaux vaccins sont toujours sous surveillance active des événements indésirables post-vaccinaux, avec la mise en place de plans de gestion des risques. L’Agence nationale de sécurité du médicament et des produits de santé réévalue périodiquement les vaccins.</a:t>
            </a:r>
          </a:p>
          <a:p>
            <a:r>
              <a:rPr lang="fr-FR" sz="1200" dirty="0"/>
              <a:t>Bien sûr, comme tout médicament, un vaccin peut provoquer des effets indésirables : des réactions indésirables bénignes ou transitoires du type douleurs ou rougeurs au site d’injection, et des réactions générales comme la fièvre. Comme pour tout médicament, les notices des vaccins explicitent les effets indésirables attendus. Toutes ces informations sont disponibles et accessibles à tous sur </a:t>
            </a:r>
            <a:r>
              <a:rPr lang="fr-FR" sz="1200" dirty="0" smtClean="0"/>
              <a:t>la base de données publique des médicaments </a:t>
            </a:r>
            <a:r>
              <a:rPr lang="fr-FR" sz="1200" dirty="0"/>
              <a:t>et sur le site d’information sur les vaccins (</a:t>
            </a:r>
            <a:r>
              <a:rPr lang="fr-FR" sz="1200" dirty="0">
                <a:hlinkClick r:id="rId2" tooltip="www.vaccination-info-service.fr (nouvelle fenêtre)"/>
              </a:rPr>
              <a:t>www.vaccination-info-service.fr</a:t>
            </a:r>
            <a:r>
              <a:rPr lang="fr-FR" sz="1200" dirty="0"/>
              <a:t>).</a:t>
            </a:r>
          </a:p>
          <a:p>
            <a:r>
              <a:rPr lang="fr-FR" sz="1200" dirty="0"/>
              <a:t>L’ensemble des autorités scientifiques et médicales françaises ainsi que l’Organisation mondiale de la santé insistent sur le rapport bénéfique/risque très favorable des vaccins faisant de la vaccination une priorité pour éviter les maladies, handicaps et décès.</a:t>
            </a:r>
          </a:p>
          <a:p>
            <a:r>
              <a:rPr lang="fr-FR" sz="1200" dirty="0"/>
              <a:t>Le risque de développer une maladie grave en n’étant pas vacciné est beaucoup plus important que celui de voir apparaître un effet indésirable grave lié à une vaccination.</a:t>
            </a:r>
            <a:endParaRPr lang="fr-FR" sz="1200" dirty="0" smtClean="0"/>
          </a:p>
          <a:p>
            <a:endParaRPr lang="fr-FR" dirty="0" smtClean="0"/>
          </a:p>
          <a:p>
            <a:r>
              <a:rPr lang="fr-FR" sz="1300" b="1" dirty="0">
                <a:solidFill>
                  <a:srgbClr val="892964"/>
                </a:solidFill>
              </a:rPr>
              <a:t>Le système immunitaire d’un bébé est-il capable de supporter autant d’injections ?</a:t>
            </a:r>
          </a:p>
          <a:p>
            <a:r>
              <a:rPr lang="fr-FR" sz="1200" dirty="0"/>
              <a:t>Les données scientifiques montrent que l’administration de plusieurs vaccins en même temps n’a aucun effet néfaste sur le système immunitaire de l’enfant. Un rhume banal ou une affection de la gorge expose l’enfant à un nombre d’antigènes beaucoup plus importants que les vaccins.</a:t>
            </a:r>
          </a:p>
          <a:p>
            <a:r>
              <a:rPr lang="fr-FR" sz="1200" dirty="0"/>
              <a:t>L’administration de plusieurs vaccins en une seule fois comporte, en outre, des avantages : il limite le nombre de consultations et permet ainsi aux enfants de recevoir les vaccinations suffisamment tôt avant d’être exposés aux différentes maladies. Enfin, cela limite aussi le nombre des piqûres (par exemple en combinant la vaccination contre la rougeole, les oreillons et la rubéole dans un même vaccin).</a:t>
            </a:r>
          </a:p>
          <a:p>
            <a:endParaRPr lang="fr-FR" dirty="0" smtClean="0"/>
          </a:p>
          <a:p>
            <a:endParaRPr lang="fr-FR" dirty="0"/>
          </a:p>
        </p:txBody>
      </p:sp>
    </p:spTree>
    <p:extLst>
      <p:ext uri="{BB962C8B-B14F-4D97-AF65-F5344CB8AC3E}">
        <p14:creationId xmlns:p14="http://schemas.microsoft.com/office/powerpoint/2010/main" val="2086219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2547" y="2934086"/>
            <a:ext cx="6695453" cy="1981239"/>
          </a:xfrm>
        </p:spPr>
        <p:txBody>
          <a:bodyPr/>
          <a:lstStyle/>
          <a:p>
            <a:r>
              <a:rPr lang="fr-FR" dirty="0"/>
              <a:t>Améliorer la couverture vaccinale : </a:t>
            </a:r>
            <a:r>
              <a:rPr lang="fr-FR" dirty="0" smtClean="0"/>
              <a:t>un </a:t>
            </a:r>
            <a:r>
              <a:rPr lang="fr-FR" dirty="0"/>
              <a:t>enjeu </a:t>
            </a:r>
            <a:r>
              <a:rPr lang="fr-FR" dirty="0" smtClean="0"/>
              <a:t/>
            </a:r>
            <a:br>
              <a:rPr lang="fr-FR" dirty="0" smtClean="0"/>
            </a:br>
            <a:r>
              <a:rPr lang="fr-FR" dirty="0" smtClean="0"/>
              <a:t>de </a:t>
            </a:r>
            <a:r>
              <a:rPr lang="fr-FR" dirty="0"/>
              <a:t>santé publique</a:t>
            </a:r>
          </a:p>
        </p:txBody>
      </p:sp>
    </p:spTree>
    <p:extLst>
      <p:ext uri="{BB962C8B-B14F-4D97-AF65-F5344CB8AC3E}">
        <p14:creationId xmlns:p14="http://schemas.microsoft.com/office/powerpoint/2010/main" val="119728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186" y="631825"/>
            <a:ext cx="5854148" cy="9274175"/>
          </a:xfrm>
        </p:spPr>
        <p:txBody>
          <a:bodyPr>
            <a:normAutofit/>
          </a:bodyPr>
          <a:lstStyle/>
          <a:p>
            <a:pPr>
              <a:lnSpc>
                <a:spcPct val="120000"/>
              </a:lnSpc>
            </a:pPr>
            <a:r>
              <a:rPr lang="fr-FR" sz="1300" b="1" dirty="0" smtClean="0">
                <a:solidFill>
                  <a:srgbClr val="892964"/>
                </a:solidFill>
              </a:rPr>
              <a:t>L’obligation </a:t>
            </a:r>
            <a:r>
              <a:rPr lang="fr-FR" sz="1300" b="1" dirty="0">
                <a:solidFill>
                  <a:srgbClr val="892964"/>
                </a:solidFill>
              </a:rPr>
              <a:t>vaccinale a-t-elle vocation à être permanente ?</a:t>
            </a:r>
          </a:p>
          <a:p>
            <a:r>
              <a:rPr lang="fr-FR" sz="1200" dirty="0" smtClean="0"/>
              <a:t>L’obligation vaccinale étendue à 11 vaccins est mise en place depuis le 1</a:t>
            </a:r>
            <a:r>
              <a:rPr lang="fr-FR" sz="1200" baseline="30000" dirty="0" smtClean="0"/>
              <a:t>er</a:t>
            </a:r>
            <a:r>
              <a:rPr lang="fr-FR" sz="1200" dirty="0" smtClean="0"/>
              <a:t> janvier 2018. </a:t>
            </a:r>
          </a:p>
          <a:p>
            <a:r>
              <a:rPr lang="fr-FR" sz="1200" dirty="0" smtClean="0"/>
              <a:t>Ces </a:t>
            </a:r>
            <a:r>
              <a:rPr lang="fr-FR" sz="1200" dirty="0"/>
              <a:t>obligations vaccinales pourront être levées par décret dès que les couvertures vaccinales optimales seront atteintes et que la levée de l’obligation ne risquera pas d’entraîner une baisse des vaccinations avec pour conséquence la résurgence de pathologies sévères.</a:t>
            </a:r>
          </a:p>
          <a:p>
            <a:r>
              <a:rPr lang="fr-FR" sz="1200" dirty="0"/>
              <a:t> </a:t>
            </a:r>
          </a:p>
          <a:p>
            <a:pPr>
              <a:lnSpc>
                <a:spcPct val="120000"/>
              </a:lnSpc>
            </a:pPr>
            <a:r>
              <a:rPr lang="fr-FR" sz="1300" b="1" dirty="0">
                <a:solidFill>
                  <a:srgbClr val="892964"/>
                </a:solidFill>
              </a:rPr>
              <a:t>Combien de piqûres cela représente-t-il pour les enfants ?</a:t>
            </a:r>
          </a:p>
          <a:p>
            <a:r>
              <a:rPr lang="fr-FR" sz="1200" dirty="0"/>
              <a:t>L’extension à 11 vaccins représente 10 injections (avec des vaccins combinés) pour les enfants, étalées sur 2 ans au regard du calendrier vaccinal. Plus de 70% des enfants reçoivent déjà ces 10 injections sur 2 ans.</a:t>
            </a:r>
          </a:p>
          <a:p>
            <a:r>
              <a:rPr lang="fr-FR" sz="1200" dirty="0"/>
              <a:t> </a:t>
            </a:r>
          </a:p>
          <a:p>
            <a:r>
              <a:rPr lang="fr-FR" sz="1300" b="1" dirty="0">
                <a:solidFill>
                  <a:srgbClr val="892964"/>
                </a:solidFill>
              </a:rPr>
              <a:t>Les enfants non vaccinés pourront-ils rentrer en collectivité, à la crèche voire à l’école ?</a:t>
            </a:r>
          </a:p>
          <a:p>
            <a:r>
              <a:rPr lang="fr-FR" sz="1200" dirty="0"/>
              <a:t>Les parents des enfants nés après le 1er janvier 2018 devront présenter à partir du 1er juin 2018, leur carnet de santé - pages vaccination - dûment tamponné ou un document signé par le professionnel de santé attestant de la réalisation des vaccinations pour être admis en crèche, ou dans toutes les collectivités d’enfants : écoles, centre de loisirs, colonies.  </a:t>
            </a:r>
          </a:p>
          <a:p>
            <a:r>
              <a:rPr lang="fr-FR" sz="1200" dirty="0"/>
              <a:t>Les personnes ou structures responsables d’accueillir l’enfant vont donc vérifier au regard de ces documents que les vaccinations obligatoires correspondant à l’âge de l’enfant ont bien été réalisées.</a:t>
            </a:r>
          </a:p>
          <a:p>
            <a:r>
              <a:rPr lang="fr-FR" sz="1200" dirty="0"/>
              <a:t>Si l’enfant n’est pas à jour de ses vaccinations, ils ne pourront donc pas entrer en collectivité. </a:t>
            </a:r>
            <a:r>
              <a:rPr lang="fr-FR" sz="1200" dirty="0" smtClean="0"/>
              <a:t>En </a:t>
            </a:r>
            <a:r>
              <a:rPr lang="fr-FR" sz="1200" dirty="0"/>
              <a:t>crèche ou à l’école, seule une admission provisoire est possible, les parents ayant alors 3 mois pour procéder aux vaccinations. En cas de refus persistant, le responsable de la structure est fondé à exclure l’enfant</a:t>
            </a:r>
            <a:r>
              <a:rPr lang="fr-FR" sz="1200" dirty="0" smtClean="0"/>
              <a:t>.</a:t>
            </a:r>
          </a:p>
          <a:p>
            <a:endParaRPr lang="fr-FR" sz="1200" dirty="0"/>
          </a:p>
          <a:p>
            <a:r>
              <a:rPr lang="fr-FR" sz="1200" b="1" dirty="0">
                <a:solidFill>
                  <a:srgbClr val="892964"/>
                </a:solidFill>
              </a:rPr>
              <a:t>L’obligation est-elle valable pour les adultes ?</a:t>
            </a:r>
          </a:p>
          <a:p>
            <a:r>
              <a:rPr lang="fr-FR" sz="1200" dirty="0"/>
              <a:t>Cette obligation ne concerne que les vaccinations de l’enfant au regard </a:t>
            </a:r>
            <a:r>
              <a:rPr lang="fr-FR" sz="1200" dirty="0"/>
              <a:t/>
            </a:r>
            <a:br>
              <a:rPr lang="fr-FR" sz="1200" dirty="0"/>
            </a:br>
            <a:r>
              <a:rPr lang="fr-FR" sz="1200" dirty="0" smtClean="0"/>
              <a:t>du </a:t>
            </a:r>
            <a:r>
              <a:rPr lang="fr-FR" sz="1200" dirty="0"/>
              <a:t>calendrier </a:t>
            </a:r>
            <a:r>
              <a:rPr lang="fr-FR" sz="1200" dirty="0" smtClean="0"/>
              <a:t>des vaccinations.</a:t>
            </a:r>
            <a:endParaRPr lang="fr-FR" sz="1200" dirty="0"/>
          </a:p>
          <a:p>
            <a:endParaRPr lang="fr-FR" dirty="0"/>
          </a:p>
        </p:txBody>
      </p:sp>
    </p:spTree>
    <p:extLst>
      <p:ext uri="{BB962C8B-B14F-4D97-AF65-F5344CB8AC3E}">
        <p14:creationId xmlns:p14="http://schemas.microsoft.com/office/powerpoint/2010/main" val="2904231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1594" y="8893266"/>
            <a:ext cx="1414572" cy="825049"/>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4443" y="8829938"/>
            <a:ext cx="920498" cy="902210"/>
          </a:xfrm>
          <a:prstGeom prst="rect">
            <a:avLst/>
          </a:prstGeom>
        </p:spPr>
      </p:pic>
    </p:spTree>
    <p:extLst>
      <p:ext uri="{BB962C8B-B14F-4D97-AF65-F5344CB8AC3E}">
        <p14:creationId xmlns:p14="http://schemas.microsoft.com/office/powerpoint/2010/main" val="698852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5102" y="1924891"/>
            <a:ext cx="5815763" cy="6506569"/>
          </a:xfrm>
        </p:spPr>
        <p:txBody>
          <a:bodyPr/>
          <a:lstStyle/>
          <a:p>
            <a:r>
              <a:rPr lang="fr-FR" sz="1200" spc="-30" dirty="0"/>
              <a:t>La vaccination est un geste de prévention simple et efficace qui permet de se protéger contre certaines infections graves ; l’OMS estime qu’entre 2 et 3 millions de décès dans le monde sont évités chaque année, pour la diphtérie, le tétanos, la coqueluche et la rougeole. La vaccination a permis l’éradication de la variole, épargnant </a:t>
            </a:r>
            <a:r>
              <a:rPr lang="fr-FR" sz="1200" spc="-30" dirty="0" smtClean="0"/>
              <a:t>autour de </a:t>
            </a:r>
            <a:br>
              <a:rPr lang="fr-FR" sz="1200" spc="-30" dirty="0" smtClean="0"/>
            </a:br>
            <a:r>
              <a:rPr lang="fr-FR" sz="1200" spc="-30" dirty="0" smtClean="0"/>
              <a:t>5 </a:t>
            </a:r>
            <a:r>
              <a:rPr lang="fr-FR" sz="1200" spc="-30" dirty="0"/>
              <a:t>millions de vies par an.</a:t>
            </a:r>
          </a:p>
          <a:p>
            <a:r>
              <a:rPr lang="fr-FR" sz="1200" spc="-30" dirty="0"/>
              <a:t>En France, avant la généralisation de la vaccination, on déplorait chaque année 3 000 décès par diphtérie et 200 décès d'enfants à cause de la poliomyélite durant la seconde moitié du XX</a:t>
            </a:r>
            <a:r>
              <a:rPr lang="fr-FR" sz="1200" spc="-30" baseline="30000" dirty="0"/>
              <a:t>ème</a:t>
            </a:r>
            <a:r>
              <a:rPr lang="fr-FR" sz="1200" spc="-30" dirty="0"/>
              <a:t> siècle. Le tétanos entraînait </a:t>
            </a:r>
            <a:r>
              <a:rPr lang="fr-FR" sz="1200" spc="-30" dirty="0" smtClean="0"/>
              <a:t>plusieurs centaines de décès </a:t>
            </a:r>
            <a:r>
              <a:rPr lang="fr-FR" sz="1200" spc="-30" dirty="0"/>
              <a:t>par an, contre moins de 5 aujourd’hui.</a:t>
            </a:r>
          </a:p>
          <a:p>
            <a:r>
              <a:rPr lang="fr-FR" sz="1200" b="1" spc="-30" dirty="0"/>
              <a:t>Le principe de la vaccination relève à la fois d’une logique de protection individuelle  et collective</a:t>
            </a:r>
            <a:r>
              <a:rPr lang="fr-FR" sz="1200" spc="-30" dirty="0"/>
              <a:t> : on se vaccine pour soi-même mais aussi pour protéger ses parents, ses enfants, ses proches, ses collègues et les autre membres de la collectivité qui ne peuvent pas être vaccinés parce que </a:t>
            </a:r>
            <a:r>
              <a:rPr lang="fr-FR" sz="1200" spc="-30" dirty="0" smtClean="0"/>
              <a:t>trop fragiles ou trop jeunes. </a:t>
            </a:r>
            <a:r>
              <a:rPr lang="fr-FR" sz="1200" spc="-30" dirty="0"/>
              <a:t>Les personnes vaccinées contribuent à protéger les non vaccinées. Ainsi, </a:t>
            </a:r>
            <a:r>
              <a:rPr lang="fr-FR" sz="1200" b="1" spc="-30" dirty="0"/>
              <a:t>une politique vaccinale efficace doit toucher le plus grand nombre pour protéger la collectivité. </a:t>
            </a:r>
          </a:p>
          <a:p>
            <a:r>
              <a:rPr lang="fr-FR" sz="1200" spc="-30" dirty="0"/>
              <a:t>Pour que la vaccination constitue une protection efficace collectivement contre les maladies infectieuses, </a:t>
            </a:r>
            <a:r>
              <a:rPr lang="fr-FR" sz="1200" b="1" spc="-30" dirty="0"/>
              <a:t>l’OMS estime que la couverture vaccinale de la population doit </a:t>
            </a:r>
            <a:r>
              <a:rPr lang="fr-FR" sz="1200" b="1" spc="-30" dirty="0" smtClean="0"/>
              <a:t>atteindre, pour certaines maladies,</a:t>
            </a:r>
            <a:r>
              <a:rPr lang="fr-FR" sz="1200" spc="-30" dirty="0" smtClean="0"/>
              <a:t> </a:t>
            </a:r>
            <a:r>
              <a:rPr lang="fr-FR" sz="1200" b="1" spc="-30" dirty="0"/>
              <a:t>95</a:t>
            </a:r>
            <a:r>
              <a:rPr lang="fr-FR" sz="1200" b="1" spc="-30" dirty="0" smtClean="0"/>
              <a:t>%.</a:t>
            </a:r>
            <a:endParaRPr lang="fr-FR" sz="1200" spc="-30" dirty="0" smtClean="0"/>
          </a:p>
          <a:p>
            <a:r>
              <a:rPr lang="fr-FR" sz="1200" spc="-30" dirty="0" smtClean="0"/>
              <a:t>En </a:t>
            </a:r>
            <a:r>
              <a:rPr lang="fr-FR" sz="1200" spc="-30" dirty="0"/>
              <a:t>France, les </a:t>
            </a:r>
            <a:r>
              <a:rPr lang="fr-FR" sz="1200" spc="-30" dirty="0" smtClean="0"/>
              <a:t>couvertures vaccinales </a:t>
            </a:r>
            <a:r>
              <a:rPr lang="fr-FR" sz="1200" spc="-30" dirty="0"/>
              <a:t>pour certaines maladies </a:t>
            </a:r>
            <a:r>
              <a:rPr lang="fr-FR" sz="1200" spc="-30" dirty="0" smtClean="0"/>
              <a:t>sont insuffisantes, ce qui est à l’origine d’épidémies </a:t>
            </a:r>
            <a:r>
              <a:rPr lang="fr-FR" sz="1200" spc="-30" dirty="0"/>
              <a:t>pour </a:t>
            </a:r>
            <a:r>
              <a:rPr lang="fr-FR" sz="1200" spc="-30" dirty="0" smtClean="0"/>
              <a:t>des </a:t>
            </a:r>
            <a:r>
              <a:rPr lang="fr-FR" sz="1200" spc="-30" dirty="0"/>
              <a:t>maladies pouvant avoir des conséquences mortelles. C’est pourquoi la ministre des Solidarités et de la Santé a souhaité étendre l’obligation vaccinale pour les enfants, en passant de 3 vaccins </a:t>
            </a:r>
            <a:r>
              <a:rPr lang="fr-FR" sz="1200" spc="-30" dirty="0" smtClean="0"/>
              <a:t>obligatoires (diphtérie, tétanos, poliomyélite)  </a:t>
            </a:r>
            <a:r>
              <a:rPr lang="fr-FR" sz="1200" spc="-30" dirty="0"/>
              <a:t>à </a:t>
            </a:r>
            <a:r>
              <a:rPr lang="fr-FR" sz="1200" spc="-30" dirty="0" smtClean="0"/>
              <a:t>11 (ajout des suivants : coqueluche, </a:t>
            </a:r>
            <a:r>
              <a:rPr lang="fr-FR" sz="1200" i="1" spc="-30" dirty="0" err="1" smtClean="0"/>
              <a:t>Haemophilus</a:t>
            </a:r>
            <a:r>
              <a:rPr lang="fr-FR" sz="1200" i="1" spc="-30" dirty="0" smtClean="0"/>
              <a:t> </a:t>
            </a:r>
            <a:r>
              <a:rPr lang="fr-FR" sz="1200" i="1" spc="-30" dirty="0" err="1" smtClean="0"/>
              <a:t>influenzae</a:t>
            </a:r>
            <a:r>
              <a:rPr lang="fr-FR" sz="1200" i="1" spc="-30" dirty="0" smtClean="0"/>
              <a:t> </a:t>
            </a:r>
            <a:r>
              <a:rPr lang="fr-FR" sz="1200" spc="-30" dirty="0" smtClean="0"/>
              <a:t>de type b, hépatite B, pneumocoque, méningocoque C, rougeole, oreillons, rubéole). </a:t>
            </a:r>
          </a:p>
          <a:p>
            <a:r>
              <a:rPr lang="fr-FR" sz="1200" spc="-30" dirty="0" smtClean="0"/>
              <a:t>Cette mesure ne signifie pas que ces vaccins sont nouveaux. En effet, les 8 vaccinations qui sont devenues obligatoires </a:t>
            </a:r>
            <a:r>
              <a:rPr lang="fr-FR" sz="1200" spc="-30" dirty="0"/>
              <a:t>étaient </a:t>
            </a:r>
            <a:r>
              <a:rPr lang="fr-FR" sz="1200" spc="-30" dirty="0" smtClean="0"/>
              <a:t>déjà recommandées, pour certaines depuis longtemps. </a:t>
            </a:r>
            <a:endParaRPr lang="fr-FR" sz="1200" spc="-30" dirty="0"/>
          </a:p>
          <a:p>
            <a:endParaRPr lang="fr-FR" spc="-30" dirty="0"/>
          </a:p>
          <a:p>
            <a:endParaRPr lang="fr-FR" dirty="0"/>
          </a:p>
        </p:txBody>
      </p:sp>
      <p:sp>
        <p:nvSpPr>
          <p:cNvPr id="6" name="Titre 1"/>
          <p:cNvSpPr>
            <a:spLocks noGrp="1"/>
          </p:cNvSpPr>
          <p:nvPr>
            <p:ph type="title"/>
          </p:nvPr>
        </p:nvSpPr>
        <p:spPr>
          <a:xfrm>
            <a:off x="279142" y="650041"/>
            <a:ext cx="6081712" cy="797122"/>
          </a:xfrm>
        </p:spPr>
        <p:txBody>
          <a:bodyPr/>
          <a:lstStyle/>
          <a:p>
            <a:r>
              <a:rPr lang="fr-FR" dirty="0">
                <a:solidFill>
                  <a:schemeClr val="bg2">
                    <a:lumMod val="90000"/>
                  </a:schemeClr>
                </a:solidFill>
              </a:rPr>
              <a:t>Améliorer la couverture vaccinale : </a:t>
            </a:r>
            <a:br>
              <a:rPr lang="fr-FR" dirty="0">
                <a:solidFill>
                  <a:schemeClr val="bg2">
                    <a:lumMod val="90000"/>
                  </a:schemeClr>
                </a:solidFill>
              </a:rPr>
            </a:br>
            <a:r>
              <a:rPr lang="fr-FR" dirty="0">
                <a:solidFill>
                  <a:schemeClr val="bg2">
                    <a:lumMod val="90000"/>
                  </a:schemeClr>
                </a:solidFill>
              </a:rPr>
              <a:t>un enjeu de santé publique</a:t>
            </a:r>
          </a:p>
        </p:txBody>
      </p:sp>
    </p:spTree>
    <p:extLst>
      <p:ext uri="{BB962C8B-B14F-4D97-AF65-F5344CB8AC3E}">
        <p14:creationId xmlns:p14="http://schemas.microsoft.com/office/powerpoint/2010/main" val="46564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9762" y="1627323"/>
            <a:ext cx="6068176" cy="6792848"/>
          </a:xfrm>
        </p:spPr>
        <p:txBody>
          <a:bodyPr>
            <a:normAutofit/>
          </a:bodyPr>
          <a:lstStyle/>
          <a:p>
            <a:pPr lvl="1"/>
            <a:endParaRPr lang="fr-FR" sz="1200" dirty="0" smtClean="0">
              <a:solidFill>
                <a:srgbClr val="BD2F59"/>
              </a:solidFill>
            </a:endParaRPr>
          </a:p>
          <a:p>
            <a:pPr marL="357187" lvl="2"/>
            <a:r>
              <a:rPr lang="fr-FR" sz="1200" b="1" dirty="0">
                <a:solidFill>
                  <a:srgbClr val="892964"/>
                </a:solidFill>
              </a:rPr>
              <a:t>Des niveaux de couverture vaccinale très inégaux en France </a:t>
            </a:r>
          </a:p>
          <a:p>
            <a:pPr marL="357188" lvl="2" defTabSz="357188"/>
            <a:r>
              <a:rPr lang="fr-FR" sz="1200" b="1" u="none" dirty="0" smtClean="0"/>
              <a:t>La </a:t>
            </a:r>
            <a:r>
              <a:rPr lang="fr-FR" sz="1200" b="1" u="none" dirty="0"/>
              <a:t>distinction entre vaccins obligatoires et vaccins recommandés est une particularité française liée à l’histoire de la vaccination en France. Historiquement, les vaccinations obligatoires étaient destinées à combattre des maladies qui </a:t>
            </a:r>
            <a:r>
              <a:rPr lang="fr-FR" sz="1200" b="1" dirty="0"/>
              <a:t>constituaient des fléaux sanitaires comme la poliomyélite, la diphtérie, la variole, </a:t>
            </a:r>
            <a:r>
              <a:rPr lang="fr-FR" sz="1200" b="1" dirty="0" smtClean="0"/>
              <a:t>le </a:t>
            </a:r>
            <a:r>
              <a:rPr lang="fr-FR" sz="1200" b="1" dirty="0"/>
              <a:t>tétanos... </a:t>
            </a:r>
            <a:r>
              <a:rPr lang="fr-FR" sz="1200" b="1" dirty="0" smtClean="0"/>
              <a:t>L</a:t>
            </a:r>
            <a:r>
              <a:rPr lang="fr-FR" sz="1200" b="1" u="none" dirty="0" smtClean="0"/>
              <a:t>’État </a:t>
            </a:r>
            <a:r>
              <a:rPr lang="fr-FR" sz="1200" b="1" u="none" dirty="0"/>
              <a:t>a décidé de les rendre obligatoires afin de s’assurer que tous </a:t>
            </a:r>
            <a:r>
              <a:rPr lang="fr-FR" sz="1200" b="1" u="none" dirty="0" smtClean="0"/>
              <a:t>les </a:t>
            </a:r>
            <a:r>
              <a:rPr lang="fr-FR" sz="1200" b="1" u="none" dirty="0"/>
              <a:t>enfants puissent y avoir accès et être </a:t>
            </a:r>
            <a:r>
              <a:rPr lang="fr-FR" sz="1200" b="1" u="none" dirty="0" smtClean="0"/>
              <a:t>protégés.</a:t>
            </a:r>
            <a:r>
              <a:rPr lang="fr-FR" sz="1200" b="1" dirty="0"/>
              <a:t> </a:t>
            </a:r>
            <a:endParaRPr lang="fr-FR" sz="1200" b="1" dirty="0" smtClean="0"/>
          </a:p>
          <a:p>
            <a:pPr marL="357188" lvl="2" defTabSz="357188"/>
            <a:r>
              <a:rPr lang="fr-FR" sz="1200" dirty="0" smtClean="0"/>
              <a:t>Pour </a:t>
            </a:r>
            <a:r>
              <a:rPr lang="fr-FR" sz="1200" dirty="0"/>
              <a:t>les vaccinations introduites dans le calendrier des vaccinations à partir de la fin des années 1960 (coqueluche, </a:t>
            </a:r>
            <a:r>
              <a:rPr lang="fr-FR" sz="1200" i="1" dirty="0"/>
              <a:t>Haemophilus influenzae </a:t>
            </a:r>
            <a:r>
              <a:rPr lang="fr-FR" sz="1200" dirty="0"/>
              <a:t>de type b, hépatite B, pneumocoque, méningite C, rougeole, oreillons rubéole), l’État avait considéré qu’il n’était plus nécessaire de les rendre obligatoires car on pouvait compter sur l’adhésion forte de la population et des médecins pour assurer la vaccination de tous les enfants. Les vaccinations recommandées étaient bien toutes aussi importantes que les vaccinations obligatoires ; elles étaient simplement plus récentes.</a:t>
            </a:r>
          </a:p>
          <a:p>
            <a:pPr marL="357188" lvl="2" defTabSz="357188"/>
            <a:r>
              <a:rPr lang="fr-FR" sz="1200" dirty="0"/>
              <a:t>Assurer une couverture vaccinale d’un niveau élevé est très important pour protéger individuellement les enfants contre des maladies qui, il y encore quelques dizaines d’années, pesaient très lourd sur la société. </a:t>
            </a:r>
            <a:r>
              <a:rPr lang="fr-FR" sz="1200" b="1" dirty="0" smtClean="0"/>
              <a:t>Une </a:t>
            </a:r>
            <a:r>
              <a:rPr lang="fr-FR" sz="1200" b="1" dirty="0"/>
              <a:t>couverture vaccinale élevée permet d’éliminer la circulation des </a:t>
            </a:r>
            <a:r>
              <a:rPr lang="fr-FR" sz="1200" b="1" dirty="0" smtClean="0"/>
              <a:t>microbes responsables </a:t>
            </a:r>
            <a:r>
              <a:rPr lang="fr-FR" sz="1200" b="1" dirty="0"/>
              <a:t>de ces maladies et de ce fait de protéger les personnes qui ne peuvent pas être vaccinées, en particulier les nourrissons qui n’ont pas encore atteint l’âge de la vaccination et les personnes immunodéprimées</a:t>
            </a:r>
            <a:r>
              <a:rPr lang="fr-FR" sz="1200" dirty="0"/>
              <a:t>.</a:t>
            </a:r>
          </a:p>
          <a:p>
            <a:pPr marL="357188" lvl="2" defTabSz="357188"/>
            <a:r>
              <a:rPr lang="fr-FR" sz="1200" dirty="0"/>
              <a:t>En France, les couvertures vaccinales du nourrisson sont très élevées pour les vaccins obligatoires (diphtérie, tétanos et poliomyélite) et ceux recommandés ne pouvant être administrés séparément des vaccins obligatoires. Elles sont en revanche insuffisantes pour les vaccins qui étaient recommandés et administrés séparément des vaccins </a:t>
            </a:r>
            <a:r>
              <a:rPr lang="fr-FR" sz="1200" dirty="0" smtClean="0"/>
              <a:t>obligatoires </a:t>
            </a:r>
            <a:r>
              <a:rPr lang="fr-FR" sz="1200" dirty="0"/>
              <a:t>jusqu’alors et administrés dans la seconde année de vie. Cette couverture vaccinale insuffisante, à l’origine d’épidémies, a conduit à la réémergence de certaines maladies et engendre des hospitalisations, des handicaps et des décès évitables.</a:t>
            </a:r>
          </a:p>
          <a:p>
            <a:pPr marL="357188" lvl="2" defTabSz="357188"/>
            <a:r>
              <a:rPr lang="fr-FR" sz="1200" dirty="0"/>
              <a:t>Les analyses épidémiologiques montrent combien il est important de maintenir les niveaux très élevés de couverture obtenus pour les premiers et d’améliorer la couverture vaccinale pour les seconds.</a:t>
            </a:r>
            <a:endParaRPr lang="fr-FR" sz="1200" spc="-30" dirty="0"/>
          </a:p>
          <a:p>
            <a:pPr marL="357188" lvl="2"/>
            <a:endParaRPr lang="fr-FR" u="none" dirty="0" smtClean="0"/>
          </a:p>
        </p:txBody>
      </p:sp>
    </p:spTree>
    <p:extLst>
      <p:ext uri="{BB962C8B-B14F-4D97-AF65-F5344CB8AC3E}">
        <p14:creationId xmlns:p14="http://schemas.microsoft.com/office/powerpoint/2010/main" val="83307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28420" y="2340245"/>
            <a:ext cx="5658093" cy="7357208"/>
          </a:xfrm>
        </p:spPr>
        <p:txBody>
          <a:bodyPr>
            <a:normAutofit/>
          </a:bodyPr>
          <a:lstStyle/>
          <a:p>
            <a:endParaRPr lang="fr-FR" dirty="0"/>
          </a:p>
          <a:p>
            <a:endParaRPr lang="fr-FR" spc="-30"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631824"/>
            <a:ext cx="5068914" cy="8636161"/>
          </a:xfrm>
          <a:prstGeom prst="rect">
            <a:avLst/>
          </a:prstGeom>
          <a:ln>
            <a:solidFill>
              <a:schemeClr val="bg1">
                <a:lumMod val="75000"/>
              </a:schemeClr>
            </a:solidFill>
          </a:ln>
        </p:spPr>
      </p:pic>
    </p:spTree>
    <p:extLst>
      <p:ext uri="{BB962C8B-B14F-4D97-AF65-F5344CB8AC3E}">
        <p14:creationId xmlns:p14="http://schemas.microsoft.com/office/powerpoint/2010/main" val="793428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8130" y="631824"/>
            <a:ext cx="6603358" cy="8746091"/>
          </a:xfrm>
        </p:spPr>
        <p:txBody>
          <a:bodyPr>
            <a:normAutofit/>
          </a:bodyPr>
          <a:lstStyle/>
          <a:p>
            <a:pPr marL="685800" lvl="2" indent="0" algn="just">
              <a:buNone/>
            </a:pPr>
            <a:r>
              <a:rPr lang="fr-FR" sz="1200" b="1" dirty="0">
                <a:solidFill>
                  <a:srgbClr val="892964"/>
                </a:solidFill>
              </a:rPr>
              <a:t>Des couvertures vaccinales très élevées pour les vaccins </a:t>
            </a:r>
            <a:r>
              <a:rPr lang="fr-FR" sz="1200" b="1" dirty="0" smtClean="0">
                <a:solidFill>
                  <a:srgbClr val="892964"/>
                </a:solidFill>
              </a:rPr>
              <a:t>DTP </a:t>
            </a:r>
            <a:r>
              <a:rPr lang="fr-FR" sz="1200" b="1" dirty="0">
                <a:solidFill>
                  <a:srgbClr val="892964"/>
                </a:solidFill>
              </a:rPr>
              <a:t>et </a:t>
            </a:r>
            <a:r>
              <a:rPr lang="fr-FR" sz="1200" b="1" dirty="0" smtClean="0">
                <a:solidFill>
                  <a:srgbClr val="892964"/>
                </a:solidFill>
              </a:rPr>
              <a:t>coqueluche.</a:t>
            </a:r>
            <a:endParaRPr lang="fr-FR" sz="1200" b="1" dirty="0">
              <a:solidFill>
                <a:srgbClr val="892964"/>
              </a:solidFill>
            </a:endParaRPr>
          </a:p>
          <a:p>
            <a:pPr lvl="2"/>
            <a:r>
              <a:rPr lang="fr-FR" sz="1200" dirty="0"/>
              <a:t>Il s’agit des seuls vaccins jusqu’alors obligatoires (DTP : diphtérie, tétanos et poliomyélite) et du vaccin contre la coqueluche. Pour ces maladies, la couverture vaccinale est </a:t>
            </a:r>
            <a:r>
              <a:rPr lang="fr-FR" sz="1200" dirty="0" smtClean="0"/>
              <a:t>excellente pour la primovaccination, supérieure à 95% depuis plus de 10 ans.</a:t>
            </a:r>
          </a:p>
          <a:p>
            <a:pPr lvl="2"/>
            <a:endParaRPr lang="fr-FR" sz="1200" dirty="0" smtClean="0"/>
          </a:p>
          <a:p>
            <a:pPr lvl="2"/>
            <a:endParaRPr lang="fr-FR" sz="1200" dirty="0" smtClean="0"/>
          </a:p>
          <a:p>
            <a:pPr lvl="2"/>
            <a:r>
              <a:rPr lang="fr-FR" sz="1200" dirty="0" smtClean="0"/>
              <a:t>Une </a:t>
            </a:r>
            <a:r>
              <a:rPr lang="fr-FR" sz="1200" dirty="0"/>
              <a:t>dizaine de cas importés de </a:t>
            </a:r>
            <a:r>
              <a:rPr lang="fr-FR" sz="1200" b="1" dirty="0"/>
              <a:t>diphtérie </a:t>
            </a:r>
            <a:r>
              <a:rPr lang="fr-FR" sz="1200" dirty="0"/>
              <a:t>ont été répertoriés en France depuis </a:t>
            </a:r>
            <a:r>
              <a:rPr lang="fr-FR" sz="1200" dirty="0" smtClean="0"/>
              <a:t>2000, ils </a:t>
            </a:r>
            <a:r>
              <a:rPr lang="fr-FR" sz="1200" dirty="0"/>
              <a:t>n’ont pas généré de cas secondaire grâce à la couverture vaccinale très élevée chez le nourrisson. Cependant, deux décès par diphtérie sont survenus très récemment dans des pays voisins, chez de jeunes enfants non vaccinés et qui n’avaient pas voyagé dans les semaines précédant la maladie : l’un en Espagne </a:t>
            </a:r>
            <a:r>
              <a:rPr lang="fr-FR" sz="1200" dirty="0" smtClean="0"/>
              <a:t>en </a:t>
            </a:r>
            <a:r>
              <a:rPr lang="fr-FR" sz="1200" dirty="0"/>
              <a:t>2015 chez un enfant de 6 ans, l’autre en Belgique en 2016 chez une fillette de 3 ans</a:t>
            </a:r>
            <a:r>
              <a:rPr lang="fr-FR" sz="1200" dirty="0" smtClean="0"/>
              <a:t>.</a:t>
            </a:r>
          </a:p>
          <a:p>
            <a:pPr marL="685800" lvl="2" indent="0" algn="just">
              <a:buNone/>
            </a:pPr>
            <a:endParaRPr lang="fr-FR" dirty="0" smtClean="0"/>
          </a:p>
          <a:p>
            <a:pPr marL="685800" lvl="2" indent="0" algn="just">
              <a:buNone/>
            </a:pPr>
            <a:endParaRPr lang="fr-FR" dirty="0"/>
          </a:p>
          <a:p>
            <a:pPr marL="685800" lvl="2" indent="0" algn="just">
              <a:buNone/>
            </a:pPr>
            <a:endParaRPr lang="fr-FR" dirty="0" smtClean="0"/>
          </a:p>
          <a:p>
            <a:pPr marL="685800" lvl="2" indent="0" algn="just">
              <a:buNone/>
            </a:pPr>
            <a:endParaRPr lang="fr-FR" sz="1200" dirty="0" smtClean="0"/>
          </a:p>
          <a:p>
            <a:pPr marL="685800" lvl="2" indent="0" algn="just">
              <a:buNone/>
            </a:pPr>
            <a:endParaRPr lang="fr-FR" sz="1200" dirty="0" smtClean="0"/>
          </a:p>
          <a:p>
            <a:pPr marL="685800" lvl="2" indent="0" algn="just">
              <a:buNone/>
            </a:pPr>
            <a:endParaRPr lang="fr-FR" sz="1200" dirty="0"/>
          </a:p>
          <a:p>
            <a:pPr marL="685800" lvl="2" indent="0" algn="just">
              <a:buNone/>
            </a:pPr>
            <a:r>
              <a:rPr lang="fr-FR" sz="1200" b="1" dirty="0" smtClean="0"/>
              <a:t>La </a:t>
            </a:r>
            <a:r>
              <a:rPr lang="fr-FR" sz="1200" b="1" dirty="0"/>
              <a:t>poliomyélite</a:t>
            </a:r>
            <a:r>
              <a:rPr lang="fr-FR" sz="1200" dirty="0"/>
              <a:t>, qui a aujourd’hui disparu en France, devrait être la deuxième maladie éradiquée grâce à la </a:t>
            </a:r>
            <a:r>
              <a:rPr lang="fr-FR" sz="1200" dirty="0" smtClean="0"/>
              <a:t>vaccination, </a:t>
            </a:r>
            <a:r>
              <a:rPr lang="fr-FR" sz="1200" dirty="0"/>
              <a:t>mais quelques rares foyers épidémiques persistent dans le monde </a:t>
            </a:r>
            <a:r>
              <a:rPr lang="fr-FR" sz="1200" dirty="0" smtClean="0"/>
              <a:t>et </a:t>
            </a:r>
            <a:r>
              <a:rPr lang="fr-FR" sz="1200" dirty="0"/>
              <a:t>il est dans ce contexte indispensable de maintenir une couverture vaccinale très élevée des enfants</a:t>
            </a:r>
            <a:r>
              <a:rPr lang="fr-FR" sz="1200" dirty="0" smtClean="0"/>
              <a:t>.</a:t>
            </a:r>
          </a:p>
          <a:p>
            <a:pPr marL="685800" lvl="2" indent="0" algn="just">
              <a:buNone/>
            </a:pPr>
            <a:endParaRPr lang="fr-FR" dirty="0"/>
          </a:p>
          <a:p>
            <a:pPr marL="685800" lvl="2" indent="0" algn="just">
              <a:buNone/>
            </a:pPr>
            <a:endParaRPr lang="fr-FR" dirty="0" smtClean="0"/>
          </a:p>
          <a:p>
            <a:pPr marL="685800" lvl="2" indent="0" algn="just">
              <a:buNone/>
            </a:pPr>
            <a:endParaRPr lang="fr-FR" dirty="0" smtClean="0"/>
          </a:p>
          <a:p>
            <a:pPr marL="685800" lvl="2" indent="0" algn="just">
              <a:buNone/>
            </a:pPr>
            <a:endParaRPr lang="fr-FR" dirty="0"/>
          </a:p>
          <a:p>
            <a:pPr marL="685800" lvl="2" indent="0" algn="just">
              <a:buNone/>
            </a:pPr>
            <a:endParaRPr lang="fr-FR" dirty="0" smtClean="0"/>
          </a:p>
          <a:p>
            <a:pPr lvl="2"/>
            <a:r>
              <a:rPr lang="fr-FR" dirty="0"/>
              <a:t/>
            </a:r>
            <a:br>
              <a:rPr lang="fr-FR" dirty="0"/>
            </a:br>
            <a:r>
              <a:rPr lang="fr-FR" sz="1200" dirty="0" smtClean="0"/>
              <a:t>La </a:t>
            </a:r>
            <a:r>
              <a:rPr lang="fr-FR" sz="1200" dirty="0"/>
              <a:t>couverture vaccinale du nourrisson pour le </a:t>
            </a:r>
            <a:r>
              <a:rPr lang="fr-FR" sz="1200" b="1" dirty="0"/>
              <a:t>tétanos</a:t>
            </a:r>
            <a:r>
              <a:rPr lang="fr-FR" sz="1200" dirty="0"/>
              <a:t>, </a:t>
            </a:r>
            <a:r>
              <a:rPr lang="fr-FR" sz="1200" dirty="0" smtClean="0"/>
              <a:t>supérieure à 95%, </a:t>
            </a:r>
            <a:r>
              <a:rPr lang="fr-FR" sz="1200" dirty="0"/>
              <a:t>a permis d’éliminer cette maladie chez l’enfant et le jeune adulte en France. Cependant, la survenue de 3 cas de </a:t>
            </a:r>
            <a:r>
              <a:rPr lang="fr-FR" sz="1200" dirty="0" smtClean="0"/>
              <a:t>tétanos en France, </a:t>
            </a:r>
            <a:r>
              <a:rPr lang="fr-FR" sz="1200" dirty="0"/>
              <a:t>entre 2012 et 2016, chez des enfants très vraisemblablement non vaccinés confirme le risque de survenue de la maladie pour tout enfant non vacciné. Il faut aussi rappeler la persistance de cas de tétanos chez l’adulte, le plus souvent des personnes âgées non vaccinées ou non à jour de leurs rappels de vaccination</a:t>
            </a:r>
            <a:r>
              <a:rPr lang="fr-FR" sz="1200" dirty="0" smtClean="0"/>
              <a:t>.</a:t>
            </a:r>
          </a:p>
        </p:txBody>
      </p:sp>
      <p:grpSp>
        <p:nvGrpSpPr>
          <p:cNvPr id="4" name="Groupe 3"/>
          <p:cNvGrpSpPr/>
          <p:nvPr/>
        </p:nvGrpSpPr>
        <p:grpSpPr>
          <a:xfrm>
            <a:off x="297129" y="3066661"/>
            <a:ext cx="6178099" cy="568206"/>
            <a:chOff x="297129" y="2497438"/>
            <a:chExt cx="6178099" cy="568206"/>
          </a:xfrm>
        </p:grpSpPr>
        <p:sp>
          <p:nvSpPr>
            <p:cNvPr id="2" name="ZoneTexte 1"/>
            <p:cNvSpPr txBox="1"/>
            <p:nvPr/>
          </p:nvSpPr>
          <p:spPr>
            <a:xfrm>
              <a:off x="556113" y="2557813"/>
              <a:ext cx="5919115" cy="507831"/>
            </a:xfrm>
            <a:prstGeom prst="rect">
              <a:avLst/>
            </a:prstGeom>
            <a:noFill/>
            <a:ln w="9525">
              <a:solidFill>
                <a:srgbClr val="892964"/>
              </a:solidFill>
              <a:prstDash val="sysDot"/>
            </a:ln>
          </p:spPr>
          <p:txBody>
            <a:bodyPr wrap="square" rtlCol="0">
              <a:spAutoFit/>
            </a:bodyPr>
            <a:lstStyle/>
            <a:p>
              <a:pPr marL="216000" lvl="0">
                <a:spcAft>
                  <a:spcPts val="1200"/>
                </a:spcAft>
              </a:pPr>
              <a:r>
                <a:rPr lang="fr-FR" sz="900" dirty="0">
                  <a:solidFill>
                    <a:schemeClr val="tx1">
                      <a:lumMod val="65000"/>
                      <a:lumOff val="35000"/>
                    </a:schemeClr>
                  </a:solidFill>
                  <a:latin typeface="Helvetica" panose="020B0604020202020204" pitchFamily="34" charset="0"/>
                  <a:cs typeface="Helvetica" panose="020B0604020202020204" pitchFamily="34" charset="0"/>
                </a:rPr>
                <a:t>La </a:t>
              </a:r>
              <a:r>
                <a:rPr lang="fr-FR" sz="900" u="sng" dirty="0">
                  <a:solidFill>
                    <a:schemeClr val="tx1">
                      <a:lumMod val="65000"/>
                      <a:lumOff val="35000"/>
                    </a:schemeClr>
                  </a:solidFill>
                  <a:latin typeface="Helvetica" panose="020B0604020202020204" pitchFamily="34" charset="0"/>
                  <a:cs typeface="Helvetica" panose="020B0604020202020204" pitchFamily="34" charset="0"/>
                </a:rPr>
                <a:t>diphtérie</a:t>
              </a:r>
              <a:r>
                <a:rPr lang="fr-FR" sz="900" dirty="0">
                  <a:solidFill>
                    <a:schemeClr val="tx1">
                      <a:lumMod val="65000"/>
                      <a:lumOff val="35000"/>
                    </a:schemeClr>
                  </a:solidFill>
                  <a:latin typeface="Helvetica" panose="020B0604020202020204" pitchFamily="34" charset="0"/>
                  <a:cs typeface="Helvetica" panose="020B0604020202020204" pitchFamily="34" charset="0"/>
                </a:rPr>
                <a:t> se transmet par la toux et les éternuements. </a:t>
              </a:r>
              <a:r>
                <a:rPr lang="fr-FR" sz="900" dirty="0" smtClean="0">
                  <a:solidFill>
                    <a:schemeClr val="tx1">
                      <a:lumMod val="65000"/>
                      <a:lumOff val="35000"/>
                    </a:schemeClr>
                  </a:solidFill>
                  <a:latin typeface="Helvetica" panose="020B0604020202020204" pitchFamily="34" charset="0"/>
                  <a:cs typeface="Helvetica" panose="020B0604020202020204" pitchFamily="34" charset="0"/>
                </a:rPr>
                <a:t>Elle </a:t>
              </a:r>
              <a:r>
                <a:rPr lang="fr-FR" sz="900" dirty="0">
                  <a:solidFill>
                    <a:schemeClr val="tx1">
                      <a:lumMod val="65000"/>
                      <a:lumOff val="35000"/>
                    </a:schemeClr>
                  </a:solidFill>
                  <a:latin typeface="Helvetica" panose="020B0604020202020204" pitchFamily="34" charset="0"/>
                  <a:cs typeface="Helvetica" panose="020B0604020202020204" pitchFamily="34" charset="0"/>
                </a:rPr>
                <a:t>prend la forme d’une angine grave, </a:t>
              </a:r>
              <a:r>
                <a:rPr lang="fr-FR" sz="900" dirty="0" smtClean="0">
                  <a:solidFill>
                    <a:schemeClr val="tx1">
                      <a:lumMod val="65000"/>
                      <a:lumOff val="35000"/>
                    </a:schemeClr>
                  </a:solidFill>
                  <a:latin typeface="Helvetica" panose="020B0604020202020204" pitchFamily="34" charset="0"/>
                  <a:cs typeface="Helvetica" panose="020B0604020202020204" pitchFamily="34" charset="0"/>
                </a:rPr>
                <a:t>qui </a:t>
              </a:r>
              <a:r>
                <a:rPr lang="fr-FR" sz="900" dirty="0">
                  <a:solidFill>
                    <a:schemeClr val="tx1">
                      <a:lumMod val="65000"/>
                      <a:lumOff val="35000"/>
                    </a:schemeClr>
                  </a:solidFill>
                  <a:latin typeface="Helvetica" panose="020B0604020202020204" pitchFamily="34" charset="0"/>
                  <a:cs typeface="Helvetica" panose="020B0604020202020204" pitchFamily="34" charset="0"/>
                </a:rPr>
                <a:t>peut entraîner </a:t>
              </a:r>
              <a:r>
                <a:rPr lang="fr-FR" sz="900" dirty="0" smtClean="0">
                  <a:solidFill>
                    <a:schemeClr val="tx1">
                      <a:lumMod val="65000"/>
                      <a:lumOff val="35000"/>
                    </a:schemeClr>
                  </a:solidFill>
                  <a:latin typeface="Helvetica" panose="020B0604020202020204" pitchFamily="34" charset="0"/>
                  <a:cs typeface="Helvetica" panose="020B0604020202020204" pitchFamily="34" charset="0"/>
                </a:rPr>
                <a:t>des </a:t>
              </a:r>
              <a:r>
                <a:rPr lang="fr-FR" sz="900" dirty="0">
                  <a:solidFill>
                    <a:schemeClr val="tx1">
                      <a:lumMod val="65000"/>
                      <a:lumOff val="35000"/>
                    </a:schemeClr>
                  </a:solidFill>
                  <a:latin typeface="Helvetica" panose="020B0604020202020204" pitchFamily="34" charset="0"/>
                  <a:cs typeface="Helvetica" panose="020B0604020202020204" pitchFamily="34" charset="0"/>
                </a:rPr>
                <a:t>complications et provoquer la mort par asphyxie ou par les complications cardiaques ou neurologiques dues à la toxine secrétée par la bactérie.</a:t>
              </a:r>
            </a:p>
          </p:txBody>
        </p:sp>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b="25781"/>
            <a:stretch/>
          </p:blipFill>
          <p:spPr>
            <a:xfrm>
              <a:off x="297129" y="2497438"/>
              <a:ext cx="531464" cy="479162"/>
            </a:xfrm>
            <a:prstGeom prst="rect">
              <a:avLst/>
            </a:prstGeom>
          </p:spPr>
        </p:pic>
      </p:grpSp>
      <p:grpSp>
        <p:nvGrpSpPr>
          <p:cNvPr id="13" name="Groupe 12"/>
          <p:cNvGrpSpPr/>
          <p:nvPr/>
        </p:nvGrpSpPr>
        <p:grpSpPr>
          <a:xfrm>
            <a:off x="275703" y="5069919"/>
            <a:ext cx="6199525" cy="523680"/>
            <a:chOff x="275703" y="4165543"/>
            <a:chExt cx="6058421" cy="523680"/>
          </a:xfrm>
        </p:grpSpPr>
        <p:sp>
          <p:nvSpPr>
            <p:cNvPr id="5" name="ZoneTexte 4"/>
            <p:cNvSpPr txBox="1"/>
            <p:nvPr/>
          </p:nvSpPr>
          <p:spPr>
            <a:xfrm>
              <a:off x="483195" y="4181392"/>
              <a:ext cx="5850929" cy="507831"/>
            </a:xfrm>
            <a:prstGeom prst="rect">
              <a:avLst/>
            </a:prstGeom>
            <a:noFill/>
            <a:ln w="9525">
              <a:solidFill>
                <a:srgbClr val="892964"/>
              </a:solidFill>
              <a:prstDash val="sysDot"/>
            </a:ln>
          </p:spPr>
          <p:txBody>
            <a:bodyPr wrap="square" rtlCol="0">
              <a:spAutoFit/>
            </a:bodyPr>
            <a:lstStyle>
              <a:defPPr>
                <a:defRPr lang="fr-FR"/>
              </a:defPPr>
              <a:lvl1pPr marL="216000" lvl="0">
                <a:spcAft>
                  <a:spcPts val="1200"/>
                </a:spcAft>
                <a:defRPr sz="800">
                  <a:solidFill>
                    <a:srgbClr val="CC2752"/>
                  </a:solidFill>
                  <a:latin typeface="Helvetica" panose="020B0604020202020204" pitchFamily="34" charset="0"/>
                  <a:cs typeface="Helvetica" panose="020B0604020202020204" pitchFamily="34" charset="0"/>
                </a:defRPr>
              </a:lvl1pPr>
            </a:lstStyle>
            <a:p>
              <a:r>
                <a:rPr lang="fr-FR" sz="900" dirty="0">
                  <a:solidFill>
                    <a:schemeClr val="tx1">
                      <a:lumMod val="65000"/>
                      <a:lumOff val="35000"/>
                    </a:schemeClr>
                  </a:solidFill>
                </a:rPr>
                <a:t>La </a:t>
              </a:r>
              <a:r>
                <a:rPr lang="fr-FR" sz="900" u="sng" dirty="0">
                  <a:solidFill>
                    <a:schemeClr val="tx1">
                      <a:lumMod val="65000"/>
                      <a:lumOff val="35000"/>
                    </a:schemeClr>
                  </a:solidFill>
                </a:rPr>
                <a:t>poliomyélite</a:t>
              </a:r>
              <a:r>
                <a:rPr lang="fr-FR" sz="900" dirty="0">
                  <a:solidFill>
                    <a:schemeClr val="tx1">
                      <a:lumMod val="65000"/>
                      <a:lumOff val="35000"/>
                    </a:schemeClr>
                  </a:solidFill>
                </a:rPr>
                <a:t> est une infection virale qui, dans sa forme la plus grave, provoque des paralysies </a:t>
              </a:r>
              <a:r>
                <a:rPr lang="fr-FR" sz="900" dirty="0" smtClean="0">
                  <a:solidFill>
                    <a:schemeClr val="tx1">
                      <a:lumMod val="65000"/>
                      <a:lumOff val="35000"/>
                    </a:schemeClr>
                  </a:solidFill>
                </a:rPr>
                <a:t>des </a:t>
              </a:r>
              <a:r>
                <a:rPr lang="fr-FR" sz="900" dirty="0">
                  <a:solidFill>
                    <a:schemeClr val="tx1">
                      <a:lumMod val="65000"/>
                      <a:lumOff val="35000"/>
                    </a:schemeClr>
                  </a:solidFill>
                </a:rPr>
                <a:t>bras, des jambes ou des muscles qui permettent de respirer. Ces paralysies peuvent laisser </a:t>
              </a:r>
              <a:r>
                <a:rPr lang="fr-FR" sz="900" dirty="0">
                  <a:solidFill>
                    <a:schemeClr val="tx1">
                      <a:lumMod val="65000"/>
                      <a:lumOff val="35000"/>
                    </a:schemeClr>
                  </a:solidFill>
                </a:rPr>
                <a:t>des séquelles </a:t>
              </a:r>
              <a:r>
                <a:rPr lang="fr-FR" sz="900" dirty="0" smtClean="0">
                  <a:solidFill>
                    <a:schemeClr val="tx1">
                      <a:lumMod val="65000"/>
                      <a:lumOff val="35000"/>
                    </a:schemeClr>
                  </a:solidFill>
                </a:rPr>
                <a:t>définitives.</a:t>
              </a:r>
              <a:endParaRPr lang="fr-FR" sz="900" dirty="0">
                <a:solidFill>
                  <a:schemeClr val="tx1">
                    <a:lumMod val="65000"/>
                    <a:lumOff val="35000"/>
                  </a:schemeClr>
                </a:solidFill>
              </a:endParaRPr>
            </a:p>
          </p:txBody>
        </p:sp>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b="14950"/>
            <a:stretch/>
          </p:blipFill>
          <p:spPr>
            <a:xfrm>
              <a:off x="275703" y="4165543"/>
              <a:ext cx="439416" cy="434636"/>
            </a:xfrm>
            <a:prstGeom prst="rect">
              <a:avLst/>
            </a:prstGeom>
          </p:spPr>
        </p:pic>
      </p:grpSp>
      <p:grpSp>
        <p:nvGrpSpPr>
          <p:cNvPr id="14" name="Groupe 13"/>
          <p:cNvGrpSpPr/>
          <p:nvPr/>
        </p:nvGrpSpPr>
        <p:grpSpPr>
          <a:xfrm>
            <a:off x="254562" y="7343310"/>
            <a:ext cx="6220666" cy="744980"/>
            <a:chOff x="280569" y="6207151"/>
            <a:chExt cx="6220666" cy="744980"/>
          </a:xfrm>
        </p:grpSpPr>
        <p:sp>
          <p:nvSpPr>
            <p:cNvPr id="6" name="ZoneTexte 5"/>
            <p:cNvSpPr txBox="1"/>
            <p:nvPr/>
          </p:nvSpPr>
          <p:spPr>
            <a:xfrm>
              <a:off x="585533" y="6305800"/>
              <a:ext cx="5915702" cy="646331"/>
            </a:xfrm>
            <a:prstGeom prst="rect">
              <a:avLst/>
            </a:prstGeom>
            <a:noFill/>
            <a:ln w="9525">
              <a:solidFill>
                <a:srgbClr val="892964"/>
              </a:solidFill>
              <a:prstDash val="sysDot"/>
            </a:ln>
          </p:spPr>
          <p:txBody>
            <a:bodyPr wrap="square" rtlCol="0">
              <a:spAutoFit/>
            </a:bodyPr>
            <a:lstStyle>
              <a:defPPr>
                <a:defRPr lang="fr-FR"/>
              </a:defPPr>
              <a:lvl1pPr marL="216000" lvl="0">
                <a:spcAft>
                  <a:spcPts val="1200"/>
                </a:spcAft>
                <a:defRPr sz="800">
                  <a:solidFill>
                    <a:srgbClr val="CC2752"/>
                  </a:solidFill>
                  <a:latin typeface="Helvetica" panose="020B0604020202020204" pitchFamily="34" charset="0"/>
                  <a:cs typeface="Helvetica" panose="020B0604020202020204" pitchFamily="34" charset="0"/>
                </a:defRPr>
              </a:lvl1pPr>
            </a:lstStyle>
            <a:p>
              <a:r>
                <a:rPr lang="fr-FR" sz="900" dirty="0">
                  <a:solidFill>
                    <a:schemeClr val="tx1">
                      <a:lumMod val="65000"/>
                      <a:lumOff val="35000"/>
                    </a:schemeClr>
                  </a:solidFill>
                </a:rPr>
                <a:t>Le </a:t>
              </a:r>
              <a:r>
                <a:rPr lang="fr-FR" sz="900" u="sng" dirty="0">
                  <a:solidFill>
                    <a:schemeClr val="tx1">
                      <a:lumMod val="65000"/>
                      <a:lumOff val="35000"/>
                    </a:schemeClr>
                  </a:solidFill>
                </a:rPr>
                <a:t>tétanos</a:t>
              </a:r>
              <a:r>
                <a:rPr lang="fr-FR" sz="900" dirty="0">
                  <a:solidFill>
                    <a:schemeClr val="tx1">
                      <a:lumMod val="65000"/>
                      <a:lumOff val="35000"/>
                    </a:schemeClr>
                  </a:solidFill>
                </a:rPr>
                <a:t> est causé par une bactérie qui vit très longtemps (plus de 100 ans) et qui se trouve partout dans la terre. </a:t>
              </a:r>
              <a:r>
                <a:rPr lang="fr-FR" sz="900" dirty="0" smtClean="0">
                  <a:solidFill>
                    <a:schemeClr val="tx1">
                      <a:lumMod val="65000"/>
                      <a:lumOff val="35000"/>
                    </a:schemeClr>
                  </a:solidFill>
                </a:rPr>
                <a:t>Il </a:t>
              </a:r>
              <a:r>
                <a:rPr lang="fr-FR" sz="900" dirty="0">
                  <a:solidFill>
                    <a:schemeClr val="tx1">
                      <a:lumMod val="65000"/>
                      <a:lumOff val="35000"/>
                    </a:schemeClr>
                  </a:solidFill>
                </a:rPr>
                <a:t>s’introduit dans le corps par une blessure ou une petite plaie. Le tétanos attaque le système nerveux. Il est mortel une fois sur </a:t>
              </a:r>
              <a:r>
                <a:rPr lang="fr-FR" sz="900" dirty="0" smtClean="0">
                  <a:solidFill>
                    <a:schemeClr val="tx1">
                      <a:lumMod val="65000"/>
                      <a:lumOff val="35000"/>
                    </a:schemeClr>
                  </a:solidFill>
                </a:rPr>
                <a:t>trois. </a:t>
              </a:r>
              <a:r>
                <a:rPr lang="fr-FR" sz="900" dirty="0">
                  <a:solidFill>
                    <a:schemeClr val="tx1">
                      <a:lumMod val="65000"/>
                      <a:lumOff val="35000"/>
                    </a:schemeClr>
                  </a:solidFill>
                </a:rPr>
                <a:t>Le vaccin est le seul moyen d’être protégé contre le tétanos car il n’existe pas </a:t>
              </a:r>
              <a:r>
                <a:rPr lang="fr-FR" sz="900" dirty="0" smtClean="0">
                  <a:solidFill>
                    <a:schemeClr val="tx1">
                      <a:lumMod val="65000"/>
                      <a:lumOff val="35000"/>
                    </a:schemeClr>
                  </a:solidFill>
                </a:rPr>
                <a:t>de protection naturelle </a:t>
              </a:r>
              <a:r>
                <a:rPr lang="fr-FR" sz="900" dirty="0">
                  <a:solidFill>
                    <a:schemeClr val="tx1">
                      <a:lumMod val="65000"/>
                      <a:lumOff val="35000"/>
                    </a:schemeClr>
                  </a:solidFill>
                </a:rPr>
                <a:t>contre cette maladie.</a:t>
              </a:r>
            </a:p>
          </p:txBody>
        </p:sp>
        <p:pic>
          <p:nvPicPr>
            <p:cNvPr id="9" name="Image 8"/>
            <p:cNvPicPr>
              <a:picLocks noChangeAspect="1"/>
            </p:cNvPicPr>
            <p:nvPr/>
          </p:nvPicPr>
          <p:blipFill rotWithShape="1">
            <a:blip r:embed="rId4" cstate="print">
              <a:extLst>
                <a:ext uri="{28A0092B-C50C-407E-A947-70E740481C1C}">
                  <a14:useLocalDpi xmlns:a14="http://schemas.microsoft.com/office/drawing/2010/main" val="0"/>
                </a:ext>
              </a:extLst>
            </a:blip>
            <a:srcRect b="18665"/>
            <a:stretch/>
          </p:blipFill>
          <p:spPr>
            <a:xfrm>
              <a:off x="280569" y="6207151"/>
              <a:ext cx="530218" cy="530531"/>
            </a:xfrm>
            <a:prstGeom prst="rect">
              <a:avLst/>
            </a:prstGeom>
          </p:spPr>
        </p:pic>
      </p:grpSp>
    </p:spTree>
    <p:extLst>
      <p:ext uri="{BB962C8B-B14F-4D97-AF65-F5344CB8AC3E}">
        <p14:creationId xmlns:p14="http://schemas.microsoft.com/office/powerpoint/2010/main" val="2832969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8130" y="631824"/>
            <a:ext cx="6603358" cy="8746091"/>
          </a:xfrm>
        </p:spPr>
        <p:txBody>
          <a:bodyPr>
            <a:normAutofit/>
          </a:bodyPr>
          <a:lstStyle/>
          <a:p>
            <a:pPr lvl="2"/>
            <a:r>
              <a:rPr lang="fr-FR" sz="1200" dirty="0" smtClean="0"/>
              <a:t>Pour </a:t>
            </a:r>
            <a:r>
              <a:rPr lang="fr-FR" sz="1200" dirty="0"/>
              <a:t>la </a:t>
            </a:r>
            <a:r>
              <a:rPr lang="fr-FR" sz="1200" b="1" dirty="0"/>
              <a:t>coqueluche</a:t>
            </a:r>
            <a:r>
              <a:rPr lang="fr-FR" sz="1200" dirty="0"/>
              <a:t>, le nombre de cas a très fortement diminué chez l’enfant depuis l’intégration en 1966 de cette vaccination au sein des combinaisons vaccinales comportant les valences obligatoires. Cependant, la bactérie continue de circuler dans la population, tout comme la maladie, car la vaccination confère une durée de protection limitée. Les nourrissons trop jeunes pour être vaccinés sont donc à risque d’être contaminés par leur entourage proche si celui-ci n’a pas été vacciné récemment. A noter une épidémie de coqueluche qui sévit actuellement à Mayotte et affecte des nourrissons de moins de 1 an, dans un contexte d’une diminution importante de la couverture vaccinale</a:t>
            </a:r>
            <a:r>
              <a:rPr lang="fr-FR" sz="1200" dirty="0" smtClean="0"/>
              <a:t>.</a:t>
            </a:r>
          </a:p>
          <a:p>
            <a:pPr lvl="2"/>
            <a:endParaRPr lang="fr-FR" dirty="0"/>
          </a:p>
          <a:p>
            <a:pPr lvl="2"/>
            <a:endParaRPr lang="fr-FR" dirty="0" smtClean="0"/>
          </a:p>
          <a:p>
            <a:pPr lvl="2"/>
            <a:endParaRPr lang="fr-FR" dirty="0"/>
          </a:p>
          <a:p>
            <a:pPr lvl="2"/>
            <a:endParaRPr lang="fr-FR" dirty="0" smtClean="0"/>
          </a:p>
          <a:p>
            <a:pPr lvl="2"/>
            <a:endParaRPr lang="fr-FR" dirty="0"/>
          </a:p>
          <a:p>
            <a:pPr lvl="2"/>
            <a:endParaRPr lang="fr-FR" dirty="0" smtClean="0"/>
          </a:p>
          <a:p>
            <a:pPr lvl="2"/>
            <a:endParaRPr lang="fr-FR" dirty="0"/>
          </a:p>
          <a:p>
            <a:pPr marL="546100" lvl="2"/>
            <a:r>
              <a:rPr lang="fr-FR" b="1" dirty="0" smtClean="0">
                <a:solidFill>
                  <a:srgbClr val="892964"/>
                </a:solidFill>
              </a:rPr>
              <a:t>	</a:t>
            </a:r>
            <a:r>
              <a:rPr lang="fr-FR" sz="1200" b="1" dirty="0" smtClean="0">
                <a:solidFill>
                  <a:srgbClr val="892964"/>
                </a:solidFill>
              </a:rPr>
              <a:t>Un </a:t>
            </a:r>
            <a:r>
              <a:rPr lang="fr-FR" sz="1200" b="1" dirty="0">
                <a:solidFill>
                  <a:srgbClr val="892964"/>
                </a:solidFill>
              </a:rPr>
              <a:t>niveau de couverture vaccinale qui doit progresser pour le vaccin contre </a:t>
            </a:r>
            <a:r>
              <a:rPr lang="fr-FR" sz="1200" b="1" dirty="0" smtClean="0">
                <a:solidFill>
                  <a:srgbClr val="892964"/>
                </a:solidFill>
              </a:rPr>
              <a:t>	les pneumocoques</a:t>
            </a:r>
            <a:r>
              <a:rPr lang="fr-FR" sz="1200" b="1" dirty="0">
                <a:solidFill>
                  <a:srgbClr val="892964"/>
                </a:solidFill>
              </a:rPr>
              <a:t>.</a:t>
            </a:r>
          </a:p>
          <a:p>
            <a:pPr marL="546100" lvl="2"/>
            <a:r>
              <a:rPr lang="fr-FR" sz="1200" kern="900" dirty="0" smtClean="0"/>
              <a:t>	Les </a:t>
            </a:r>
            <a:r>
              <a:rPr lang="fr-FR" sz="1200" kern="900" dirty="0"/>
              <a:t>méningites sont la forme la plus grave des </a:t>
            </a:r>
            <a:r>
              <a:rPr lang="fr-FR" sz="1200" b="1" kern="900" dirty="0"/>
              <a:t>infections à pneumocoques, </a:t>
            </a:r>
            <a:r>
              <a:rPr lang="fr-FR" sz="1200" b="1" kern="900" dirty="0" smtClean="0"/>
              <a:t/>
            </a:r>
            <a:br>
              <a:rPr lang="fr-FR" sz="1200" b="1" kern="900" dirty="0" smtClean="0"/>
            </a:br>
            <a:r>
              <a:rPr lang="fr-FR" sz="1200" b="1" kern="900" dirty="0" smtClean="0"/>
              <a:t>	</a:t>
            </a:r>
            <a:r>
              <a:rPr lang="fr-FR" sz="1200" dirty="0" smtClean="0"/>
              <a:t>1 enfant atteint sur </a:t>
            </a:r>
            <a:r>
              <a:rPr lang="fr-FR" sz="1200" dirty="0"/>
              <a:t>10 en meurt et 1 sur 4 en garde des séquelles sévères.</a:t>
            </a:r>
          </a:p>
          <a:p>
            <a:pPr marL="546100" lvl="2"/>
            <a:r>
              <a:rPr lang="fr-FR" sz="1200" dirty="0" smtClean="0"/>
              <a:t>	Le </a:t>
            </a:r>
            <a:r>
              <a:rPr lang="fr-FR" sz="1200" dirty="0"/>
              <a:t>pneumocoque est la première cause de méningite bactérienne chez le jeune </a:t>
            </a:r>
            <a:r>
              <a:rPr lang="fr-FR" sz="1200" dirty="0" smtClean="0"/>
              <a:t>	enfant comme </a:t>
            </a:r>
            <a:r>
              <a:rPr lang="fr-FR" sz="1200" dirty="0"/>
              <a:t>chez l’adulte. Les séquelles des méningites à pneumocoque (surdité, </a:t>
            </a:r>
            <a:r>
              <a:rPr lang="fr-FR" sz="1200" dirty="0" smtClean="0"/>
              <a:t>	handicap</a:t>
            </a:r>
            <a:r>
              <a:rPr lang="fr-FR" sz="1200" dirty="0"/>
              <a:t>) sont </a:t>
            </a:r>
            <a:r>
              <a:rPr lang="fr-FR" sz="1200" dirty="0" smtClean="0"/>
              <a:t>fréquentes </a:t>
            </a:r>
            <a:r>
              <a:rPr lang="fr-FR" sz="1200" dirty="0"/>
              <a:t>(dans environ un quart des cas), même après un </a:t>
            </a:r>
            <a:r>
              <a:rPr lang="fr-FR" sz="1200" dirty="0" smtClean="0"/>
              <a:t>	traitement </a:t>
            </a:r>
            <a:r>
              <a:rPr lang="fr-FR" sz="1200" dirty="0"/>
              <a:t>par des médicaments </a:t>
            </a:r>
            <a:r>
              <a:rPr lang="fr-FR" sz="1200" dirty="0" smtClean="0"/>
              <a:t>antibiotiques </a:t>
            </a:r>
            <a:r>
              <a:rPr lang="fr-FR" sz="1200" dirty="0"/>
              <a:t>en milieu hospitalier.</a:t>
            </a:r>
          </a:p>
          <a:p>
            <a:pPr marL="546100" lvl="2"/>
            <a:r>
              <a:rPr lang="fr-FR" sz="1200" dirty="0" smtClean="0"/>
              <a:t>	L'Organisation </a:t>
            </a:r>
            <a:r>
              <a:rPr lang="fr-FR" sz="1200" dirty="0"/>
              <a:t>mondiale de la santé (OMS) estime à plus de 800 000 le nombre </a:t>
            </a:r>
            <a:r>
              <a:rPr lang="fr-FR" sz="1200" dirty="0" smtClean="0"/>
              <a:t>	d'enfants </a:t>
            </a:r>
            <a:r>
              <a:rPr lang="fr-FR" sz="1200" dirty="0"/>
              <a:t>de </a:t>
            </a:r>
            <a:r>
              <a:rPr lang="fr-FR" sz="1200" dirty="0" smtClean="0"/>
              <a:t>moins </a:t>
            </a:r>
            <a:r>
              <a:rPr lang="fr-FR" sz="1200" dirty="0"/>
              <a:t>de 5 ans qui meurent chaque année des suites d'une infection </a:t>
            </a:r>
            <a:r>
              <a:rPr lang="fr-FR" sz="1200" dirty="0" smtClean="0"/>
              <a:t>	due </a:t>
            </a:r>
            <a:r>
              <a:rPr lang="fr-FR" sz="1200" dirty="0"/>
              <a:t>au pneumocoque </a:t>
            </a:r>
            <a:r>
              <a:rPr lang="fr-FR" sz="1200" dirty="0" smtClean="0"/>
              <a:t>dans </a:t>
            </a:r>
            <a:r>
              <a:rPr lang="fr-FR" sz="1200" dirty="0"/>
              <a:t>le monde. Au début des années 2000, avant la </a:t>
            </a:r>
            <a:r>
              <a:rPr lang="fr-FR" sz="1200" dirty="0" smtClean="0"/>
              <a:t>	vaccination </a:t>
            </a:r>
            <a:r>
              <a:rPr lang="fr-FR" sz="1200" dirty="0"/>
              <a:t>des nourrissons, chaque </a:t>
            </a:r>
            <a:r>
              <a:rPr lang="fr-FR" sz="1200" dirty="0" smtClean="0"/>
              <a:t>année</a:t>
            </a:r>
            <a:r>
              <a:rPr lang="fr-FR" sz="1200" dirty="0"/>
              <a:t>, le pneumocoque était responsable en </a:t>
            </a:r>
            <a:r>
              <a:rPr lang="fr-FR" sz="1200" dirty="0" smtClean="0"/>
              <a:t>	France </a:t>
            </a:r>
            <a:r>
              <a:rPr lang="fr-FR" sz="1200" dirty="0"/>
              <a:t>de plus de 130 000 pneumonies, de </a:t>
            </a:r>
            <a:r>
              <a:rPr lang="fr-FR" sz="1200" dirty="0" smtClean="0"/>
              <a:t>plus </a:t>
            </a:r>
            <a:r>
              <a:rPr lang="fr-FR" sz="1200" dirty="0"/>
              <a:t>de 6 000 septicémies et d’environ </a:t>
            </a:r>
            <a:r>
              <a:rPr lang="fr-FR" sz="1200" dirty="0" smtClean="0"/>
              <a:t>	700 </a:t>
            </a:r>
            <a:r>
              <a:rPr lang="fr-FR" sz="1200" dirty="0"/>
              <a:t>méningites.</a:t>
            </a:r>
          </a:p>
          <a:p>
            <a:pPr marL="546100" lvl="2"/>
            <a:r>
              <a:rPr lang="fr-FR" sz="1200" dirty="0" smtClean="0"/>
              <a:t>	La </a:t>
            </a:r>
            <a:r>
              <a:rPr lang="fr-FR" sz="1200" dirty="0"/>
              <a:t>mise à disposition en 2010 du vaccin 13-valent (le vaccin protège contre 13 types </a:t>
            </a:r>
            <a:r>
              <a:rPr lang="fr-FR" sz="1200" dirty="0" smtClean="0"/>
              <a:t>	de pneumocoques </a:t>
            </a:r>
            <a:r>
              <a:rPr lang="fr-FR" sz="1200" dirty="0"/>
              <a:t>différents) a amélioré la protection en réduisant de près de 50% le </a:t>
            </a:r>
            <a:r>
              <a:rPr lang="fr-FR" sz="1200" dirty="0" smtClean="0"/>
              <a:t>	nombre de </a:t>
            </a:r>
            <a:r>
              <a:rPr lang="fr-FR" sz="1200" dirty="0"/>
              <a:t>nouveaux cas de septicémies et méningites à pneumocoque chez l’enfant </a:t>
            </a:r>
            <a:r>
              <a:rPr lang="fr-FR" sz="1200" dirty="0" smtClean="0"/>
              <a:t>	entre 1998-2002 </a:t>
            </a:r>
            <a:r>
              <a:rPr lang="fr-FR" sz="1200" dirty="0"/>
              <a:t>et 2016. Un impact important a également été observé chez les </a:t>
            </a:r>
            <a:r>
              <a:rPr lang="fr-FR" sz="1200" dirty="0" smtClean="0"/>
              <a:t>	adultes </a:t>
            </a:r>
            <a:r>
              <a:rPr lang="fr-FR" sz="1200" dirty="0"/>
              <a:t>et les </a:t>
            </a:r>
            <a:r>
              <a:rPr lang="fr-FR" sz="1200" dirty="0" smtClean="0"/>
              <a:t>personnes </a:t>
            </a:r>
            <a:r>
              <a:rPr lang="fr-FR" sz="1200" dirty="0"/>
              <a:t>âgées (diminution de plus de 20% de ces maladies), grâce </a:t>
            </a:r>
            <a:r>
              <a:rPr lang="fr-FR" sz="1200" dirty="0" smtClean="0"/>
              <a:t>	à </a:t>
            </a:r>
            <a:r>
              <a:rPr lang="fr-FR" sz="1200" dirty="0"/>
              <a:t>l’immunité de </a:t>
            </a:r>
            <a:r>
              <a:rPr lang="fr-FR" sz="1200" dirty="0" smtClean="0"/>
              <a:t>groupe </a:t>
            </a:r>
            <a:r>
              <a:rPr lang="fr-FR" sz="1200" dirty="0"/>
              <a:t>(protection de l’entourage et plus largement de la collectivité) </a:t>
            </a:r>
            <a:r>
              <a:rPr lang="fr-FR" sz="1200" dirty="0" smtClean="0"/>
              <a:t>	conférée </a:t>
            </a:r>
            <a:r>
              <a:rPr lang="fr-FR" sz="1200" dirty="0"/>
              <a:t>par la </a:t>
            </a:r>
            <a:r>
              <a:rPr lang="fr-FR" sz="1200" dirty="0" smtClean="0"/>
              <a:t>vaccination </a:t>
            </a:r>
            <a:r>
              <a:rPr lang="fr-FR" sz="1200" dirty="0"/>
              <a:t>des enfants. </a:t>
            </a:r>
          </a:p>
          <a:p>
            <a:pPr lvl="2"/>
            <a:endParaRPr lang="fr-FR" dirty="0"/>
          </a:p>
          <a:p>
            <a:pPr lvl="2"/>
            <a:endParaRPr lang="fr-FR" dirty="0"/>
          </a:p>
          <a:p>
            <a:pPr marL="685800" lvl="2" indent="0" algn="just">
              <a:buNone/>
            </a:pPr>
            <a:endParaRPr lang="fr-FR" dirty="0"/>
          </a:p>
          <a:p>
            <a:pPr marL="685800" lvl="2" indent="0" algn="just">
              <a:buNone/>
            </a:pPr>
            <a:endParaRPr lang="fr-FR" dirty="0"/>
          </a:p>
          <a:p>
            <a:endParaRPr lang="fr-FR" dirty="0"/>
          </a:p>
        </p:txBody>
      </p:sp>
      <p:grpSp>
        <p:nvGrpSpPr>
          <p:cNvPr id="18" name="Groupe 17"/>
          <p:cNvGrpSpPr/>
          <p:nvPr/>
        </p:nvGrpSpPr>
        <p:grpSpPr>
          <a:xfrm>
            <a:off x="297129" y="2318935"/>
            <a:ext cx="6178099" cy="664432"/>
            <a:chOff x="297129" y="8043710"/>
            <a:chExt cx="6030092" cy="664432"/>
          </a:xfrm>
        </p:grpSpPr>
        <p:sp>
          <p:nvSpPr>
            <p:cNvPr id="16" name="ZoneTexte 15"/>
            <p:cNvSpPr txBox="1"/>
            <p:nvPr/>
          </p:nvSpPr>
          <p:spPr>
            <a:xfrm>
              <a:off x="586804" y="8061811"/>
              <a:ext cx="5740417" cy="646331"/>
            </a:xfrm>
            <a:prstGeom prst="rect">
              <a:avLst/>
            </a:prstGeom>
            <a:noFill/>
            <a:ln w="9525">
              <a:solidFill>
                <a:srgbClr val="892964"/>
              </a:solidFill>
              <a:prstDash val="sysDot"/>
            </a:ln>
          </p:spPr>
          <p:txBody>
            <a:bodyPr wrap="square" rtlCol="0">
              <a:spAutoFit/>
            </a:bodyPr>
            <a:lstStyle>
              <a:defPPr>
                <a:defRPr lang="fr-FR"/>
              </a:defPPr>
              <a:lvl1pPr marL="216000" lvl="0">
                <a:spcAft>
                  <a:spcPts val="1200"/>
                </a:spcAft>
                <a:defRPr sz="800">
                  <a:solidFill>
                    <a:srgbClr val="CC2752"/>
                  </a:solidFill>
                  <a:latin typeface="Helvetica" panose="020B0604020202020204" pitchFamily="34" charset="0"/>
                  <a:cs typeface="Helvetica" panose="020B0604020202020204" pitchFamily="34" charset="0"/>
                </a:defRPr>
              </a:lvl1pPr>
            </a:lstStyle>
            <a:p>
              <a:r>
                <a:rPr lang="fr-FR" sz="900" dirty="0">
                  <a:solidFill>
                    <a:schemeClr val="tx1">
                      <a:lumMod val="65000"/>
                      <a:lumOff val="35000"/>
                    </a:schemeClr>
                  </a:solidFill>
                </a:rPr>
                <a:t>La </a:t>
              </a:r>
              <a:r>
                <a:rPr lang="fr-FR" sz="900" u="sng" dirty="0">
                  <a:solidFill>
                    <a:schemeClr val="tx1">
                      <a:lumMod val="65000"/>
                      <a:lumOff val="35000"/>
                    </a:schemeClr>
                  </a:solidFill>
                </a:rPr>
                <a:t>coqueluche</a:t>
              </a:r>
              <a:r>
                <a:rPr lang="fr-FR" sz="900" dirty="0">
                  <a:solidFill>
                    <a:schemeClr val="tx1">
                      <a:lumMod val="65000"/>
                      <a:lumOff val="35000"/>
                    </a:schemeClr>
                  </a:solidFill>
                </a:rPr>
                <a:t> est une maladie respiratoire due à une bactérie. Elle provoque des quintes de toux fréquentes et prolongées. La coqueluche est très contagieuse et se transmet par la toux des personnes infectées. </a:t>
              </a:r>
              <a:r>
                <a:rPr lang="fr-FR" sz="900" dirty="0" smtClean="0">
                  <a:solidFill>
                    <a:schemeClr val="tx1">
                      <a:lumMod val="65000"/>
                      <a:lumOff val="35000"/>
                    </a:schemeClr>
                  </a:solidFill>
                </a:rPr>
                <a:t>La </a:t>
              </a:r>
              <a:r>
                <a:rPr lang="fr-FR" sz="900" dirty="0">
                  <a:solidFill>
                    <a:schemeClr val="tx1">
                      <a:lumMod val="65000"/>
                      <a:lumOff val="35000"/>
                    </a:schemeClr>
                  </a:solidFill>
                </a:rPr>
                <a:t>coqueluche est fréquente chez  les </a:t>
              </a:r>
              <a:r>
                <a:rPr lang="fr-FR" sz="900" dirty="0" smtClean="0">
                  <a:solidFill>
                    <a:schemeClr val="tx1">
                      <a:lumMod val="65000"/>
                      <a:lumOff val="35000"/>
                    </a:schemeClr>
                  </a:solidFill>
                </a:rPr>
                <a:t>adultes. </a:t>
              </a:r>
              <a:r>
                <a:rPr lang="fr-FR" sz="900" dirty="0">
                  <a:solidFill>
                    <a:schemeClr val="tx1">
                      <a:lumMod val="65000"/>
                      <a:lumOff val="35000"/>
                    </a:schemeClr>
                  </a:solidFill>
                </a:rPr>
                <a:t>Chez les nourrissons non vaccinés, la coqueluche peut entraîner des complications respiratoires ou cérébrales graves, qui peuvent conduire à des décès.</a:t>
              </a:r>
            </a:p>
          </p:txBody>
        </p:sp>
        <p:pic>
          <p:nvPicPr>
            <p:cNvPr id="17" name="Image 16"/>
            <p:cNvPicPr>
              <a:picLocks noChangeAspect="1"/>
            </p:cNvPicPr>
            <p:nvPr/>
          </p:nvPicPr>
          <p:blipFill rotWithShape="1">
            <a:blip r:embed="rId2" cstate="print">
              <a:extLst>
                <a:ext uri="{28A0092B-C50C-407E-A947-70E740481C1C}">
                  <a14:useLocalDpi xmlns:a14="http://schemas.microsoft.com/office/drawing/2010/main" val="0"/>
                </a:ext>
              </a:extLst>
            </a:blip>
            <a:srcRect b="27633"/>
            <a:stretch/>
          </p:blipFill>
          <p:spPr>
            <a:xfrm>
              <a:off x="297129" y="8043710"/>
              <a:ext cx="579350" cy="410516"/>
            </a:xfrm>
            <a:prstGeom prst="rect">
              <a:avLst/>
            </a:prstGeom>
          </p:spPr>
        </p:pic>
      </p:grpSp>
      <p:grpSp>
        <p:nvGrpSpPr>
          <p:cNvPr id="21" name="Groupe 20"/>
          <p:cNvGrpSpPr/>
          <p:nvPr/>
        </p:nvGrpSpPr>
        <p:grpSpPr>
          <a:xfrm>
            <a:off x="138324" y="7517736"/>
            <a:ext cx="6336904" cy="1644958"/>
            <a:chOff x="202120" y="3881934"/>
            <a:chExt cx="6336904" cy="1644958"/>
          </a:xfrm>
        </p:grpSpPr>
        <p:sp>
          <p:nvSpPr>
            <p:cNvPr id="22" name="Rectangle 21"/>
            <p:cNvSpPr/>
            <p:nvPr/>
          </p:nvSpPr>
          <p:spPr>
            <a:xfrm>
              <a:off x="520995" y="3881934"/>
              <a:ext cx="6018029" cy="1644958"/>
            </a:xfrm>
            <a:prstGeom prst="rect">
              <a:avLst/>
            </a:prstGeom>
            <a:noFill/>
            <a:ln>
              <a:solidFill>
                <a:srgbClr val="89296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p:cNvPicPr>
              <a:picLocks noChangeAspect="1"/>
            </p:cNvPicPr>
            <p:nvPr/>
          </p:nvPicPr>
          <p:blipFill rotWithShape="1">
            <a:blip r:embed="rId3" cstate="print">
              <a:extLst>
                <a:ext uri="{28A0092B-C50C-407E-A947-70E740481C1C}">
                  <a14:useLocalDpi xmlns:a14="http://schemas.microsoft.com/office/drawing/2010/main" val="0"/>
                </a:ext>
              </a:extLst>
            </a:blip>
            <a:srcRect b="27606"/>
            <a:stretch/>
          </p:blipFill>
          <p:spPr>
            <a:xfrm>
              <a:off x="202120" y="3881934"/>
              <a:ext cx="660029" cy="447127"/>
            </a:xfrm>
            <a:prstGeom prst="rect">
              <a:avLst/>
            </a:prstGeom>
          </p:spPr>
        </p:pic>
        <p:sp>
          <p:nvSpPr>
            <p:cNvPr id="24" name="ZoneTexte 23"/>
            <p:cNvSpPr txBox="1"/>
            <p:nvPr/>
          </p:nvSpPr>
          <p:spPr>
            <a:xfrm>
              <a:off x="718089" y="3918759"/>
              <a:ext cx="5820935" cy="1608133"/>
            </a:xfrm>
            <a:prstGeom prst="rect">
              <a:avLst/>
            </a:prstGeom>
            <a:noFill/>
          </p:spPr>
          <p:txBody>
            <a:bodyPr wrap="square" rtlCol="0">
              <a:spAutoFit/>
            </a:bodyPr>
            <a:lstStyle/>
            <a:p>
              <a:r>
                <a:rPr lang="fr-FR" sz="900" dirty="0">
                  <a:solidFill>
                    <a:schemeClr val="tx1">
                      <a:lumMod val="65000"/>
                      <a:lumOff val="35000"/>
                    </a:schemeClr>
                  </a:solidFill>
                  <a:latin typeface="Helvetica" panose="020B0604020202020204" pitchFamily="34" charset="0"/>
                  <a:cs typeface="Helvetica" panose="020B0604020202020204" pitchFamily="34" charset="0"/>
                </a:rPr>
                <a:t>Le</a:t>
              </a:r>
              <a:r>
                <a:rPr lang="fr-FR" sz="900" u="sng" dirty="0">
                  <a:solidFill>
                    <a:schemeClr val="tx1">
                      <a:lumMod val="65000"/>
                      <a:lumOff val="35000"/>
                    </a:schemeClr>
                  </a:solidFill>
                  <a:latin typeface="Helvetica" panose="020B0604020202020204" pitchFamily="34" charset="0"/>
                  <a:cs typeface="Helvetica" panose="020B0604020202020204" pitchFamily="34" charset="0"/>
                </a:rPr>
                <a:t> pneumocoque </a:t>
              </a:r>
              <a:r>
                <a:rPr lang="fr-FR" sz="900" dirty="0">
                  <a:solidFill>
                    <a:schemeClr val="tx1">
                      <a:lumMod val="65000"/>
                      <a:lumOff val="35000"/>
                    </a:schemeClr>
                  </a:solidFill>
                  <a:latin typeface="Helvetica" panose="020B0604020202020204" pitchFamily="34" charset="0"/>
                  <a:cs typeface="Helvetica" panose="020B0604020202020204" pitchFamily="34" charset="0"/>
                </a:rPr>
                <a:t>est une bactérie responsable d’infections fréquentes telles que des otites, des sinusites, </a:t>
              </a:r>
              <a:r>
                <a:rPr lang="fr-FR" sz="900" dirty="0" smtClean="0">
                  <a:solidFill>
                    <a:schemeClr val="tx1">
                      <a:lumMod val="65000"/>
                      <a:lumOff val="35000"/>
                    </a:schemeClr>
                  </a:solidFill>
                  <a:latin typeface="Helvetica" panose="020B0604020202020204" pitchFamily="34" charset="0"/>
                  <a:cs typeface="Helvetica" panose="020B0604020202020204" pitchFamily="34" charset="0"/>
                </a:rPr>
                <a:t/>
              </a:r>
              <a:br>
                <a:rPr lang="fr-FR" sz="900" dirty="0" smtClean="0">
                  <a:solidFill>
                    <a:schemeClr val="tx1">
                      <a:lumMod val="65000"/>
                      <a:lumOff val="35000"/>
                    </a:schemeClr>
                  </a:solidFill>
                  <a:latin typeface="Helvetica" panose="020B0604020202020204" pitchFamily="34" charset="0"/>
                  <a:cs typeface="Helvetica" panose="020B0604020202020204" pitchFamily="34" charset="0"/>
                </a:rPr>
              </a:br>
              <a:r>
                <a:rPr lang="fr-FR" sz="900" dirty="0" smtClean="0">
                  <a:solidFill>
                    <a:schemeClr val="tx1">
                      <a:lumMod val="65000"/>
                      <a:lumOff val="35000"/>
                    </a:schemeClr>
                  </a:solidFill>
                  <a:latin typeface="Helvetica" panose="020B0604020202020204" pitchFamily="34" charset="0"/>
                  <a:cs typeface="Helvetica" panose="020B0604020202020204" pitchFamily="34" charset="0"/>
                </a:rPr>
                <a:t>des </a:t>
              </a:r>
              <a:r>
                <a:rPr lang="fr-FR" sz="900" dirty="0">
                  <a:solidFill>
                    <a:schemeClr val="tx1">
                      <a:lumMod val="65000"/>
                      <a:lumOff val="35000"/>
                    </a:schemeClr>
                  </a:solidFill>
                  <a:latin typeface="Helvetica" panose="020B0604020202020204" pitchFamily="34" charset="0"/>
                  <a:cs typeface="Helvetica" panose="020B0604020202020204" pitchFamily="34" charset="0"/>
                </a:rPr>
                <a:t>pneumonies et aussi des septicémies ou des méningites (infections de l’enveloppe du cerveau). </a:t>
              </a:r>
              <a:r>
                <a:rPr lang="fr-FR" sz="900" dirty="0" smtClean="0">
                  <a:solidFill>
                    <a:schemeClr val="tx1">
                      <a:lumMod val="65000"/>
                      <a:lumOff val="35000"/>
                    </a:schemeClr>
                  </a:solidFill>
                  <a:latin typeface="Helvetica" panose="020B0604020202020204" pitchFamily="34" charset="0"/>
                  <a:cs typeface="Helvetica" panose="020B0604020202020204" pitchFamily="34" charset="0"/>
                </a:rPr>
                <a:t/>
              </a:r>
              <a:br>
                <a:rPr lang="fr-FR" sz="900" dirty="0" smtClean="0">
                  <a:solidFill>
                    <a:schemeClr val="tx1">
                      <a:lumMod val="65000"/>
                      <a:lumOff val="35000"/>
                    </a:schemeClr>
                  </a:solidFill>
                  <a:latin typeface="Helvetica" panose="020B0604020202020204" pitchFamily="34" charset="0"/>
                  <a:cs typeface="Helvetica" panose="020B0604020202020204" pitchFamily="34" charset="0"/>
                </a:rPr>
              </a:br>
              <a:r>
                <a:rPr lang="fr-FR" sz="900" dirty="0" smtClean="0">
                  <a:solidFill>
                    <a:schemeClr val="tx1">
                      <a:lumMod val="65000"/>
                      <a:lumOff val="35000"/>
                    </a:schemeClr>
                  </a:solidFill>
                  <a:latin typeface="Helvetica" panose="020B0604020202020204" pitchFamily="34" charset="0"/>
                  <a:cs typeface="Helvetica" panose="020B0604020202020204" pitchFamily="34" charset="0"/>
                </a:rPr>
                <a:t>Ces </a:t>
              </a:r>
              <a:r>
                <a:rPr lang="fr-FR" sz="900" dirty="0">
                  <a:solidFill>
                    <a:schemeClr val="tx1">
                      <a:lumMod val="65000"/>
                      <a:lumOff val="35000"/>
                    </a:schemeClr>
                  </a:solidFill>
                  <a:latin typeface="Helvetica" panose="020B0604020202020204" pitchFamily="34" charset="0"/>
                  <a:cs typeface="Helvetica" panose="020B0604020202020204" pitchFamily="34" charset="0"/>
                </a:rPr>
                <a:t>infections touchent plus souvent les jeunes enfants, les personnes âgées et les personnes atteintes </a:t>
              </a:r>
              <a:r>
                <a:rPr lang="fr-FR" sz="900" dirty="0" smtClean="0">
                  <a:solidFill>
                    <a:schemeClr val="tx1">
                      <a:lumMod val="65000"/>
                      <a:lumOff val="35000"/>
                    </a:schemeClr>
                  </a:solidFill>
                  <a:latin typeface="Helvetica" panose="020B0604020202020204" pitchFamily="34" charset="0"/>
                  <a:cs typeface="Helvetica" panose="020B0604020202020204" pitchFamily="34" charset="0"/>
                </a:rPr>
                <a:t/>
              </a:r>
              <a:br>
                <a:rPr lang="fr-FR" sz="900" dirty="0" smtClean="0">
                  <a:solidFill>
                    <a:schemeClr val="tx1">
                      <a:lumMod val="65000"/>
                      <a:lumOff val="35000"/>
                    </a:schemeClr>
                  </a:solidFill>
                  <a:latin typeface="Helvetica" panose="020B0604020202020204" pitchFamily="34" charset="0"/>
                  <a:cs typeface="Helvetica" panose="020B0604020202020204" pitchFamily="34" charset="0"/>
                </a:rPr>
              </a:br>
              <a:r>
                <a:rPr lang="fr-FR" sz="900" dirty="0" smtClean="0">
                  <a:solidFill>
                    <a:schemeClr val="tx1">
                      <a:lumMod val="65000"/>
                      <a:lumOff val="35000"/>
                    </a:schemeClr>
                  </a:solidFill>
                  <a:latin typeface="Helvetica" panose="020B0604020202020204" pitchFamily="34" charset="0"/>
                  <a:cs typeface="Helvetica" panose="020B0604020202020204" pitchFamily="34" charset="0"/>
                </a:rPr>
                <a:t>de </a:t>
              </a:r>
              <a:r>
                <a:rPr lang="fr-FR" sz="900" dirty="0">
                  <a:solidFill>
                    <a:schemeClr val="tx1">
                      <a:lumMod val="65000"/>
                      <a:lumOff val="35000"/>
                    </a:schemeClr>
                  </a:solidFill>
                  <a:latin typeface="Helvetica" panose="020B0604020202020204" pitchFamily="34" charset="0"/>
                  <a:cs typeface="Helvetica" panose="020B0604020202020204" pitchFamily="34" charset="0"/>
                </a:rPr>
                <a:t>maladies chroniques ou qui suivent un traitement qui diminue leurs défenses contre les infections. </a:t>
              </a:r>
              <a:r>
                <a:rPr lang="fr-FR" sz="900" dirty="0" smtClean="0">
                  <a:solidFill>
                    <a:schemeClr val="tx1">
                      <a:lumMod val="65000"/>
                      <a:lumOff val="35000"/>
                    </a:schemeClr>
                  </a:solidFill>
                  <a:latin typeface="Helvetica" panose="020B0604020202020204" pitchFamily="34" charset="0"/>
                  <a:cs typeface="Helvetica" panose="020B0604020202020204" pitchFamily="34" charset="0"/>
                </a:rPr>
                <a:t/>
              </a:r>
              <a:br>
                <a:rPr lang="fr-FR" sz="900" dirty="0" smtClean="0">
                  <a:solidFill>
                    <a:schemeClr val="tx1">
                      <a:lumMod val="65000"/>
                      <a:lumOff val="35000"/>
                    </a:schemeClr>
                  </a:solidFill>
                  <a:latin typeface="Helvetica" panose="020B0604020202020204" pitchFamily="34" charset="0"/>
                  <a:cs typeface="Helvetica" panose="020B0604020202020204" pitchFamily="34" charset="0"/>
                </a:rPr>
              </a:br>
              <a:r>
                <a:rPr lang="fr-FR" sz="900" dirty="0" smtClean="0">
                  <a:solidFill>
                    <a:schemeClr val="tx1">
                      <a:lumMod val="65000"/>
                      <a:lumOff val="35000"/>
                    </a:schemeClr>
                  </a:solidFill>
                  <a:latin typeface="Helvetica" panose="020B0604020202020204" pitchFamily="34" charset="0"/>
                  <a:cs typeface="Helvetica" panose="020B0604020202020204" pitchFamily="34" charset="0"/>
                </a:rPr>
                <a:t>Le </a:t>
              </a:r>
              <a:r>
                <a:rPr lang="fr-FR" sz="900" dirty="0">
                  <a:solidFill>
                    <a:schemeClr val="tx1">
                      <a:lumMod val="65000"/>
                      <a:lumOff val="35000"/>
                    </a:schemeClr>
                  </a:solidFill>
                  <a:latin typeface="Helvetica" panose="020B0604020202020204" pitchFamily="34" charset="0"/>
                  <a:cs typeface="Helvetica" panose="020B0604020202020204" pitchFamily="34" charset="0"/>
                </a:rPr>
                <a:t>pneumocoque est la première cause de méningite bactérienne chez le jeune enfant comme chez l’adulte. Les séquelles des méningites à pneumocoque (surdité, handicap) sont fréquentes (dans environ un quart </a:t>
              </a:r>
              <a:r>
                <a:rPr lang="fr-FR" sz="900" dirty="0" smtClean="0">
                  <a:solidFill>
                    <a:schemeClr val="tx1">
                      <a:lumMod val="65000"/>
                      <a:lumOff val="35000"/>
                    </a:schemeClr>
                  </a:solidFill>
                  <a:latin typeface="Helvetica" panose="020B0604020202020204" pitchFamily="34" charset="0"/>
                  <a:cs typeface="Helvetica" panose="020B0604020202020204" pitchFamily="34" charset="0"/>
                </a:rPr>
                <a:t/>
              </a:r>
              <a:br>
                <a:rPr lang="fr-FR" sz="900" dirty="0" smtClean="0">
                  <a:solidFill>
                    <a:schemeClr val="tx1">
                      <a:lumMod val="65000"/>
                      <a:lumOff val="35000"/>
                    </a:schemeClr>
                  </a:solidFill>
                  <a:latin typeface="Helvetica" panose="020B0604020202020204" pitchFamily="34" charset="0"/>
                  <a:cs typeface="Helvetica" panose="020B0604020202020204" pitchFamily="34" charset="0"/>
                </a:rPr>
              </a:br>
              <a:r>
                <a:rPr lang="fr-FR" sz="900" dirty="0" smtClean="0">
                  <a:solidFill>
                    <a:schemeClr val="tx1">
                      <a:lumMod val="65000"/>
                      <a:lumOff val="35000"/>
                    </a:schemeClr>
                  </a:solidFill>
                  <a:latin typeface="Helvetica" panose="020B0604020202020204" pitchFamily="34" charset="0"/>
                  <a:cs typeface="Helvetica" panose="020B0604020202020204" pitchFamily="34" charset="0"/>
                </a:rPr>
                <a:t>des </a:t>
              </a:r>
              <a:r>
                <a:rPr lang="fr-FR" sz="900" dirty="0">
                  <a:solidFill>
                    <a:schemeClr val="tx1">
                      <a:lumMod val="65000"/>
                      <a:lumOff val="35000"/>
                    </a:schemeClr>
                  </a:solidFill>
                  <a:latin typeface="Helvetica" panose="020B0604020202020204" pitchFamily="34" charset="0"/>
                  <a:cs typeface="Helvetica" panose="020B0604020202020204" pitchFamily="34" charset="0"/>
                </a:rPr>
                <a:t>cas), même après un traitement par des médicaments antibiotiques en milieu hospitalier. La transmission des pneumocoques se produit entre personnes, par contact direct et étroit avec la personne infectée </a:t>
              </a:r>
              <a:r>
                <a:rPr lang="fr-FR" sz="900" dirty="0" smtClean="0">
                  <a:solidFill>
                    <a:schemeClr val="tx1">
                      <a:lumMod val="65000"/>
                      <a:lumOff val="35000"/>
                    </a:schemeClr>
                  </a:solidFill>
                  <a:latin typeface="Helvetica" panose="020B0604020202020204" pitchFamily="34" charset="0"/>
                  <a:cs typeface="Helvetica" panose="020B0604020202020204" pitchFamily="34" charset="0"/>
                </a:rPr>
                <a:t/>
              </a:r>
              <a:br>
                <a:rPr lang="fr-FR" sz="900" dirty="0" smtClean="0">
                  <a:solidFill>
                    <a:schemeClr val="tx1">
                      <a:lumMod val="65000"/>
                      <a:lumOff val="35000"/>
                    </a:schemeClr>
                  </a:solidFill>
                  <a:latin typeface="Helvetica" panose="020B0604020202020204" pitchFamily="34" charset="0"/>
                  <a:cs typeface="Helvetica" panose="020B0604020202020204" pitchFamily="34" charset="0"/>
                </a:rPr>
              </a:br>
              <a:r>
                <a:rPr lang="fr-FR" sz="900" dirty="0" smtClean="0">
                  <a:solidFill>
                    <a:schemeClr val="tx1">
                      <a:lumMod val="65000"/>
                      <a:lumOff val="35000"/>
                    </a:schemeClr>
                  </a:solidFill>
                  <a:latin typeface="Helvetica" panose="020B0604020202020204" pitchFamily="34" charset="0"/>
                  <a:cs typeface="Helvetica" panose="020B0604020202020204" pitchFamily="34" charset="0"/>
                </a:rPr>
                <a:t>ou </a:t>
              </a:r>
              <a:r>
                <a:rPr lang="fr-FR" sz="900" dirty="0">
                  <a:solidFill>
                    <a:schemeClr val="tx1">
                      <a:lumMod val="65000"/>
                      <a:lumOff val="35000"/>
                    </a:schemeClr>
                  </a:solidFill>
                  <a:latin typeface="Helvetica" panose="020B0604020202020204" pitchFamily="34" charset="0"/>
                  <a:cs typeface="Helvetica" panose="020B0604020202020204" pitchFamily="34" charset="0"/>
                </a:rPr>
                <a:t>porteuse lors de baisers, de toux, ou d’éternuements. Les infections à pneumocoque peuvent compliquer une infection virale comme la grippe.</a:t>
              </a:r>
            </a:p>
            <a:p>
              <a:endParaRPr lang="fr-FR" sz="850" dirty="0"/>
            </a:p>
          </p:txBody>
        </p:sp>
      </p:grpSp>
    </p:spTree>
    <p:extLst>
      <p:ext uri="{BB962C8B-B14F-4D97-AF65-F5344CB8AC3E}">
        <p14:creationId xmlns:p14="http://schemas.microsoft.com/office/powerpoint/2010/main" val="1914973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631824"/>
            <a:ext cx="6539024" cy="8865101"/>
          </a:xfrm>
        </p:spPr>
        <p:txBody>
          <a:bodyPr>
            <a:normAutofit/>
          </a:bodyPr>
          <a:lstStyle/>
          <a:p>
            <a:pPr marL="546100" lvl="2"/>
            <a:r>
              <a:rPr lang="fr-FR" sz="1200" b="1" dirty="0">
                <a:solidFill>
                  <a:srgbClr val="892964"/>
                </a:solidFill>
              </a:rPr>
              <a:t>Des taux de couverture inégaux pour les vaccins </a:t>
            </a:r>
            <a:r>
              <a:rPr lang="fr-FR" sz="1200" b="1" i="1" dirty="0">
                <a:solidFill>
                  <a:srgbClr val="892964"/>
                </a:solidFill>
              </a:rPr>
              <a:t>Haemophilus influenzae</a:t>
            </a:r>
            <a:r>
              <a:rPr lang="fr-FR" sz="1200" b="1" dirty="0">
                <a:solidFill>
                  <a:srgbClr val="892964"/>
                </a:solidFill>
              </a:rPr>
              <a:t> b </a:t>
            </a:r>
            <a:r>
              <a:rPr lang="fr-FR" sz="1200" b="1" dirty="0" smtClean="0">
                <a:solidFill>
                  <a:srgbClr val="892964"/>
                </a:solidFill>
              </a:rPr>
              <a:t/>
            </a:r>
            <a:br>
              <a:rPr lang="fr-FR" sz="1200" b="1" dirty="0" smtClean="0">
                <a:solidFill>
                  <a:srgbClr val="892964"/>
                </a:solidFill>
              </a:rPr>
            </a:br>
            <a:r>
              <a:rPr lang="fr-FR" sz="1200" b="1" dirty="0" smtClean="0">
                <a:solidFill>
                  <a:srgbClr val="892964"/>
                </a:solidFill>
              </a:rPr>
              <a:t>et </a:t>
            </a:r>
            <a:r>
              <a:rPr lang="fr-FR" sz="1200" b="1" dirty="0">
                <a:solidFill>
                  <a:srgbClr val="892964"/>
                </a:solidFill>
              </a:rPr>
              <a:t>contre l’hépatite B.</a:t>
            </a:r>
          </a:p>
          <a:p>
            <a:pPr marL="546100" lvl="2"/>
            <a:r>
              <a:rPr lang="fr-FR" sz="1200" dirty="0"/>
              <a:t>Avant la mise à disposition du vaccin, la bactérie </a:t>
            </a:r>
            <a:r>
              <a:rPr lang="fr-FR" sz="1200" b="1" i="1" dirty="0"/>
              <a:t>Haemophilus influenzae</a:t>
            </a:r>
            <a:r>
              <a:rPr lang="fr-FR" sz="1200" dirty="0"/>
              <a:t> </a:t>
            </a:r>
            <a:r>
              <a:rPr lang="fr-FR" sz="1200" b="1" dirty="0"/>
              <a:t>b</a:t>
            </a:r>
            <a:r>
              <a:rPr lang="fr-FR" sz="1200" dirty="0"/>
              <a:t> était responsable de 500 à 600 méningites par an chez le jeune enfant, en France. Environ 5% des enfants atteints en décédaient et 20% environ gardaient des séquelles neurologiques définitives. </a:t>
            </a:r>
          </a:p>
          <a:p>
            <a:pPr marL="546100" lvl="2"/>
            <a:r>
              <a:rPr lang="fr-FR" sz="1200" dirty="0"/>
              <a:t>L’association dès 1993 de ce vaccin au sein des combinaisons vaccinales obligatoires a permis d’obtenir très rapidement une couverture vaccinale très élevée, qui est de l’ordre aujourd’hui de 98% pour la primo-vaccination et de 95,7% pour le rappel. </a:t>
            </a:r>
          </a:p>
          <a:p>
            <a:pPr marL="546100" lvl="2"/>
            <a:r>
              <a:rPr lang="fr-FR" sz="1200" dirty="0"/>
              <a:t>La vaccination contre l’</a:t>
            </a:r>
            <a:r>
              <a:rPr lang="fr-FR" sz="1200" i="1" dirty="0"/>
              <a:t>Haemophilus influenzae</a:t>
            </a:r>
            <a:r>
              <a:rPr lang="fr-FR" sz="1200" dirty="0"/>
              <a:t> b concerne tous les nourrissons. </a:t>
            </a:r>
            <a:r>
              <a:rPr lang="fr-FR" sz="1200" dirty="0" smtClean="0"/>
              <a:t/>
            </a:r>
            <a:br>
              <a:rPr lang="fr-FR" sz="1200" dirty="0" smtClean="0"/>
            </a:br>
            <a:r>
              <a:rPr lang="fr-FR" sz="1200" dirty="0" smtClean="0"/>
              <a:t>Elle </a:t>
            </a:r>
            <a:r>
              <a:rPr lang="fr-FR" sz="1200" dirty="0"/>
              <a:t>a pour principal but de les protéger des formes graves de l’infection, en particulier les méningites. En effet, 95% de ces infections invasives surviennent avant l’âge </a:t>
            </a:r>
            <a:r>
              <a:rPr lang="fr-FR" sz="1200" dirty="0" smtClean="0"/>
              <a:t/>
            </a:r>
            <a:br>
              <a:rPr lang="fr-FR" sz="1200" dirty="0" smtClean="0"/>
            </a:br>
            <a:r>
              <a:rPr lang="fr-FR" sz="1200" dirty="0" smtClean="0"/>
              <a:t>de 5 </a:t>
            </a:r>
            <a:r>
              <a:rPr lang="fr-FR" sz="1200" dirty="0"/>
              <a:t>ans. </a:t>
            </a:r>
          </a:p>
          <a:p>
            <a:pPr marL="546100" lvl="2"/>
            <a:r>
              <a:rPr lang="fr-FR" sz="1200" dirty="0"/>
              <a:t>Entre 1999 et 2015, le Centre national de référence des </a:t>
            </a:r>
            <a:r>
              <a:rPr lang="fr-FR" sz="1200" i="1" dirty="0"/>
              <a:t>Haemophilus</a:t>
            </a:r>
            <a:r>
              <a:rPr lang="fr-FR" sz="1200" dirty="0"/>
              <a:t> a identifié </a:t>
            </a:r>
            <a:r>
              <a:rPr lang="fr-FR" sz="1200" dirty="0" smtClean="0"/>
              <a:t/>
            </a:r>
            <a:br>
              <a:rPr lang="fr-FR" sz="1200" dirty="0" smtClean="0"/>
            </a:br>
            <a:r>
              <a:rPr lang="fr-FR" sz="1200" dirty="0" smtClean="0"/>
              <a:t>39 </a:t>
            </a:r>
            <a:r>
              <a:rPr lang="fr-FR" sz="1200" dirty="0"/>
              <a:t>cas de méningite à </a:t>
            </a:r>
            <a:r>
              <a:rPr lang="fr-FR" sz="1200" i="1" dirty="0"/>
              <a:t>Haemophilus b </a:t>
            </a:r>
            <a:r>
              <a:rPr lang="fr-FR" sz="1200" dirty="0"/>
              <a:t>chez des enfants de moins de 5 ans. Aucun de ces cas n’est survenu chez des enfants qui avaient reçu la série vaccinale complète. </a:t>
            </a:r>
            <a:r>
              <a:rPr lang="fr-FR" sz="1200" dirty="0" smtClean="0"/>
              <a:t/>
            </a:r>
            <a:br>
              <a:rPr lang="fr-FR" sz="1200" dirty="0" smtClean="0"/>
            </a:br>
            <a:r>
              <a:rPr lang="fr-FR" sz="1200" dirty="0" smtClean="0"/>
              <a:t>Il </a:t>
            </a:r>
            <a:r>
              <a:rPr lang="fr-FR" sz="1200" dirty="0"/>
              <a:t>est important de souligner que la bactérie circule toujours dans la population générale et une diminution de la couverture vaccinale pourrait favoriser une réapparition de la maladie chez le nourrisson.</a:t>
            </a:r>
          </a:p>
          <a:p>
            <a:pPr marL="546100" lvl="2"/>
            <a:endParaRPr lang="fr-FR" dirty="0"/>
          </a:p>
          <a:p>
            <a:pPr marL="546100" lvl="2"/>
            <a:endParaRPr lang="fr-FR" dirty="0" smtClean="0"/>
          </a:p>
          <a:p>
            <a:pPr marL="546100" lvl="2"/>
            <a:endParaRPr lang="fr-FR" dirty="0"/>
          </a:p>
          <a:p>
            <a:pPr marL="546100" lvl="2"/>
            <a:endParaRPr lang="fr-FR" dirty="0" smtClean="0"/>
          </a:p>
          <a:p>
            <a:pPr marL="546100" lvl="2"/>
            <a:endParaRPr lang="fr-FR" dirty="0"/>
          </a:p>
          <a:p>
            <a:pPr marL="546100" lvl="2"/>
            <a:endParaRPr lang="fr-FR" dirty="0" smtClean="0"/>
          </a:p>
          <a:p>
            <a:pPr marL="546100" lvl="2"/>
            <a:endParaRPr lang="fr-FR" dirty="0"/>
          </a:p>
          <a:p>
            <a:pPr marL="546100" lvl="2"/>
            <a:endParaRPr lang="fr-FR" dirty="0" smtClean="0"/>
          </a:p>
          <a:p>
            <a:pPr marL="546100" lvl="2"/>
            <a:endParaRPr lang="fr-FR" dirty="0" smtClean="0"/>
          </a:p>
          <a:p>
            <a:pPr marL="542925" lvl="2"/>
            <a:r>
              <a:rPr lang="fr-FR" sz="1200" dirty="0"/>
              <a:t>La vaccination contre l’</a:t>
            </a:r>
            <a:r>
              <a:rPr lang="fr-FR" sz="1200" b="1" dirty="0"/>
              <a:t>hépatite B </a:t>
            </a:r>
            <a:r>
              <a:rPr lang="fr-FR" sz="1200" dirty="0"/>
              <a:t>au cours de la première année de vie est justifiée par l’excellente efficacité de cette vaccination et par sa durée de protection pendant plusieurs décennies. De plus, le vaccin est très bien toléré chez le jeune enfant.</a:t>
            </a:r>
          </a:p>
          <a:p>
            <a:pPr marL="542925" lvl="2"/>
            <a:r>
              <a:rPr lang="fr-FR" sz="1200" dirty="0"/>
              <a:t>La couverture vaccinale est de 88,1% en 2016.</a:t>
            </a:r>
          </a:p>
          <a:p>
            <a:pPr marL="542925" lvl="2"/>
            <a:r>
              <a:rPr lang="fr-FR" sz="1200" dirty="0"/>
              <a:t>En France, on estimait à la fin des années 2000 que près de 280 000 personnes étaient porteuses d’une hépatite B chronique et que, chaque année, près de 1 </a:t>
            </a:r>
            <a:r>
              <a:rPr lang="fr-FR" sz="1200" dirty="0" smtClean="0"/>
              <a:t>500 décès </a:t>
            </a:r>
            <a:r>
              <a:rPr lang="fr-FR" sz="1200" dirty="0"/>
              <a:t>étaient liés à l’hépatite B.</a:t>
            </a:r>
          </a:p>
          <a:p>
            <a:pPr marL="546100" lvl="2"/>
            <a:endParaRPr lang="fr-FR" sz="1200" dirty="0" smtClean="0"/>
          </a:p>
          <a:p>
            <a:pPr marL="546100" lvl="2"/>
            <a:endParaRPr lang="fr-FR" dirty="0" smtClean="0"/>
          </a:p>
          <a:p>
            <a:pPr marL="685800" lvl="2" indent="0">
              <a:buNone/>
            </a:pPr>
            <a:endParaRPr lang="fr-FR" dirty="0" smtClean="0"/>
          </a:p>
          <a:p>
            <a:pPr marL="685800" lvl="2" indent="0" algn="just">
              <a:buNone/>
            </a:pPr>
            <a:endParaRPr lang="fr-FR" dirty="0"/>
          </a:p>
          <a:p>
            <a:pPr marL="685800" lvl="2" indent="0" algn="just">
              <a:buNone/>
            </a:pPr>
            <a:endParaRPr lang="fr-FR" dirty="0"/>
          </a:p>
          <a:p>
            <a:endParaRPr lang="fr-FR" dirty="0"/>
          </a:p>
        </p:txBody>
      </p:sp>
      <p:grpSp>
        <p:nvGrpSpPr>
          <p:cNvPr id="10" name="Groupe 9"/>
          <p:cNvGrpSpPr/>
          <p:nvPr/>
        </p:nvGrpSpPr>
        <p:grpSpPr>
          <a:xfrm>
            <a:off x="356023" y="4100910"/>
            <a:ext cx="6198781" cy="1295517"/>
            <a:chOff x="458858" y="8717118"/>
            <a:chExt cx="6090428" cy="1295517"/>
          </a:xfrm>
        </p:grpSpPr>
        <p:sp>
          <p:nvSpPr>
            <p:cNvPr id="17" name="ZoneTexte 16"/>
            <p:cNvSpPr txBox="1"/>
            <p:nvPr/>
          </p:nvSpPr>
          <p:spPr>
            <a:xfrm>
              <a:off x="733094" y="8812306"/>
              <a:ext cx="5816192" cy="1200329"/>
            </a:xfrm>
            <a:prstGeom prst="rect">
              <a:avLst/>
            </a:prstGeom>
            <a:noFill/>
            <a:ln w="9525">
              <a:solidFill>
                <a:srgbClr val="892964"/>
              </a:solidFill>
              <a:prstDash val="sysDot"/>
            </a:ln>
          </p:spPr>
          <p:txBody>
            <a:bodyPr wrap="square" rtlCol="0">
              <a:spAutoFit/>
            </a:bodyPr>
            <a:lstStyle>
              <a:defPPr>
                <a:defRPr lang="fr-FR"/>
              </a:defPPr>
              <a:lvl1pPr marL="216000" lvl="0">
                <a:spcAft>
                  <a:spcPts val="1200"/>
                </a:spcAft>
                <a:defRPr sz="800">
                  <a:solidFill>
                    <a:srgbClr val="CC2752"/>
                  </a:solidFill>
                  <a:latin typeface="Helvetica" panose="020B0604020202020204" pitchFamily="34" charset="0"/>
                  <a:cs typeface="Helvetica" panose="020B0604020202020204" pitchFamily="34" charset="0"/>
                </a:defRPr>
              </a:lvl1pPr>
            </a:lstStyle>
            <a:p>
              <a:r>
                <a:rPr lang="fr-FR" sz="900" dirty="0">
                  <a:solidFill>
                    <a:schemeClr val="tx1">
                      <a:lumMod val="65000"/>
                      <a:lumOff val="35000"/>
                    </a:schemeClr>
                  </a:solidFill>
                </a:rPr>
                <a:t>La bactérie </a:t>
              </a:r>
              <a:r>
                <a:rPr lang="fr-FR" sz="900" i="1" u="sng" dirty="0">
                  <a:solidFill>
                    <a:schemeClr val="tx1">
                      <a:lumMod val="65000"/>
                      <a:lumOff val="35000"/>
                    </a:schemeClr>
                  </a:solidFill>
                </a:rPr>
                <a:t>Haemophilus influenzae </a:t>
              </a:r>
              <a:r>
                <a:rPr lang="fr-FR" sz="900" u="sng" dirty="0">
                  <a:solidFill>
                    <a:schemeClr val="tx1">
                      <a:lumMod val="65000"/>
                      <a:lumOff val="35000"/>
                    </a:schemeClr>
                  </a:solidFill>
                </a:rPr>
                <a:t>de type b</a:t>
              </a:r>
              <a:r>
                <a:rPr lang="fr-FR" sz="900" dirty="0">
                  <a:solidFill>
                    <a:schemeClr val="tx1">
                      <a:lumMod val="65000"/>
                      <a:lumOff val="35000"/>
                    </a:schemeClr>
                  </a:solidFill>
                </a:rPr>
                <a:t>, appelée couramment « </a:t>
              </a:r>
              <a:r>
                <a:rPr lang="fr-FR" sz="900" dirty="0" err="1">
                  <a:solidFill>
                    <a:schemeClr val="tx1">
                      <a:lumMod val="65000"/>
                      <a:lumOff val="35000"/>
                    </a:schemeClr>
                  </a:solidFill>
                </a:rPr>
                <a:t>Hib</a:t>
              </a:r>
              <a:r>
                <a:rPr lang="fr-FR" sz="900" dirty="0">
                  <a:solidFill>
                    <a:schemeClr val="tx1">
                      <a:lumMod val="65000"/>
                      <a:lumOff val="35000"/>
                    </a:schemeClr>
                  </a:solidFill>
                </a:rPr>
                <a:t> », est très répandue. </a:t>
              </a:r>
              <a:r>
                <a:rPr lang="fr-FR" sz="900" dirty="0" smtClean="0">
                  <a:solidFill>
                    <a:schemeClr val="tx1">
                      <a:lumMod val="65000"/>
                      <a:lumOff val="35000"/>
                    </a:schemeClr>
                  </a:solidFill>
                </a:rPr>
                <a:t/>
              </a:r>
              <a:br>
                <a:rPr lang="fr-FR" sz="900" dirty="0" smtClean="0">
                  <a:solidFill>
                    <a:schemeClr val="tx1">
                      <a:lumMod val="65000"/>
                      <a:lumOff val="35000"/>
                    </a:schemeClr>
                  </a:solidFill>
                </a:rPr>
              </a:br>
              <a:r>
                <a:rPr lang="fr-FR" sz="900" dirty="0" smtClean="0">
                  <a:solidFill>
                    <a:schemeClr val="tx1">
                      <a:lumMod val="65000"/>
                      <a:lumOff val="35000"/>
                    </a:schemeClr>
                  </a:solidFill>
                </a:rPr>
                <a:t>Elle </a:t>
              </a:r>
              <a:r>
                <a:rPr lang="fr-FR" sz="900" dirty="0">
                  <a:solidFill>
                    <a:schemeClr val="tx1">
                      <a:lumMod val="65000"/>
                      <a:lumOff val="35000"/>
                    </a:schemeClr>
                  </a:solidFill>
                </a:rPr>
                <a:t>se </a:t>
              </a:r>
              <a:r>
                <a:rPr lang="fr-FR" sz="900" dirty="0" smtClean="0">
                  <a:solidFill>
                    <a:schemeClr val="tx1">
                      <a:lumMod val="65000"/>
                      <a:lumOff val="35000"/>
                    </a:schemeClr>
                  </a:solidFill>
                </a:rPr>
                <a:t>retrouve </a:t>
              </a:r>
              <a:r>
                <a:rPr lang="fr-FR" sz="900" dirty="0">
                  <a:solidFill>
                    <a:schemeClr val="tx1">
                      <a:lumMod val="65000"/>
                      <a:lumOff val="35000"/>
                    </a:schemeClr>
                  </a:solidFill>
                </a:rPr>
                <a:t>facilement dans les voies aériennes supérieures (nez, gorge). Elle peut être transmise </a:t>
              </a:r>
              <a:r>
                <a:rPr lang="fr-FR" sz="900" dirty="0" smtClean="0">
                  <a:solidFill>
                    <a:schemeClr val="tx1">
                      <a:lumMod val="65000"/>
                      <a:lumOff val="35000"/>
                    </a:schemeClr>
                  </a:solidFill>
                </a:rPr>
                <a:t/>
              </a:r>
              <a:br>
                <a:rPr lang="fr-FR" sz="900" dirty="0" smtClean="0">
                  <a:solidFill>
                    <a:schemeClr val="tx1">
                      <a:lumMod val="65000"/>
                      <a:lumOff val="35000"/>
                    </a:schemeClr>
                  </a:solidFill>
                </a:rPr>
              </a:br>
              <a:r>
                <a:rPr lang="fr-FR" sz="900" dirty="0" smtClean="0">
                  <a:solidFill>
                    <a:schemeClr val="tx1">
                      <a:lumMod val="65000"/>
                      <a:lumOff val="35000"/>
                    </a:schemeClr>
                  </a:solidFill>
                </a:rPr>
                <a:t>par </a:t>
              </a:r>
              <a:r>
                <a:rPr lang="fr-FR" sz="900" dirty="0">
                  <a:solidFill>
                    <a:schemeClr val="tx1">
                      <a:lumMod val="65000"/>
                      <a:lumOff val="35000"/>
                    </a:schemeClr>
                  </a:solidFill>
                </a:rPr>
                <a:t>les gouttelettes de salive des personnes infectées. Cette bactérie peut entraîner des infections locales, comme </a:t>
              </a:r>
              <a:r>
                <a:rPr lang="fr-FR" sz="900" dirty="0" smtClean="0">
                  <a:solidFill>
                    <a:schemeClr val="tx1">
                      <a:lumMod val="65000"/>
                      <a:lumOff val="35000"/>
                    </a:schemeClr>
                  </a:solidFill>
                </a:rPr>
                <a:t>une </a:t>
              </a:r>
              <a:r>
                <a:rPr lang="fr-FR" sz="900" dirty="0">
                  <a:solidFill>
                    <a:schemeClr val="tx1">
                      <a:lumMod val="65000"/>
                      <a:lumOff val="35000"/>
                    </a:schemeClr>
                  </a:solidFill>
                </a:rPr>
                <a:t>otite ou une </a:t>
              </a:r>
              <a:r>
                <a:rPr lang="fr-FR" sz="900" dirty="0" err="1" smtClean="0">
                  <a:solidFill>
                    <a:schemeClr val="tx1">
                      <a:lumMod val="65000"/>
                      <a:lumOff val="35000"/>
                    </a:schemeClr>
                  </a:solidFill>
                </a:rPr>
                <a:t>épiglottite</a:t>
              </a:r>
              <a:r>
                <a:rPr lang="fr-FR" sz="900" dirty="0" smtClean="0">
                  <a:solidFill>
                    <a:schemeClr val="tx1">
                      <a:lumMod val="65000"/>
                      <a:lumOff val="35000"/>
                    </a:schemeClr>
                  </a:solidFill>
                </a:rPr>
                <a:t>, infection </a:t>
              </a:r>
              <a:r>
                <a:rPr lang="fr-FR" sz="900" dirty="0">
                  <a:solidFill>
                    <a:schemeClr val="tx1">
                      <a:lumMod val="65000"/>
                      <a:lumOff val="35000"/>
                    </a:schemeClr>
                  </a:solidFill>
                </a:rPr>
                <a:t>de l’arrière gorge (larynx) pouvant entraîner une asphyxie. </a:t>
              </a:r>
              <a:r>
                <a:rPr lang="fr-FR" sz="900" dirty="0" smtClean="0">
                  <a:solidFill>
                    <a:schemeClr val="tx1">
                      <a:lumMod val="65000"/>
                      <a:lumOff val="35000"/>
                    </a:schemeClr>
                  </a:solidFill>
                </a:rPr>
                <a:t/>
              </a:r>
              <a:br>
                <a:rPr lang="fr-FR" sz="900" dirty="0" smtClean="0">
                  <a:solidFill>
                    <a:schemeClr val="tx1">
                      <a:lumMod val="65000"/>
                      <a:lumOff val="35000"/>
                    </a:schemeClr>
                  </a:solidFill>
                </a:rPr>
              </a:br>
              <a:r>
                <a:rPr lang="fr-FR" sz="900" dirty="0" smtClean="0">
                  <a:solidFill>
                    <a:schemeClr val="tx1">
                      <a:lumMod val="65000"/>
                      <a:lumOff val="35000"/>
                    </a:schemeClr>
                  </a:solidFill>
                </a:rPr>
                <a:t>Elle </a:t>
              </a:r>
              <a:r>
                <a:rPr lang="fr-FR" sz="900" dirty="0">
                  <a:solidFill>
                    <a:schemeClr val="tx1">
                      <a:lumMod val="65000"/>
                      <a:lumOff val="35000"/>
                    </a:schemeClr>
                  </a:solidFill>
                </a:rPr>
                <a:t>peut également se disséminer dans l’organisme par le sang (septicémie) et provoquer des méningites (infections des enveloppes du cerveau). Les méningites à Haemophilus influenzae b peuvent être mortelles ou </a:t>
              </a:r>
              <a:r>
                <a:rPr lang="fr-FR" sz="900" dirty="0" smtClean="0">
                  <a:solidFill>
                    <a:schemeClr val="tx1">
                      <a:lumMod val="65000"/>
                      <a:lumOff val="35000"/>
                    </a:schemeClr>
                  </a:solidFill>
                </a:rPr>
                <a:t>laisser des </a:t>
              </a:r>
              <a:r>
                <a:rPr lang="fr-FR" sz="900" dirty="0">
                  <a:solidFill>
                    <a:schemeClr val="tx1">
                      <a:lumMod val="65000"/>
                      <a:lumOff val="35000"/>
                    </a:schemeClr>
                  </a:solidFill>
                </a:rPr>
                <a:t>séquelles graves (surdité, cécité) dans environ </a:t>
              </a:r>
              <a:r>
                <a:rPr lang="fr-FR" sz="900" dirty="0" smtClean="0">
                  <a:solidFill>
                    <a:schemeClr val="tx1">
                      <a:lumMod val="65000"/>
                      <a:lumOff val="35000"/>
                    </a:schemeClr>
                  </a:solidFill>
                </a:rPr>
                <a:t>20% </a:t>
              </a:r>
              <a:r>
                <a:rPr lang="fr-FR" sz="900" dirty="0">
                  <a:solidFill>
                    <a:schemeClr val="tx1">
                      <a:lumMod val="65000"/>
                      <a:lumOff val="35000"/>
                    </a:schemeClr>
                  </a:solidFill>
                </a:rPr>
                <a:t>des cas malgré un traitement antibiotique réalisé </a:t>
              </a:r>
              <a:r>
                <a:rPr lang="fr-FR" sz="900" dirty="0" smtClean="0">
                  <a:solidFill>
                    <a:schemeClr val="tx1">
                      <a:lumMod val="65000"/>
                      <a:lumOff val="35000"/>
                    </a:schemeClr>
                  </a:solidFill>
                </a:rPr>
                <a:t>en </a:t>
              </a:r>
              <a:r>
                <a:rPr lang="fr-FR" sz="900" dirty="0">
                  <a:solidFill>
                    <a:schemeClr val="tx1">
                      <a:lumMod val="65000"/>
                      <a:lumOff val="35000"/>
                    </a:schemeClr>
                  </a:solidFill>
                </a:rPr>
                <a:t>milieu hospitalier.</a:t>
              </a:r>
            </a:p>
          </p:txBody>
        </p:sp>
        <p:pic>
          <p:nvPicPr>
            <p:cNvPr id="18" name="Image 17"/>
            <p:cNvPicPr>
              <a:picLocks noChangeAspect="1"/>
            </p:cNvPicPr>
            <p:nvPr/>
          </p:nvPicPr>
          <p:blipFill rotWithShape="1">
            <a:blip r:embed="rId2" cstate="print">
              <a:extLst>
                <a:ext uri="{28A0092B-C50C-407E-A947-70E740481C1C}">
                  <a14:useLocalDpi xmlns:a14="http://schemas.microsoft.com/office/drawing/2010/main" val="0"/>
                </a:ext>
              </a:extLst>
            </a:blip>
            <a:srcRect b="25420"/>
            <a:stretch/>
          </p:blipFill>
          <p:spPr>
            <a:xfrm>
              <a:off x="458858" y="8717118"/>
              <a:ext cx="548471" cy="510529"/>
            </a:xfrm>
            <a:prstGeom prst="rect">
              <a:avLst/>
            </a:prstGeom>
          </p:spPr>
        </p:pic>
      </p:grpSp>
      <p:grpSp>
        <p:nvGrpSpPr>
          <p:cNvPr id="20" name="Groupe 19"/>
          <p:cNvGrpSpPr/>
          <p:nvPr/>
        </p:nvGrpSpPr>
        <p:grpSpPr>
          <a:xfrm>
            <a:off x="280089" y="7271401"/>
            <a:ext cx="6266825" cy="1061829"/>
            <a:chOff x="282832" y="1939576"/>
            <a:chExt cx="6266825" cy="1061829"/>
          </a:xfrm>
        </p:grpSpPr>
        <p:sp>
          <p:nvSpPr>
            <p:cNvPr id="21" name="ZoneTexte 20"/>
            <p:cNvSpPr txBox="1"/>
            <p:nvPr/>
          </p:nvSpPr>
          <p:spPr>
            <a:xfrm>
              <a:off x="524612" y="1939576"/>
              <a:ext cx="6025045" cy="1061829"/>
            </a:xfrm>
            <a:prstGeom prst="rect">
              <a:avLst/>
            </a:prstGeom>
            <a:noFill/>
            <a:ln w="9525">
              <a:solidFill>
                <a:srgbClr val="892964"/>
              </a:solidFill>
              <a:prstDash val="sysDot"/>
            </a:ln>
          </p:spPr>
          <p:txBody>
            <a:bodyPr wrap="square" rtlCol="0">
              <a:spAutoFit/>
            </a:bodyPr>
            <a:lstStyle>
              <a:defPPr>
                <a:defRPr lang="fr-FR"/>
              </a:defPPr>
              <a:lvl1pPr marL="216000" lvl="0">
                <a:spcAft>
                  <a:spcPts val="1200"/>
                </a:spcAft>
                <a:defRPr sz="800">
                  <a:solidFill>
                    <a:srgbClr val="CC2752"/>
                  </a:solidFill>
                  <a:latin typeface="Helvetica" panose="020B0604020202020204" pitchFamily="34" charset="0"/>
                  <a:cs typeface="Helvetica" panose="020B0604020202020204" pitchFamily="34" charset="0"/>
                </a:defRPr>
              </a:lvl1pPr>
            </a:lstStyle>
            <a:p>
              <a:pPr lvl="0"/>
              <a:r>
                <a:rPr lang="fr-FR" sz="900" u="sng" dirty="0">
                  <a:solidFill>
                    <a:schemeClr val="tx1">
                      <a:lumMod val="65000"/>
                      <a:lumOff val="35000"/>
                    </a:schemeClr>
                  </a:solidFill>
                </a:rPr>
                <a:t>L’hépatite B </a:t>
              </a:r>
              <a:r>
                <a:rPr lang="fr-FR" sz="900" dirty="0">
                  <a:solidFill>
                    <a:schemeClr val="tx1">
                      <a:lumMod val="65000"/>
                      <a:lumOff val="35000"/>
                    </a:schemeClr>
                  </a:solidFill>
                </a:rPr>
                <a:t>est une infection du foie causée par le virus de l’hépatite B (VHB). Ce virus se transmet par </a:t>
              </a:r>
              <a:r>
                <a:rPr lang="fr-FR" sz="900" dirty="0" smtClean="0">
                  <a:solidFill>
                    <a:schemeClr val="tx1">
                      <a:lumMod val="65000"/>
                      <a:lumOff val="35000"/>
                    </a:schemeClr>
                  </a:solidFill>
                </a:rPr>
                <a:t/>
              </a:r>
              <a:br>
                <a:rPr lang="fr-FR" sz="900" dirty="0" smtClean="0">
                  <a:solidFill>
                    <a:schemeClr val="tx1">
                      <a:lumMod val="65000"/>
                      <a:lumOff val="35000"/>
                    </a:schemeClr>
                  </a:solidFill>
                </a:rPr>
              </a:br>
              <a:r>
                <a:rPr lang="fr-FR" sz="900" dirty="0" smtClean="0">
                  <a:solidFill>
                    <a:schemeClr val="tx1">
                      <a:lumMod val="65000"/>
                      <a:lumOff val="35000"/>
                    </a:schemeClr>
                  </a:solidFill>
                </a:rPr>
                <a:t>le </a:t>
              </a:r>
              <a:r>
                <a:rPr lang="fr-FR" sz="900" dirty="0">
                  <a:solidFill>
                    <a:schemeClr val="tx1">
                      <a:lumMod val="65000"/>
                      <a:lumOff val="35000"/>
                    </a:schemeClr>
                  </a:solidFill>
                </a:rPr>
                <a:t>sang et par les autres fluides corporels, essentiellement les sécrétions vaginales et le sperme. </a:t>
              </a:r>
              <a:r>
                <a:rPr lang="fr-FR" sz="900" dirty="0" smtClean="0">
                  <a:solidFill>
                    <a:schemeClr val="tx1">
                      <a:lumMod val="65000"/>
                      <a:lumOff val="35000"/>
                    </a:schemeClr>
                  </a:solidFill>
                </a:rPr>
                <a:t/>
              </a:r>
              <a:br>
                <a:rPr lang="fr-FR" sz="900" dirty="0" smtClean="0">
                  <a:solidFill>
                    <a:schemeClr val="tx1">
                      <a:lumMod val="65000"/>
                      <a:lumOff val="35000"/>
                    </a:schemeClr>
                  </a:solidFill>
                </a:rPr>
              </a:br>
              <a:r>
                <a:rPr lang="fr-FR" sz="900" dirty="0" smtClean="0">
                  <a:solidFill>
                    <a:schemeClr val="tx1">
                      <a:lumMod val="65000"/>
                      <a:lumOff val="35000"/>
                    </a:schemeClr>
                  </a:solidFill>
                </a:rPr>
                <a:t>Dans </a:t>
              </a:r>
              <a:r>
                <a:rPr lang="fr-FR" sz="900" dirty="0">
                  <a:solidFill>
                    <a:schemeClr val="tx1">
                      <a:lumMod val="65000"/>
                      <a:lumOff val="35000"/>
                    </a:schemeClr>
                  </a:solidFill>
                </a:rPr>
                <a:t>plus de 90% des cas, l’hépatite B aiguë guérit spontanément en quelques semaines</a:t>
              </a:r>
              <a:r>
                <a:rPr lang="fr-FR" sz="900" dirty="0" smtClean="0">
                  <a:solidFill>
                    <a:schemeClr val="tx1">
                      <a:lumMod val="65000"/>
                      <a:lumOff val="35000"/>
                    </a:schemeClr>
                  </a:solidFill>
                </a:rPr>
                <a:t>. Très </a:t>
              </a:r>
              <a:r>
                <a:rPr lang="fr-FR" sz="900" dirty="0">
                  <a:solidFill>
                    <a:schemeClr val="tx1">
                      <a:lumMod val="65000"/>
                      <a:lumOff val="35000"/>
                    </a:schemeClr>
                  </a:solidFill>
                </a:rPr>
                <a:t>rarement, </a:t>
              </a:r>
              <a:r>
                <a:rPr lang="fr-FR" sz="900" dirty="0" smtClean="0">
                  <a:solidFill>
                    <a:schemeClr val="tx1">
                      <a:lumMod val="65000"/>
                      <a:lumOff val="35000"/>
                    </a:schemeClr>
                  </a:solidFill>
                </a:rPr>
                <a:t/>
              </a:r>
              <a:br>
                <a:rPr lang="fr-FR" sz="900" dirty="0" smtClean="0">
                  <a:solidFill>
                    <a:schemeClr val="tx1">
                      <a:lumMod val="65000"/>
                      <a:lumOff val="35000"/>
                    </a:schemeClr>
                  </a:solidFill>
                </a:rPr>
              </a:br>
              <a:r>
                <a:rPr lang="fr-FR" sz="900" dirty="0" smtClean="0">
                  <a:solidFill>
                    <a:schemeClr val="tx1">
                      <a:lumMod val="65000"/>
                      <a:lumOff val="35000"/>
                    </a:schemeClr>
                  </a:solidFill>
                </a:rPr>
                <a:t>elle </a:t>
              </a:r>
              <a:r>
                <a:rPr lang="fr-FR" sz="900" dirty="0">
                  <a:solidFill>
                    <a:schemeClr val="tx1">
                      <a:lumMod val="65000"/>
                      <a:lumOff val="35000"/>
                    </a:schemeClr>
                  </a:solidFill>
                </a:rPr>
                <a:t>peut évoluer vers une hépatite fulminante, une forme grave d’atteinte du foie pouvant nécessiter une greffe. </a:t>
              </a:r>
              <a:r>
                <a:rPr lang="fr-FR" sz="900" dirty="0" smtClean="0">
                  <a:solidFill>
                    <a:schemeClr val="tx1">
                      <a:lumMod val="65000"/>
                      <a:lumOff val="35000"/>
                    </a:schemeClr>
                  </a:solidFill>
                </a:rPr>
                <a:t>Dans environ </a:t>
              </a:r>
              <a:r>
                <a:rPr lang="fr-FR" sz="900" dirty="0">
                  <a:solidFill>
                    <a:schemeClr val="tx1">
                      <a:lumMod val="65000"/>
                      <a:lumOff val="35000"/>
                    </a:schemeClr>
                  </a:solidFill>
                </a:rPr>
                <a:t>5% des cas, le virus va persister dans le sang pendant des mois, des années, parfois </a:t>
              </a:r>
              <a:r>
                <a:rPr lang="fr-FR" sz="900" dirty="0" smtClean="0">
                  <a:solidFill>
                    <a:schemeClr val="tx1">
                      <a:lumMod val="65000"/>
                      <a:lumOff val="35000"/>
                    </a:schemeClr>
                  </a:solidFill>
                </a:rPr>
                <a:t/>
              </a:r>
              <a:br>
                <a:rPr lang="fr-FR" sz="900" dirty="0" smtClean="0">
                  <a:solidFill>
                    <a:schemeClr val="tx1">
                      <a:lumMod val="65000"/>
                      <a:lumOff val="35000"/>
                    </a:schemeClr>
                  </a:solidFill>
                </a:rPr>
              </a:br>
              <a:r>
                <a:rPr lang="fr-FR" sz="900" dirty="0" smtClean="0">
                  <a:solidFill>
                    <a:schemeClr val="tx1">
                      <a:lumMod val="65000"/>
                      <a:lumOff val="35000"/>
                    </a:schemeClr>
                  </a:solidFill>
                </a:rPr>
                <a:t>à </a:t>
              </a:r>
              <a:r>
                <a:rPr lang="fr-FR" sz="900" dirty="0">
                  <a:solidFill>
                    <a:schemeClr val="tx1">
                      <a:lumMod val="65000"/>
                      <a:lumOff val="35000"/>
                    </a:schemeClr>
                  </a:solidFill>
                </a:rPr>
                <a:t>vie : on parle alors d’hépatite B chronique. En cas de transmission mère-enfant au moment </a:t>
              </a:r>
              <a:r>
                <a:rPr lang="fr-FR" sz="900" dirty="0" smtClean="0">
                  <a:solidFill>
                    <a:schemeClr val="tx1">
                      <a:lumMod val="65000"/>
                      <a:lumOff val="35000"/>
                    </a:schemeClr>
                  </a:solidFill>
                </a:rPr>
                <a:t/>
              </a:r>
              <a:br>
                <a:rPr lang="fr-FR" sz="900" dirty="0" smtClean="0">
                  <a:solidFill>
                    <a:schemeClr val="tx1">
                      <a:lumMod val="65000"/>
                      <a:lumOff val="35000"/>
                    </a:schemeClr>
                  </a:solidFill>
                </a:rPr>
              </a:br>
              <a:r>
                <a:rPr lang="fr-FR" sz="900" dirty="0" smtClean="0">
                  <a:solidFill>
                    <a:schemeClr val="tx1">
                      <a:lumMod val="65000"/>
                      <a:lumOff val="35000"/>
                    </a:schemeClr>
                  </a:solidFill>
                </a:rPr>
                <a:t>de </a:t>
              </a:r>
              <a:r>
                <a:rPr lang="fr-FR" sz="900" dirty="0">
                  <a:solidFill>
                    <a:schemeClr val="tx1">
                      <a:lumMod val="65000"/>
                      <a:lumOff val="35000"/>
                    </a:schemeClr>
                  </a:solidFill>
                </a:rPr>
                <a:t>l’accouchement, la maladie évoluera chez le nouveau-né vers une forme chronique dans 90% des cas.</a:t>
              </a:r>
            </a:p>
          </p:txBody>
        </p:sp>
        <p:pic>
          <p:nvPicPr>
            <p:cNvPr id="22" name="Image 21"/>
            <p:cNvPicPr>
              <a:picLocks noChangeAspect="1"/>
            </p:cNvPicPr>
            <p:nvPr/>
          </p:nvPicPr>
          <p:blipFill rotWithShape="1">
            <a:blip r:embed="rId3" cstate="print">
              <a:extLst>
                <a:ext uri="{28A0092B-C50C-407E-A947-70E740481C1C}">
                  <a14:useLocalDpi xmlns:a14="http://schemas.microsoft.com/office/drawing/2010/main" val="0"/>
                </a:ext>
              </a:extLst>
            </a:blip>
            <a:srcRect b="19207"/>
            <a:stretch/>
          </p:blipFill>
          <p:spPr>
            <a:xfrm>
              <a:off x="282832" y="1939576"/>
              <a:ext cx="483558" cy="426577"/>
            </a:xfrm>
            <a:prstGeom prst="rect">
              <a:avLst/>
            </a:prstGeom>
          </p:spPr>
        </p:pic>
      </p:grpSp>
    </p:spTree>
    <p:extLst>
      <p:ext uri="{BB962C8B-B14F-4D97-AF65-F5344CB8AC3E}">
        <p14:creationId xmlns:p14="http://schemas.microsoft.com/office/powerpoint/2010/main" val="1601408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2140</TotalTime>
  <Words>1831</Words>
  <Application>Microsoft Office PowerPoint</Application>
  <PresentationFormat>Format A4 (210 x 297 mm)</PresentationFormat>
  <Paragraphs>408</Paragraphs>
  <Slides>31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31</vt:i4>
      </vt:variant>
    </vt:vector>
  </HeadingPairs>
  <TitlesOfParts>
    <vt:vector size="36" baseType="lpstr">
      <vt:lpstr>Arial</vt:lpstr>
      <vt:lpstr>Calibri</vt:lpstr>
      <vt:lpstr>Calibri Light</vt:lpstr>
      <vt:lpstr>Helvetica</vt:lpstr>
      <vt:lpstr>Thème Office</vt:lpstr>
      <vt:lpstr>11 vaccinations indispensables, obligatoires au 1er janvier 2018</vt:lpstr>
      <vt:lpstr>Sommaire</vt:lpstr>
      <vt:lpstr>Améliorer la couverture vaccinale : un enjeu  de santé publique</vt:lpstr>
      <vt:lpstr>Améliorer la couverture vaccinale :  un enjeu de santé publique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mise en œuvre  des 11 vaccinations obligatoires chez le jeune enfant</vt:lpstr>
      <vt:lpstr>La mise en œuvre des 11 vaccinations obligatoires chez le jeune enfant</vt:lpstr>
      <vt:lpstr>Présentation PowerPoint</vt:lpstr>
      <vt:lpstr>Présentation PowerPoint</vt:lpstr>
      <vt:lpstr>Présentation PowerPoint</vt:lpstr>
      <vt:lpstr>Présentation PowerPoint</vt:lpstr>
      <vt:lpstr>Les outils d’information autour de la vaccination</vt:lpstr>
      <vt:lpstr>Les outils d’information autour de la vaccination</vt:lpstr>
      <vt:lpstr>Présentation PowerPoint</vt:lpstr>
      <vt:lpstr>Présentation PowerPoint</vt:lpstr>
      <vt:lpstr>Présentation PowerPoint</vt:lpstr>
      <vt:lpstr>Présentation PowerPoint</vt:lpstr>
      <vt:lpstr>Présentation PowerPoint</vt:lpstr>
      <vt:lpstr>Présentation PowerPoint</vt:lpstr>
      <vt:lpstr>Questions-réponses</vt:lpstr>
      <vt:lpstr>Présentation PowerPoint</vt:lpstr>
      <vt:lpstr>Présentation PowerPoint</vt:lpstr>
      <vt:lpstr>Présentation PowerPoint</vt:lpstr>
      <vt:lpstr>Présentation PowerPoint</vt:lpstr>
      <vt:lpstr>Présentation PowerPoint</vt:lpstr>
    </vt:vector>
  </TitlesOfParts>
  <Company>Interpublic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Guerut, Nathalie (PAR-MLW)</dc:creator>
  <cp:lastModifiedBy>Guerut, Nathalie (PAR-MLW)</cp:lastModifiedBy>
  <cp:revision>335</cp:revision>
  <cp:lastPrinted>2018-01-04T15:13:52Z</cp:lastPrinted>
  <dcterms:created xsi:type="dcterms:W3CDTF">2017-12-14T10:44:41Z</dcterms:created>
  <dcterms:modified xsi:type="dcterms:W3CDTF">2018-01-04T16:54:34Z</dcterms:modified>
</cp:coreProperties>
</file>