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8"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8" r:id="rId23"/>
    <p:sldId id="276" r:id="rId24"/>
    <p:sldId id="290" r:id="rId25"/>
    <p:sldId id="277" r:id="rId26"/>
    <p:sldId id="292" r:id="rId27"/>
    <p:sldId id="278" r:id="rId28"/>
    <p:sldId id="279" r:id="rId29"/>
    <p:sldId id="289" r:id="rId30"/>
    <p:sldId id="280" r:id="rId31"/>
    <p:sldId id="281" r:id="rId32"/>
    <p:sldId id="282" r:id="rId33"/>
    <p:sldId id="283" r:id="rId34"/>
    <p:sldId id="284" r:id="rId35"/>
    <p:sldId id="285" r:id="rId36"/>
    <p:sldId id="286" r:id="rId37"/>
    <p:sldId id="287" r:id="rId38"/>
  </p:sldIdLst>
  <p:sldSz cx="12192000" cy="6858000"/>
  <p:notesSz cx="6797675" cy="9926638"/>
  <p:embeddedFontLs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vZ4aG7tHvRyK1ZsUe0/z1Fq+c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guide pos="767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
        <p:nvSpPr>
          <p:cNvPr id="5" name="Google Shape;5;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 name="Google Shape;8;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8" name="Google Shape;31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 cas de changement de RIB dans le coffre fort , il sera mis à jour dans tous les projets au statut projet « En création » : nouvelle règle livrée en février</a:t>
            </a:r>
            <a:endParaRPr/>
          </a:p>
        </p:txBody>
      </p:sp>
      <p:sp>
        <p:nvSpPr>
          <p:cNvPr id="333" name="Google Shape;333;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Cas d’appel à projet : possible d’ajouter une PJ si l’ARS à souhaité faire apparaitre cette possibilité dans les paramètres régionaux en théorie (à verif)</a:t>
            </a:r>
            <a:endParaRPr/>
          </a:p>
        </p:txBody>
      </p:sp>
      <p:sp>
        <p:nvSpPr>
          <p:cNvPr id="369" name="Google Shape;369;p1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0" name="Google Shape;39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9" name="Google Shape;40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0" name="Google Shape;440;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9" name="Google Shape;45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5" name="Google Shape;47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extLst>
      <p:ext uri="{BB962C8B-B14F-4D97-AF65-F5344CB8AC3E}">
        <p14:creationId xmlns:p14="http://schemas.microsoft.com/office/powerpoint/2010/main" val="21675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6" name="Google Shape;53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85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2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2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1992417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8" name="Google Shape;57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9" name="Google Shape;589;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8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1" name="Google Shape;611;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8" name="Google Shape;17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9" name="Google Shape;629;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40" name="Google Shape;640;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60" name="Google Shape;660;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9: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8" name="Google Shape;678;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6" name="Google Shape;696;p3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 – quand on passe par projets ou ACCES a la liste des projets de son organisme</a:t>
            </a:r>
            <a:endParaRPr/>
          </a:p>
          <a:p>
            <a:pPr marL="0" lvl="0" indent="0" algn="l" rtl="0">
              <a:spcBef>
                <a:spcPts val="360"/>
              </a:spcBef>
              <a:spcAft>
                <a:spcPts val="0"/>
              </a:spcAft>
              <a:buNone/>
            </a:pPr>
            <a:endParaRPr/>
          </a:p>
          <a:p>
            <a:pPr marL="0" lvl="0" indent="0" algn="l" rtl="0">
              <a:spcBef>
                <a:spcPts val="360"/>
              </a:spcBef>
              <a:spcAft>
                <a:spcPts val="0"/>
              </a:spcAft>
              <a:buNone/>
            </a:pPr>
            <a:r>
              <a:rPr lang="fr-FR"/>
              <a:t>Juste la lite des projets pas de filtres possibles</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697" name="Google Shape;697;p3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3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0" name="Google Shape;720;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19"/>
        <p:cNvGrpSpPr/>
        <p:nvPr/>
      </p:nvGrpSpPr>
      <p:grpSpPr>
        <a:xfrm>
          <a:off x="0" y="0"/>
          <a:ext cx="0" cy="0"/>
          <a:chOff x="0" y="0"/>
          <a:chExt cx="0" cy="0"/>
        </a:xfrm>
      </p:grpSpPr>
      <p:sp>
        <p:nvSpPr>
          <p:cNvPr id="20" name="Google Shape;20;p3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92"/>
        <p:cNvGrpSpPr/>
        <p:nvPr/>
      </p:nvGrpSpPr>
      <p:grpSpPr>
        <a:xfrm>
          <a:off x="0" y="0"/>
          <a:ext cx="0" cy="0"/>
          <a:chOff x="0" y="0"/>
          <a:chExt cx="0" cy="0"/>
        </a:xfrm>
      </p:grpSpPr>
      <p:sp>
        <p:nvSpPr>
          <p:cNvPr id="93" name="Google Shape;93;p36"/>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94" name="Google Shape;94;p36"/>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95" name="Google Shape;95;p36"/>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1440"/>
              <a:buFont typeface="Arial"/>
              <a:buNone/>
              <a:defRPr/>
            </a:lvl2pPr>
            <a:lvl3pPr marL="1371600" lvl="2" indent="-228600" algn="l">
              <a:lnSpc>
                <a:spcPct val="100000"/>
              </a:lnSpc>
              <a:spcBef>
                <a:spcPts val="0"/>
              </a:spcBef>
              <a:spcAft>
                <a:spcPts val="0"/>
              </a:spcAft>
              <a:buClr>
                <a:srgbClr val="6C8CC0"/>
              </a:buClr>
              <a:buSzPts val="1120"/>
              <a:buFont typeface="Arial"/>
              <a:buNone/>
              <a:defRPr/>
            </a:lvl3pPr>
            <a:lvl4pPr marL="1828800" lvl="3" indent="-228600" algn="l">
              <a:lnSpc>
                <a:spcPct val="100000"/>
              </a:lnSpc>
              <a:spcBef>
                <a:spcPts val="0"/>
              </a:spcBef>
              <a:spcAft>
                <a:spcPts val="0"/>
              </a:spcAft>
              <a:buClr>
                <a:srgbClr val="6C8CC0"/>
              </a:buClr>
              <a:buSzPts val="1120"/>
              <a:buFont typeface="Arial"/>
              <a:buNone/>
              <a:defRPr/>
            </a:lvl4pPr>
            <a:lvl5pPr marL="2286000" lvl="4" indent="-228600" algn="l">
              <a:lnSpc>
                <a:spcPct val="100000"/>
              </a:lnSpc>
              <a:spcBef>
                <a:spcPts val="0"/>
              </a:spcBef>
              <a:spcAft>
                <a:spcPts val="0"/>
              </a:spcAft>
              <a:buClr>
                <a:srgbClr val="6C8CC0"/>
              </a:buClr>
              <a:buSzPts val="12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3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98"/>
        <p:cNvGrpSpPr/>
        <p:nvPr/>
      </p:nvGrpSpPr>
      <p:grpSpPr>
        <a:xfrm>
          <a:off x="0" y="0"/>
          <a:ext cx="0" cy="0"/>
          <a:chOff x="0" y="0"/>
          <a:chExt cx="0" cy="0"/>
        </a:xfrm>
      </p:grpSpPr>
      <p:sp>
        <p:nvSpPr>
          <p:cNvPr id="99" name="Google Shape;99;p3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0" name="Google Shape;100;p37"/>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Font typeface="Arial"/>
              <a:buChar char="•"/>
              <a:defRPr sz="1800"/>
            </a:lvl2pPr>
            <a:lvl3pPr marL="1371600" lvl="2" indent="-309880" algn="l">
              <a:lnSpc>
                <a:spcPct val="90000"/>
              </a:lnSpc>
              <a:spcBef>
                <a:spcPts val="339"/>
              </a:spcBef>
              <a:spcAft>
                <a:spcPts val="0"/>
              </a:spcAft>
              <a:buClr>
                <a:srgbClr val="6C8CC0"/>
              </a:buClr>
              <a:buSzPts val="1280"/>
              <a:buFont typeface="Arial"/>
              <a:buChar char="•"/>
              <a:defRPr sz="1600"/>
            </a:lvl3pPr>
            <a:lvl4pPr marL="1828800" lvl="3" indent="-299719" algn="l">
              <a:lnSpc>
                <a:spcPct val="90000"/>
              </a:lnSpc>
              <a:spcBef>
                <a:spcPts val="339"/>
              </a:spcBef>
              <a:spcAft>
                <a:spcPts val="0"/>
              </a:spcAft>
              <a:buClr>
                <a:srgbClr val="6C8CC0"/>
              </a:buClr>
              <a:buSzPts val="1120"/>
              <a:buFont typeface="Arial"/>
              <a:buChar char="•"/>
              <a:defRPr sz="1400"/>
            </a:lvl4pPr>
            <a:lvl5pPr marL="2286000" lvl="4" indent="-304800" algn="l">
              <a:lnSpc>
                <a:spcPct val="90000"/>
              </a:lnSpc>
              <a:spcBef>
                <a:spcPts val="169"/>
              </a:spcBef>
              <a:spcAft>
                <a:spcPts val="0"/>
              </a:spcAft>
              <a:buClr>
                <a:srgbClr val="6C8CC0"/>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3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103"/>
        <p:cNvGrpSpPr/>
        <p:nvPr/>
      </p:nvGrpSpPr>
      <p:grpSpPr>
        <a:xfrm>
          <a:off x="0" y="0"/>
          <a:ext cx="0" cy="0"/>
          <a:chOff x="0" y="0"/>
          <a:chExt cx="0" cy="0"/>
        </a:xfrm>
      </p:grpSpPr>
      <p:sp>
        <p:nvSpPr>
          <p:cNvPr id="104" name="Google Shape;104;p38"/>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05" name="Google Shape;105;p38"/>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06" name="Google Shape;106;p3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108"/>
        <p:cNvGrpSpPr/>
        <p:nvPr/>
      </p:nvGrpSpPr>
      <p:grpSpPr>
        <a:xfrm>
          <a:off x="0" y="0"/>
          <a:ext cx="0" cy="0"/>
          <a:chOff x="0" y="0"/>
          <a:chExt cx="0" cy="0"/>
        </a:xfrm>
      </p:grpSpPr>
      <p:cxnSp>
        <p:nvCxnSpPr>
          <p:cNvPr id="109" name="Google Shape;109;p39"/>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0" name="Google Shape;110;p39"/>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111" name="Google Shape;111;p39"/>
          <p:cNvSpPr>
            <a:spLocks noGrp="1"/>
          </p:cNvSpPr>
          <p:nvPr>
            <p:ph type="pic" idx="2"/>
          </p:nvPr>
        </p:nvSpPr>
        <p:spPr>
          <a:xfrm>
            <a:off x="4499344" y="1340768"/>
            <a:ext cx="3744000" cy="1872000"/>
          </a:xfrm>
          <a:prstGeom prst="rect">
            <a:avLst/>
          </a:prstGeom>
          <a:noFill/>
          <a:ln>
            <a:noFill/>
          </a:ln>
        </p:spPr>
      </p:sp>
      <p:sp>
        <p:nvSpPr>
          <p:cNvPr id="112" name="Google Shape;112;p39"/>
          <p:cNvSpPr>
            <a:spLocks noGrp="1"/>
          </p:cNvSpPr>
          <p:nvPr>
            <p:ph type="pic" idx="3"/>
          </p:nvPr>
        </p:nvSpPr>
        <p:spPr>
          <a:xfrm>
            <a:off x="1670532" y="3238272"/>
            <a:ext cx="2784277" cy="1368000"/>
          </a:xfrm>
          <a:prstGeom prst="rect">
            <a:avLst/>
          </a:prstGeom>
          <a:noFill/>
          <a:ln>
            <a:noFill/>
          </a:ln>
        </p:spPr>
      </p:sp>
      <p:sp>
        <p:nvSpPr>
          <p:cNvPr id="113" name="Google Shape;113;p39"/>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14" name="Google Shape;114;p39"/>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15" name="Google Shape;115;p3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117"/>
        <p:cNvGrpSpPr/>
        <p:nvPr/>
      </p:nvGrpSpPr>
      <p:grpSpPr>
        <a:xfrm>
          <a:off x="0" y="0"/>
          <a:ext cx="0" cy="0"/>
          <a:chOff x="0" y="0"/>
          <a:chExt cx="0" cy="0"/>
        </a:xfrm>
      </p:grpSpPr>
      <p:cxnSp>
        <p:nvCxnSpPr>
          <p:cNvPr id="118" name="Google Shape;118;p40"/>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19" name="Google Shape;119;p40"/>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0" name="Google Shape;120;p40"/>
          <p:cNvSpPr>
            <a:spLocks noGrp="1"/>
          </p:cNvSpPr>
          <p:nvPr>
            <p:ph type="pic" idx="2"/>
          </p:nvPr>
        </p:nvSpPr>
        <p:spPr>
          <a:xfrm>
            <a:off x="4513104" y="1314851"/>
            <a:ext cx="3744000" cy="1872000"/>
          </a:xfrm>
          <a:prstGeom prst="rect">
            <a:avLst/>
          </a:prstGeom>
          <a:noFill/>
          <a:ln>
            <a:noFill/>
          </a:ln>
        </p:spPr>
      </p:sp>
      <p:sp>
        <p:nvSpPr>
          <p:cNvPr id="121" name="Google Shape;121;p40"/>
          <p:cNvSpPr>
            <a:spLocks noGrp="1"/>
          </p:cNvSpPr>
          <p:nvPr>
            <p:ph type="pic" idx="3"/>
          </p:nvPr>
        </p:nvSpPr>
        <p:spPr>
          <a:xfrm>
            <a:off x="1686664" y="3212355"/>
            <a:ext cx="2784277" cy="1368000"/>
          </a:xfrm>
          <a:prstGeom prst="rect">
            <a:avLst/>
          </a:prstGeom>
          <a:noFill/>
          <a:ln>
            <a:noFill/>
          </a:ln>
        </p:spPr>
      </p:sp>
      <p:sp>
        <p:nvSpPr>
          <p:cNvPr id="122" name="Google Shape;122;p40"/>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23" name="Google Shape;123;p40"/>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24" name="Google Shape;124;p40"/>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126"/>
        <p:cNvGrpSpPr/>
        <p:nvPr/>
      </p:nvGrpSpPr>
      <p:grpSpPr>
        <a:xfrm>
          <a:off x="0" y="0"/>
          <a:ext cx="0" cy="0"/>
          <a:chOff x="0" y="0"/>
          <a:chExt cx="0" cy="0"/>
        </a:xfrm>
      </p:grpSpPr>
      <p:cxnSp>
        <p:nvCxnSpPr>
          <p:cNvPr id="127" name="Google Shape;127;p41"/>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128" name="Google Shape;128;p41"/>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129" name="Google Shape;129;p41"/>
          <p:cNvSpPr>
            <a:spLocks noGrp="1"/>
          </p:cNvSpPr>
          <p:nvPr>
            <p:ph type="pic" idx="2"/>
          </p:nvPr>
        </p:nvSpPr>
        <p:spPr>
          <a:xfrm>
            <a:off x="4499344" y="1314851"/>
            <a:ext cx="3744000" cy="1872000"/>
          </a:xfrm>
          <a:prstGeom prst="rect">
            <a:avLst/>
          </a:prstGeom>
          <a:noFill/>
          <a:ln>
            <a:noFill/>
          </a:ln>
        </p:spPr>
      </p:sp>
      <p:sp>
        <p:nvSpPr>
          <p:cNvPr id="130" name="Google Shape;130;p41"/>
          <p:cNvSpPr>
            <a:spLocks noGrp="1"/>
          </p:cNvSpPr>
          <p:nvPr>
            <p:ph type="pic" idx="3"/>
          </p:nvPr>
        </p:nvSpPr>
        <p:spPr>
          <a:xfrm>
            <a:off x="1672904" y="3212355"/>
            <a:ext cx="2784277" cy="1368000"/>
          </a:xfrm>
          <a:prstGeom prst="rect">
            <a:avLst/>
          </a:prstGeom>
          <a:noFill/>
          <a:ln>
            <a:noFill/>
          </a:ln>
        </p:spPr>
      </p:sp>
      <p:sp>
        <p:nvSpPr>
          <p:cNvPr id="131" name="Google Shape;131;p41"/>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2" name="Google Shape;132;p41"/>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1440"/>
              <a:buFont typeface="Arial"/>
              <a:buNone/>
              <a:defRPr>
                <a:solidFill>
                  <a:srgbClr val="888888"/>
                </a:solidFill>
              </a:defRPr>
            </a:lvl2pPr>
            <a:lvl3pPr lvl="2" algn="ctr">
              <a:lnSpc>
                <a:spcPct val="90000"/>
              </a:lnSpc>
              <a:spcBef>
                <a:spcPts val="339"/>
              </a:spcBef>
              <a:spcAft>
                <a:spcPts val="0"/>
              </a:spcAft>
              <a:buClr>
                <a:srgbClr val="888888"/>
              </a:buClr>
              <a:buSzPts val="1120"/>
              <a:buFont typeface="Arial"/>
              <a:buNone/>
              <a:defRPr>
                <a:solidFill>
                  <a:srgbClr val="888888"/>
                </a:solidFill>
              </a:defRPr>
            </a:lvl3pPr>
            <a:lvl4pPr lvl="3" algn="ctr">
              <a:lnSpc>
                <a:spcPct val="90000"/>
              </a:lnSpc>
              <a:spcBef>
                <a:spcPts val="339"/>
              </a:spcBef>
              <a:spcAft>
                <a:spcPts val="0"/>
              </a:spcAft>
              <a:buClr>
                <a:srgbClr val="888888"/>
              </a:buClr>
              <a:buSzPts val="1120"/>
              <a:buFont typeface="Arial"/>
              <a:buNone/>
              <a:defRPr>
                <a:solidFill>
                  <a:srgbClr val="888888"/>
                </a:solidFill>
              </a:defRPr>
            </a:lvl4pPr>
            <a:lvl5pPr lvl="4" algn="ctr">
              <a:lnSpc>
                <a:spcPct val="90000"/>
              </a:lnSpc>
              <a:spcBef>
                <a:spcPts val="169"/>
              </a:spcBef>
              <a:spcAft>
                <a:spcPts val="0"/>
              </a:spcAft>
              <a:buClr>
                <a:srgbClr val="888888"/>
              </a:buClr>
              <a:buSzPts val="1200"/>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133" name="Google Shape;133;p41"/>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1"/>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37" name="Google Shape;137;p42"/>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42"/>
          <p:cNvSpPr>
            <a:spLocks noGrp="1"/>
          </p:cNvSpPr>
          <p:nvPr>
            <p:ph type="pic" idx="2"/>
          </p:nvPr>
        </p:nvSpPr>
        <p:spPr>
          <a:xfrm>
            <a:off x="7056108" y="1557000"/>
            <a:ext cx="4511477" cy="4535825"/>
          </a:xfrm>
          <a:prstGeom prst="rect">
            <a:avLst/>
          </a:prstGeom>
          <a:noFill/>
          <a:ln>
            <a:noFill/>
          </a:ln>
        </p:spPr>
      </p:sp>
      <p:sp>
        <p:nvSpPr>
          <p:cNvPr id="139" name="Google Shape;139;p4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141"/>
        <p:cNvGrpSpPr/>
        <p:nvPr/>
      </p:nvGrpSpPr>
      <p:grpSpPr>
        <a:xfrm>
          <a:off x="0" y="0"/>
          <a:ext cx="0" cy="0"/>
          <a:chOff x="0" y="0"/>
          <a:chExt cx="0" cy="0"/>
        </a:xfrm>
      </p:grpSpPr>
      <p:sp>
        <p:nvSpPr>
          <p:cNvPr id="142" name="Google Shape;142;p4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43" name="Google Shape;143;p43"/>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43"/>
          <p:cNvSpPr>
            <a:spLocks noGrp="1"/>
          </p:cNvSpPr>
          <p:nvPr>
            <p:ph type="pic" idx="2"/>
          </p:nvPr>
        </p:nvSpPr>
        <p:spPr>
          <a:xfrm>
            <a:off x="3984789" y="1556793"/>
            <a:ext cx="4511477" cy="2304256"/>
          </a:xfrm>
          <a:prstGeom prst="rect">
            <a:avLst/>
          </a:prstGeom>
          <a:noFill/>
          <a:ln>
            <a:noFill/>
          </a:ln>
        </p:spPr>
      </p:sp>
      <p:sp>
        <p:nvSpPr>
          <p:cNvPr id="145" name="Google Shape;145;p43"/>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43"/>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43"/>
          <p:cNvSpPr>
            <a:spLocks noGrp="1"/>
          </p:cNvSpPr>
          <p:nvPr>
            <p:ph type="pic" idx="5"/>
          </p:nvPr>
        </p:nvSpPr>
        <p:spPr>
          <a:xfrm>
            <a:off x="959765" y="3861048"/>
            <a:ext cx="3024000" cy="1656184"/>
          </a:xfrm>
          <a:prstGeom prst="rect">
            <a:avLst/>
          </a:prstGeom>
          <a:noFill/>
          <a:ln>
            <a:noFill/>
          </a:ln>
        </p:spPr>
      </p:sp>
      <p:sp>
        <p:nvSpPr>
          <p:cNvPr id="148" name="Google Shape;148;p43"/>
          <p:cNvSpPr>
            <a:spLocks noGrp="1"/>
          </p:cNvSpPr>
          <p:nvPr>
            <p:ph type="pic" idx="6"/>
          </p:nvPr>
        </p:nvSpPr>
        <p:spPr>
          <a:xfrm>
            <a:off x="8496267" y="3861048"/>
            <a:ext cx="3024000" cy="1656184"/>
          </a:xfrm>
          <a:prstGeom prst="rect">
            <a:avLst/>
          </a:prstGeom>
          <a:noFill/>
          <a:ln>
            <a:noFill/>
          </a:ln>
        </p:spPr>
      </p:sp>
      <p:sp>
        <p:nvSpPr>
          <p:cNvPr id="149" name="Google Shape;149;p4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4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51"/>
        <p:cNvGrpSpPr/>
        <p:nvPr/>
      </p:nvGrpSpPr>
      <p:grpSpPr>
        <a:xfrm>
          <a:off x="0" y="0"/>
          <a:ext cx="0" cy="0"/>
          <a:chOff x="0" y="0"/>
          <a:chExt cx="0" cy="0"/>
        </a:xfrm>
      </p:grpSpPr>
      <p:sp>
        <p:nvSpPr>
          <p:cNvPr id="152" name="Google Shape;152;p4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79708"/>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3" name="Google Shape;153;p4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55"/>
        <p:cNvGrpSpPr/>
        <p:nvPr/>
      </p:nvGrpSpPr>
      <p:grpSpPr>
        <a:xfrm>
          <a:off x="0" y="0"/>
          <a:ext cx="0" cy="0"/>
          <a:chOff x="0" y="0"/>
          <a:chExt cx="0" cy="0"/>
        </a:xfrm>
      </p:grpSpPr>
      <p:sp>
        <p:nvSpPr>
          <p:cNvPr id="156" name="Google Shape;156;p4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157" name="Google Shape;157;p4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verture 1">
  <p:cSld name="Ouverture 1">
    <p:spTree>
      <p:nvGrpSpPr>
        <p:cNvPr id="1" name="Shape 22"/>
        <p:cNvGrpSpPr/>
        <p:nvPr/>
      </p:nvGrpSpPr>
      <p:grpSpPr>
        <a:xfrm>
          <a:off x="0" y="0"/>
          <a:ext cx="0" cy="0"/>
          <a:chOff x="0" y="0"/>
          <a:chExt cx="0" cy="0"/>
        </a:xfrm>
      </p:grpSpPr>
      <p:sp>
        <p:nvSpPr>
          <p:cNvPr id="23" name="Google Shape;23;p46"/>
          <p:cNvSpPr txBox="1">
            <a:spLocks noGrp="1"/>
          </p:cNvSpPr>
          <p:nvPr>
            <p:ph type="ctrTitle"/>
          </p:nvPr>
        </p:nvSpPr>
        <p:spPr>
          <a:xfrm>
            <a:off x="912293" y="2420888"/>
            <a:ext cx="10367433" cy="1440160"/>
          </a:xfrm>
          <a:prstGeom prst="rect">
            <a:avLst/>
          </a:prstGeom>
          <a:noFill/>
          <a:ln>
            <a:noFill/>
          </a:ln>
        </p:spPr>
        <p:txBody>
          <a:bodyPr spcFirstLastPara="1" wrap="square" lIns="36000" tIns="0" rIns="36000" bIns="0" anchor="b" anchorCtr="0">
            <a:noAutofit/>
          </a:bodyPr>
          <a:lstStyle>
            <a:lvl1pPr lvl="0" algn="ctr">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24" name="Google Shape;24;p46"/>
          <p:cNvSpPr txBox="1">
            <a:spLocks noGrp="1"/>
          </p:cNvSpPr>
          <p:nvPr>
            <p:ph type="subTitle" idx="1"/>
          </p:nvPr>
        </p:nvSpPr>
        <p:spPr>
          <a:xfrm>
            <a:off x="912293" y="4088851"/>
            <a:ext cx="10367433" cy="937401"/>
          </a:xfrm>
          <a:prstGeom prst="rect">
            <a:avLst/>
          </a:prstGeom>
          <a:noFill/>
          <a:ln>
            <a:noFill/>
          </a:ln>
        </p:spPr>
        <p:txBody>
          <a:bodyPr spcFirstLastPara="1" wrap="square" lIns="36000" tIns="0" rIns="36000" bIns="0" anchor="t" anchorCtr="0">
            <a:normAutofit/>
          </a:bodyPr>
          <a:lstStyle>
            <a:lvl1pPr lvl="0" algn="ctr">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25" name="Google Shape;25;p46"/>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verture 2">
  <p:cSld name="Ouverture 2">
    <p:spTree>
      <p:nvGrpSpPr>
        <p:cNvPr id="1" name="Shape 27"/>
        <p:cNvGrpSpPr/>
        <p:nvPr/>
      </p:nvGrpSpPr>
      <p:grpSpPr>
        <a:xfrm>
          <a:off x="0" y="0"/>
          <a:ext cx="0" cy="0"/>
          <a:chOff x="0" y="0"/>
          <a:chExt cx="0" cy="0"/>
        </a:xfrm>
      </p:grpSpPr>
      <p:cxnSp>
        <p:nvCxnSpPr>
          <p:cNvPr id="28" name="Google Shape;28;p47"/>
          <p:cNvCxnSpPr/>
          <p:nvPr/>
        </p:nvCxnSpPr>
        <p:spPr>
          <a:xfrm rot="10800000">
            <a:off x="4953992" y="-62603"/>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29" name="Google Shape;29;p47"/>
          <p:cNvCxnSpPr/>
          <p:nvPr/>
        </p:nvCxnSpPr>
        <p:spPr>
          <a:xfrm>
            <a:off x="4483033" y="1341283"/>
            <a:ext cx="0" cy="3275013"/>
          </a:xfrm>
          <a:prstGeom prst="straightConnector1">
            <a:avLst/>
          </a:prstGeom>
          <a:noFill/>
          <a:ln w="38100" cap="flat" cmpd="sng">
            <a:solidFill>
              <a:schemeClr val="accent4"/>
            </a:solidFill>
            <a:prstDash val="solid"/>
            <a:round/>
            <a:headEnd type="none" w="sm" len="sm"/>
            <a:tailEnd type="none" w="sm" len="sm"/>
          </a:ln>
        </p:spPr>
      </p:cxnSp>
      <p:sp>
        <p:nvSpPr>
          <p:cNvPr id="30" name="Google Shape;30;p47"/>
          <p:cNvSpPr>
            <a:spLocks noGrp="1"/>
          </p:cNvSpPr>
          <p:nvPr>
            <p:ph type="pic" idx="2"/>
          </p:nvPr>
        </p:nvSpPr>
        <p:spPr>
          <a:xfrm>
            <a:off x="4499344" y="1340768"/>
            <a:ext cx="3744000" cy="1872000"/>
          </a:xfrm>
          <a:prstGeom prst="rect">
            <a:avLst/>
          </a:prstGeom>
          <a:noFill/>
          <a:ln>
            <a:noFill/>
          </a:ln>
        </p:spPr>
      </p:sp>
      <p:sp>
        <p:nvSpPr>
          <p:cNvPr id="31" name="Google Shape;31;p47"/>
          <p:cNvSpPr>
            <a:spLocks noGrp="1"/>
          </p:cNvSpPr>
          <p:nvPr>
            <p:ph type="pic" idx="3"/>
          </p:nvPr>
        </p:nvSpPr>
        <p:spPr>
          <a:xfrm>
            <a:off x="1670532" y="3238272"/>
            <a:ext cx="2784277" cy="1368000"/>
          </a:xfrm>
          <a:prstGeom prst="rect">
            <a:avLst/>
          </a:prstGeom>
          <a:noFill/>
          <a:ln>
            <a:noFill/>
          </a:ln>
        </p:spPr>
      </p:sp>
      <p:sp>
        <p:nvSpPr>
          <p:cNvPr id="32" name="Google Shape;32;p47"/>
          <p:cNvSpPr txBox="1">
            <a:spLocks noGrp="1"/>
          </p:cNvSpPr>
          <p:nvPr>
            <p:ph type="ctrTitle"/>
          </p:nvPr>
        </p:nvSpPr>
        <p:spPr>
          <a:xfrm>
            <a:off x="4944896" y="3562376"/>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3"/>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33" name="Google Shape;33;p47"/>
          <p:cNvSpPr txBox="1">
            <a:spLocks noGrp="1"/>
          </p:cNvSpPr>
          <p:nvPr>
            <p:ph type="subTitle" idx="1"/>
          </p:nvPr>
        </p:nvSpPr>
        <p:spPr>
          <a:xfrm>
            <a:off x="4944896" y="5325841"/>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3"/>
              </a:buClr>
              <a:buSzPts val="900"/>
              <a:buFont typeface="Arial"/>
              <a:buNone/>
              <a:defRPr sz="1125">
                <a:solidFill>
                  <a:schemeClr val="accent3"/>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34" name="Google Shape;34;p47"/>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7"/>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uverture 3">
  <p:cSld name="Ouverture 3">
    <p:spTree>
      <p:nvGrpSpPr>
        <p:cNvPr id="1" name="Shape 36"/>
        <p:cNvGrpSpPr/>
        <p:nvPr/>
      </p:nvGrpSpPr>
      <p:grpSpPr>
        <a:xfrm>
          <a:off x="0" y="0"/>
          <a:ext cx="0" cy="0"/>
          <a:chOff x="0" y="0"/>
          <a:chExt cx="0" cy="0"/>
        </a:xfrm>
      </p:grpSpPr>
      <p:cxnSp>
        <p:nvCxnSpPr>
          <p:cNvPr id="37" name="Google Shape;37;p48"/>
          <p:cNvCxnSpPr/>
          <p:nvPr/>
        </p:nvCxnSpPr>
        <p:spPr>
          <a:xfrm rot="10800000">
            <a:off x="496775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38" name="Google Shape;38;p48"/>
          <p:cNvCxnSpPr/>
          <p:nvPr/>
        </p:nvCxnSpPr>
        <p:spPr>
          <a:xfrm>
            <a:off x="449679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39" name="Google Shape;39;p48"/>
          <p:cNvSpPr>
            <a:spLocks noGrp="1"/>
          </p:cNvSpPr>
          <p:nvPr>
            <p:ph type="pic" idx="2"/>
          </p:nvPr>
        </p:nvSpPr>
        <p:spPr>
          <a:xfrm>
            <a:off x="4513104" y="1314851"/>
            <a:ext cx="3744000" cy="1872000"/>
          </a:xfrm>
          <a:prstGeom prst="rect">
            <a:avLst/>
          </a:prstGeom>
          <a:noFill/>
          <a:ln>
            <a:noFill/>
          </a:ln>
        </p:spPr>
      </p:sp>
      <p:sp>
        <p:nvSpPr>
          <p:cNvPr id="40" name="Google Shape;40;p48"/>
          <p:cNvSpPr>
            <a:spLocks noGrp="1"/>
          </p:cNvSpPr>
          <p:nvPr>
            <p:ph type="pic" idx="3"/>
          </p:nvPr>
        </p:nvSpPr>
        <p:spPr>
          <a:xfrm>
            <a:off x="1686664" y="3212355"/>
            <a:ext cx="2784277" cy="1368000"/>
          </a:xfrm>
          <a:prstGeom prst="rect">
            <a:avLst/>
          </a:prstGeom>
          <a:noFill/>
          <a:ln>
            <a:noFill/>
          </a:ln>
        </p:spPr>
      </p:sp>
      <p:sp>
        <p:nvSpPr>
          <p:cNvPr id="41" name="Google Shape;41;p48"/>
          <p:cNvSpPr txBox="1">
            <a:spLocks noGrp="1"/>
          </p:cNvSpPr>
          <p:nvPr>
            <p:ph type="ctrTitle"/>
          </p:nvPr>
        </p:nvSpPr>
        <p:spPr>
          <a:xfrm>
            <a:off x="495865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dk2"/>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42" name="Google Shape;42;p48"/>
          <p:cNvSpPr txBox="1">
            <a:spLocks noGrp="1"/>
          </p:cNvSpPr>
          <p:nvPr>
            <p:ph type="subTitle" idx="1"/>
          </p:nvPr>
        </p:nvSpPr>
        <p:spPr>
          <a:xfrm>
            <a:off x="495865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dk2"/>
              </a:buClr>
              <a:buSzPts val="900"/>
              <a:buFont typeface="Arial"/>
              <a:buNone/>
              <a:defRPr sz="1125">
                <a:solidFill>
                  <a:schemeClr val="dk2"/>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43" name="Google Shape;43;p48"/>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8"/>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uverture 4">
  <p:cSld name="Ouverture 4">
    <p:spTree>
      <p:nvGrpSpPr>
        <p:cNvPr id="1" name="Shape 45"/>
        <p:cNvGrpSpPr/>
        <p:nvPr/>
      </p:nvGrpSpPr>
      <p:grpSpPr>
        <a:xfrm>
          <a:off x="0" y="0"/>
          <a:ext cx="0" cy="0"/>
          <a:chOff x="0" y="0"/>
          <a:chExt cx="0" cy="0"/>
        </a:xfrm>
      </p:grpSpPr>
      <p:cxnSp>
        <p:nvCxnSpPr>
          <p:cNvPr id="46" name="Google Shape;46;p49"/>
          <p:cNvCxnSpPr/>
          <p:nvPr/>
        </p:nvCxnSpPr>
        <p:spPr>
          <a:xfrm rot="10800000">
            <a:off x="4953992" y="-88520"/>
            <a:ext cx="0" cy="6576484"/>
          </a:xfrm>
          <a:prstGeom prst="straightConnector1">
            <a:avLst/>
          </a:prstGeom>
          <a:noFill/>
          <a:ln w="38100" cap="flat" cmpd="sng">
            <a:solidFill>
              <a:schemeClr val="accent1"/>
            </a:solidFill>
            <a:prstDash val="solid"/>
            <a:round/>
            <a:headEnd type="none" w="sm" len="sm"/>
            <a:tailEnd type="none" w="sm" len="sm"/>
          </a:ln>
        </p:spPr>
      </p:cxnSp>
      <p:cxnSp>
        <p:nvCxnSpPr>
          <p:cNvPr id="47" name="Google Shape;47;p49"/>
          <p:cNvCxnSpPr/>
          <p:nvPr/>
        </p:nvCxnSpPr>
        <p:spPr>
          <a:xfrm>
            <a:off x="4483033" y="1315366"/>
            <a:ext cx="0" cy="3275013"/>
          </a:xfrm>
          <a:prstGeom prst="straightConnector1">
            <a:avLst/>
          </a:prstGeom>
          <a:noFill/>
          <a:ln w="38100" cap="flat" cmpd="sng">
            <a:solidFill>
              <a:schemeClr val="accent4"/>
            </a:solidFill>
            <a:prstDash val="solid"/>
            <a:round/>
            <a:headEnd type="none" w="sm" len="sm"/>
            <a:tailEnd type="none" w="sm" len="sm"/>
          </a:ln>
        </p:spPr>
      </p:cxnSp>
      <p:sp>
        <p:nvSpPr>
          <p:cNvPr id="48" name="Google Shape;48;p49"/>
          <p:cNvSpPr>
            <a:spLocks noGrp="1"/>
          </p:cNvSpPr>
          <p:nvPr>
            <p:ph type="pic" idx="2"/>
          </p:nvPr>
        </p:nvSpPr>
        <p:spPr>
          <a:xfrm>
            <a:off x="4499344" y="1314851"/>
            <a:ext cx="3744000" cy="1872000"/>
          </a:xfrm>
          <a:prstGeom prst="rect">
            <a:avLst/>
          </a:prstGeom>
          <a:noFill/>
          <a:ln>
            <a:noFill/>
          </a:ln>
        </p:spPr>
      </p:sp>
      <p:sp>
        <p:nvSpPr>
          <p:cNvPr id="49" name="Google Shape;49;p49"/>
          <p:cNvSpPr>
            <a:spLocks noGrp="1"/>
          </p:cNvSpPr>
          <p:nvPr>
            <p:ph type="pic" idx="3"/>
          </p:nvPr>
        </p:nvSpPr>
        <p:spPr>
          <a:xfrm>
            <a:off x="1672904" y="3212355"/>
            <a:ext cx="2784277" cy="1368000"/>
          </a:xfrm>
          <a:prstGeom prst="rect">
            <a:avLst/>
          </a:prstGeom>
          <a:noFill/>
          <a:ln>
            <a:noFill/>
          </a:ln>
        </p:spPr>
      </p:sp>
      <p:sp>
        <p:nvSpPr>
          <p:cNvPr id="50" name="Google Shape;50;p49"/>
          <p:cNvSpPr txBox="1">
            <a:spLocks noGrp="1"/>
          </p:cNvSpPr>
          <p:nvPr>
            <p:ph type="ctrTitle"/>
          </p:nvPr>
        </p:nvSpPr>
        <p:spPr>
          <a:xfrm>
            <a:off x="4944896" y="3536459"/>
            <a:ext cx="5951637" cy="1712498"/>
          </a:xfrm>
          <a:prstGeom prst="rect">
            <a:avLst/>
          </a:prstGeom>
          <a:noFill/>
          <a:ln>
            <a:noFill/>
          </a:ln>
        </p:spPr>
        <p:txBody>
          <a:bodyPr spcFirstLastPara="1" wrap="square" lIns="36000" tIns="0" rIns="36000" bIns="0" anchor="t" anchorCtr="0">
            <a:noAutofit/>
          </a:bodyPr>
          <a:lstStyle>
            <a:lvl1pPr lvl="0" algn="l">
              <a:lnSpc>
                <a:spcPct val="90000"/>
              </a:lnSpc>
              <a:spcBef>
                <a:spcPts val="0"/>
              </a:spcBef>
              <a:spcAft>
                <a:spcPts val="0"/>
              </a:spcAft>
              <a:buSzPts val="1400"/>
              <a:buNone/>
              <a:defRPr sz="2419" b="1">
                <a:solidFill>
                  <a:schemeClr val="accent4"/>
                </a:solidFill>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1" name="Google Shape;51;p49"/>
          <p:cNvSpPr txBox="1">
            <a:spLocks noGrp="1"/>
          </p:cNvSpPr>
          <p:nvPr>
            <p:ph type="subTitle" idx="1"/>
          </p:nvPr>
        </p:nvSpPr>
        <p:spPr>
          <a:xfrm>
            <a:off x="4944896" y="5299924"/>
            <a:ext cx="5951637" cy="937401"/>
          </a:xfrm>
          <a:prstGeom prst="rect">
            <a:avLst/>
          </a:prstGeom>
          <a:noFill/>
          <a:ln>
            <a:noFill/>
          </a:ln>
        </p:spPr>
        <p:txBody>
          <a:bodyPr spcFirstLastPara="1" wrap="square" lIns="36000" tIns="0" rIns="36000" bIns="0" anchor="t" anchorCtr="0">
            <a:normAutofit/>
          </a:bodyPr>
          <a:lstStyle>
            <a:lvl1pPr lvl="0" algn="l">
              <a:lnSpc>
                <a:spcPct val="90000"/>
              </a:lnSpc>
              <a:spcBef>
                <a:spcPts val="0"/>
              </a:spcBef>
              <a:spcAft>
                <a:spcPts val="0"/>
              </a:spcAft>
              <a:buClr>
                <a:schemeClr val="accent4"/>
              </a:buClr>
              <a:buSzPts val="900"/>
              <a:buFont typeface="Arial"/>
              <a:buNone/>
              <a:defRPr sz="1125">
                <a:solidFill>
                  <a:schemeClr val="accent4"/>
                </a:solidFill>
              </a:defRPr>
            </a:lvl1pPr>
            <a:lvl2pPr lvl="1" algn="ctr">
              <a:lnSpc>
                <a:spcPct val="90000"/>
              </a:lnSpc>
              <a:spcBef>
                <a:spcPts val="339"/>
              </a:spcBef>
              <a:spcAft>
                <a:spcPts val="0"/>
              </a:spcAft>
              <a:buClr>
                <a:srgbClr val="888888"/>
              </a:buClr>
              <a:buSzPts val="810"/>
              <a:buFont typeface="Arial"/>
              <a:buNone/>
              <a:defRPr>
                <a:solidFill>
                  <a:srgbClr val="888888"/>
                </a:solidFill>
              </a:defRPr>
            </a:lvl2pPr>
            <a:lvl3pPr lvl="2" algn="ctr">
              <a:lnSpc>
                <a:spcPct val="90000"/>
              </a:lnSpc>
              <a:spcBef>
                <a:spcPts val="339"/>
              </a:spcBef>
              <a:spcAft>
                <a:spcPts val="0"/>
              </a:spcAft>
              <a:buClr>
                <a:srgbClr val="888888"/>
              </a:buClr>
              <a:buSzPts val="720"/>
              <a:buFont typeface="Arial"/>
              <a:buNone/>
              <a:defRPr>
                <a:solidFill>
                  <a:srgbClr val="888888"/>
                </a:solidFill>
              </a:defRPr>
            </a:lvl3pPr>
            <a:lvl4pPr lvl="3" algn="ctr">
              <a:lnSpc>
                <a:spcPct val="90000"/>
              </a:lnSpc>
              <a:spcBef>
                <a:spcPts val="339"/>
              </a:spcBef>
              <a:spcAft>
                <a:spcPts val="0"/>
              </a:spcAft>
              <a:buClr>
                <a:srgbClr val="888888"/>
              </a:buClr>
              <a:buSzPts val="540"/>
              <a:buFont typeface="Arial"/>
              <a:buNone/>
              <a:defRPr>
                <a:solidFill>
                  <a:srgbClr val="888888"/>
                </a:solidFill>
              </a:defRPr>
            </a:lvl4pPr>
            <a:lvl5pPr lvl="4" algn="ctr">
              <a:lnSpc>
                <a:spcPct val="90000"/>
              </a:lnSpc>
              <a:spcBef>
                <a:spcPts val="169"/>
              </a:spcBef>
              <a:spcAft>
                <a:spcPts val="0"/>
              </a:spcAft>
              <a:buClr>
                <a:srgbClr val="888888"/>
              </a:buClr>
              <a:buSzPts val="619"/>
              <a:buNone/>
              <a:defRPr>
                <a:solidFill>
                  <a:srgbClr val="888888"/>
                </a:solidFill>
              </a:defRPr>
            </a:lvl5pPr>
            <a:lvl6pPr lvl="5" algn="ctr">
              <a:spcBef>
                <a:spcPts val="225"/>
              </a:spcBef>
              <a:spcAft>
                <a:spcPts val="0"/>
              </a:spcAft>
              <a:buClr>
                <a:srgbClr val="888888"/>
              </a:buClr>
              <a:buSzPts val="1125"/>
              <a:buNone/>
              <a:defRPr>
                <a:solidFill>
                  <a:srgbClr val="888888"/>
                </a:solidFill>
              </a:defRPr>
            </a:lvl6pPr>
            <a:lvl7pPr lvl="6" algn="ctr">
              <a:spcBef>
                <a:spcPts val="225"/>
              </a:spcBef>
              <a:spcAft>
                <a:spcPts val="0"/>
              </a:spcAft>
              <a:buClr>
                <a:srgbClr val="888888"/>
              </a:buClr>
              <a:buSzPts val="1125"/>
              <a:buNone/>
              <a:defRPr>
                <a:solidFill>
                  <a:srgbClr val="888888"/>
                </a:solidFill>
              </a:defRPr>
            </a:lvl7pPr>
            <a:lvl8pPr lvl="7" algn="ctr">
              <a:spcBef>
                <a:spcPts val="225"/>
              </a:spcBef>
              <a:spcAft>
                <a:spcPts val="0"/>
              </a:spcAft>
              <a:buClr>
                <a:srgbClr val="888888"/>
              </a:buClr>
              <a:buSzPts val="1125"/>
              <a:buNone/>
              <a:defRPr>
                <a:solidFill>
                  <a:srgbClr val="888888"/>
                </a:solidFill>
              </a:defRPr>
            </a:lvl8pPr>
            <a:lvl9pPr lvl="8" algn="ctr">
              <a:spcBef>
                <a:spcPts val="225"/>
              </a:spcBef>
              <a:spcAft>
                <a:spcPts val="0"/>
              </a:spcAft>
              <a:buClr>
                <a:srgbClr val="888888"/>
              </a:buClr>
              <a:buSzPts val="1125"/>
              <a:buNone/>
              <a:defRPr>
                <a:solidFill>
                  <a:srgbClr val="888888"/>
                </a:solidFill>
              </a:defRPr>
            </a:lvl9pPr>
          </a:lstStyle>
          <a:p>
            <a:endParaRPr/>
          </a:p>
        </p:txBody>
      </p:sp>
      <p:sp>
        <p:nvSpPr>
          <p:cNvPr id="52" name="Google Shape;52;p49"/>
          <p:cNvSpPr txBox="1">
            <a:spLocks noGrp="1"/>
          </p:cNvSpPr>
          <p:nvPr>
            <p:ph type="dt" idx="10"/>
          </p:nvPr>
        </p:nvSpPr>
        <p:spPr>
          <a:xfrm>
            <a:off x="3406807" y="6381341"/>
            <a:ext cx="5281480" cy="155997"/>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9"/>
          <p:cNvSpPr txBox="1">
            <a:spLocks noGrp="1"/>
          </p:cNvSpPr>
          <p:nvPr>
            <p:ph type="ftr" idx="11"/>
          </p:nvPr>
        </p:nvSpPr>
        <p:spPr>
          <a:xfrm>
            <a:off x="3407205" y="6540500"/>
            <a:ext cx="5281083" cy="200868"/>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type="obj">
  <p:cSld name="OBJECT">
    <p:spTree>
      <p:nvGrpSpPr>
        <p:cNvPr id="1" name="Shape 54"/>
        <p:cNvGrpSpPr/>
        <p:nvPr/>
      </p:nvGrpSpPr>
      <p:grpSpPr>
        <a:xfrm>
          <a:off x="0" y="0"/>
          <a:ext cx="0" cy="0"/>
          <a:chOff x="0" y="0"/>
          <a:chExt cx="0" cy="0"/>
        </a:xfrm>
      </p:grpSpPr>
      <p:sp>
        <p:nvSpPr>
          <p:cNvPr id="55" name="Google Shape;55;p5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56" name="Google Shape;56;p50"/>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lvl="0" indent="-320040" algn="l">
              <a:lnSpc>
                <a:spcPct val="90000"/>
              </a:lnSpc>
              <a:spcBef>
                <a:spcPts val="0"/>
              </a:spcBef>
              <a:spcAft>
                <a:spcPts val="0"/>
              </a:spcAft>
              <a:buClr>
                <a:schemeClr val="dk2"/>
              </a:buClr>
              <a:buSzPts val="1440"/>
              <a:buChar char="•"/>
              <a:defRPr/>
            </a:lvl1pPr>
            <a:lvl2pPr marL="914400" lvl="1" indent="-320040" algn="l">
              <a:lnSpc>
                <a:spcPct val="90000"/>
              </a:lnSpc>
              <a:spcBef>
                <a:spcPts val="339"/>
              </a:spcBef>
              <a:spcAft>
                <a:spcPts val="0"/>
              </a:spcAft>
              <a:buClr>
                <a:schemeClr val="dk2"/>
              </a:buClr>
              <a:buSzPts val="1440"/>
              <a:buChar char="•"/>
              <a:defRPr/>
            </a:lvl2pPr>
            <a:lvl3pPr marL="1371600" lvl="2" indent="-320039" algn="l">
              <a:lnSpc>
                <a:spcPct val="90000"/>
              </a:lnSpc>
              <a:spcBef>
                <a:spcPts val="339"/>
              </a:spcBef>
              <a:spcAft>
                <a:spcPts val="0"/>
              </a:spcAft>
              <a:buClr>
                <a:srgbClr val="6C8CC0"/>
              </a:buClr>
              <a:buSzPts val="1440"/>
              <a:buChar char="•"/>
              <a:defRPr/>
            </a:lvl3pPr>
            <a:lvl4pPr marL="1828800" lvl="3" indent="-320039" algn="l">
              <a:lnSpc>
                <a:spcPct val="90000"/>
              </a:lnSpc>
              <a:spcBef>
                <a:spcPts val="339"/>
              </a:spcBef>
              <a:spcAft>
                <a:spcPts val="0"/>
              </a:spcAft>
              <a:buClr>
                <a:srgbClr val="6C8CC0"/>
              </a:buClr>
              <a:buSzPts val="1440"/>
              <a:buChar char="•"/>
              <a:defRPr/>
            </a:lvl4pPr>
            <a:lvl5pPr marL="2286000" lvl="4" indent="-342900" algn="l">
              <a:lnSpc>
                <a:spcPct val="90000"/>
              </a:lnSpc>
              <a:spcBef>
                <a:spcPts val="169"/>
              </a:spcBef>
              <a:spcAft>
                <a:spcPts val="0"/>
              </a:spcAft>
              <a:buClr>
                <a:srgbClr val="6C8CC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5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e &amp; visuel">
  <p:cSld name="Texte &amp; visuel">
    <p:spTree>
      <p:nvGrpSpPr>
        <p:cNvPr id="1" name="Shape 59"/>
        <p:cNvGrpSpPr/>
        <p:nvPr/>
      </p:nvGrpSpPr>
      <p:grpSpPr>
        <a:xfrm>
          <a:off x="0" y="0"/>
          <a:ext cx="0" cy="0"/>
          <a:chOff x="0" y="0"/>
          <a:chExt cx="0" cy="0"/>
        </a:xfrm>
      </p:grpSpPr>
      <p:sp>
        <p:nvSpPr>
          <p:cNvPr id="60" name="Google Shape;60;p5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1" name="Google Shape;61;p51"/>
          <p:cNvSpPr txBox="1">
            <a:spLocks noGrp="1"/>
          </p:cNvSpPr>
          <p:nvPr>
            <p:ph type="body" idx="1"/>
          </p:nvPr>
        </p:nvSpPr>
        <p:spPr>
          <a:xfrm>
            <a:off x="474135" y="1556797"/>
            <a:ext cx="6389952" cy="4536033"/>
          </a:xfrm>
          <a:prstGeom prst="rect">
            <a:avLst/>
          </a:prstGeom>
          <a:noFill/>
          <a:ln>
            <a:noFill/>
          </a:ln>
        </p:spPr>
        <p:txBody>
          <a:bodyPr spcFirstLastPara="1" wrap="square" lIns="36000" tIns="0" rIns="36000" bIns="0" anchor="t" anchorCtr="0">
            <a:noAutofit/>
          </a:bodyPr>
          <a:lstStyle>
            <a:lvl1pPr marL="457200" lvl="0" indent="-292925" algn="just">
              <a:lnSpc>
                <a:spcPct val="90000"/>
              </a:lnSpc>
              <a:spcBef>
                <a:spcPts val="0"/>
              </a:spcBef>
              <a:spcAft>
                <a:spcPts val="0"/>
              </a:spcAft>
              <a:buClr>
                <a:schemeClr val="dk2"/>
              </a:buClr>
              <a:buSzPts val="1013"/>
              <a:buFont typeface="Arial"/>
              <a:buChar char="•"/>
              <a:defRPr sz="1013" b="1"/>
            </a:lvl1pPr>
            <a:lvl2pPr marL="914400" lvl="1" indent="-278637" algn="just">
              <a:lnSpc>
                <a:spcPct val="90000"/>
              </a:lnSpc>
              <a:spcBef>
                <a:spcPts val="507"/>
              </a:spcBef>
              <a:spcAft>
                <a:spcPts val="0"/>
              </a:spcAft>
              <a:buClr>
                <a:schemeClr val="accent3"/>
              </a:buClr>
              <a:buSzPts val="788"/>
              <a:buFont typeface="Arial"/>
              <a:buChar char="•"/>
              <a:defRPr sz="788">
                <a:solidFill>
                  <a:schemeClr val="accent3"/>
                </a:solidFill>
              </a:defRPr>
            </a:lvl2pPr>
            <a:lvl3pPr marL="1371600" lvl="2" indent="-271462" algn="just">
              <a:lnSpc>
                <a:spcPct val="90000"/>
              </a:lnSpc>
              <a:spcBef>
                <a:spcPts val="507"/>
              </a:spcBef>
              <a:spcAft>
                <a:spcPts val="0"/>
              </a:spcAft>
              <a:buClr>
                <a:srgbClr val="6C8CC0"/>
              </a:buClr>
              <a:buSzPts val="675"/>
              <a:buFont typeface="Arial"/>
              <a:buChar char="‒"/>
              <a:defRPr sz="675"/>
            </a:lvl3pPr>
            <a:lvl4pPr marL="1828800" lvl="3" indent="-228600" algn="l">
              <a:lnSpc>
                <a:spcPct val="90000"/>
              </a:lnSpc>
              <a:spcBef>
                <a:spcPts val="0"/>
              </a:spcBef>
              <a:spcAft>
                <a:spcPts val="0"/>
              </a:spcAft>
              <a:buClr>
                <a:srgbClr val="6C8CC0"/>
              </a:buClr>
              <a:buSzPts val="450"/>
              <a:buFont typeface="Arial"/>
              <a:buNone/>
              <a:defRPr sz="563"/>
            </a:lvl4pPr>
            <a:lvl5pPr marL="2286000" lvl="4" indent="-228600" algn="l">
              <a:lnSpc>
                <a:spcPct val="90000"/>
              </a:lnSpc>
              <a:spcBef>
                <a:spcPts val="0"/>
              </a:spcBef>
              <a:spcAft>
                <a:spcPts val="0"/>
              </a:spcAft>
              <a:buClr>
                <a:srgbClr val="6C8CC0"/>
              </a:buClr>
              <a:buSzPts val="563"/>
              <a:buFont typeface="Arial"/>
              <a:buNone/>
              <a:defRPr sz="563"/>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51"/>
          <p:cNvSpPr>
            <a:spLocks noGrp="1"/>
          </p:cNvSpPr>
          <p:nvPr>
            <p:ph type="pic" idx="2"/>
          </p:nvPr>
        </p:nvSpPr>
        <p:spPr>
          <a:xfrm>
            <a:off x="7056108" y="1557000"/>
            <a:ext cx="4511477" cy="4535825"/>
          </a:xfrm>
          <a:prstGeom prst="rect">
            <a:avLst/>
          </a:prstGeom>
          <a:noFill/>
          <a:ln>
            <a:noFill/>
          </a:ln>
        </p:spPr>
      </p:sp>
      <p:sp>
        <p:nvSpPr>
          <p:cNvPr id="63" name="Google Shape;63;p5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es &amp; visuels">
  <p:cSld name="Textes &amp; visuels">
    <p:spTree>
      <p:nvGrpSpPr>
        <p:cNvPr id="1" name="Shape 65"/>
        <p:cNvGrpSpPr/>
        <p:nvPr/>
      </p:nvGrpSpPr>
      <p:grpSpPr>
        <a:xfrm>
          <a:off x="0" y="0"/>
          <a:ext cx="0" cy="0"/>
          <a:chOff x="0" y="0"/>
          <a:chExt cx="0" cy="0"/>
        </a:xfrm>
      </p:grpSpPr>
      <p:sp>
        <p:nvSpPr>
          <p:cNvPr id="66" name="Google Shape;66;p5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lvl="0" algn="r">
              <a:lnSpc>
                <a:spcPct val="106277"/>
              </a:lnSpc>
              <a:spcBef>
                <a:spcPts val="0"/>
              </a:spcBef>
              <a:spcAft>
                <a:spcPts val="0"/>
              </a:spcAft>
              <a:buSzPts val="1400"/>
              <a:buNone/>
              <a:defRPr/>
            </a:lvl1pPr>
            <a:lvl2pPr lvl="1" algn="l">
              <a:lnSpc>
                <a:spcPct val="106277"/>
              </a:lnSpc>
              <a:spcBef>
                <a:spcPts val="0"/>
              </a:spcBef>
              <a:spcAft>
                <a:spcPts val="0"/>
              </a:spcAft>
              <a:buSzPts val="1400"/>
              <a:buNone/>
              <a:defRPr/>
            </a:lvl2pPr>
            <a:lvl3pPr lvl="2" algn="l">
              <a:lnSpc>
                <a:spcPct val="106277"/>
              </a:lnSpc>
              <a:spcBef>
                <a:spcPts val="0"/>
              </a:spcBef>
              <a:spcAft>
                <a:spcPts val="0"/>
              </a:spcAft>
              <a:buSzPts val="1400"/>
              <a:buNone/>
              <a:defRPr/>
            </a:lvl3pPr>
            <a:lvl4pPr lvl="3" algn="l">
              <a:lnSpc>
                <a:spcPct val="106277"/>
              </a:lnSpc>
              <a:spcBef>
                <a:spcPts val="0"/>
              </a:spcBef>
              <a:spcAft>
                <a:spcPts val="0"/>
              </a:spcAft>
              <a:buSzPts val="1400"/>
              <a:buNone/>
              <a:defRPr/>
            </a:lvl4pPr>
            <a:lvl5pPr lvl="4" algn="l">
              <a:lnSpc>
                <a:spcPct val="106277"/>
              </a:lnSpc>
              <a:spcBef>
                <a:spcPts val="0"/>
              </a:spcBef>
              <a:spcAft>
                <a:spcPts val="0"/>
              </a:spcAft>
              <a:buSzPts val="1400"/>
              <a:buNone/>
              <a:defRPr/>
            </a:lvl5pPr>
            <a:lvl6pPr lvl="5" algn="l">
              <a:lnSpc>
                <a:spcPct val="106277"/>
              </a:lnSpc>
              <a:spcBef>
                <a:spcPts val="0"/>
              </a:spcBef>
              <a:spcAft>
                <a:spcPts val="0"/>
              </a:spcAft>
              <a:buSzPts val="1400"/>
              <a:buNone/>
              <a:defRPr/>
            </a:lvl6pPr>
            <a:lvl7pPr lvl="6" algn="l">
              <a:lnSpc>
                <a:spcPct val="106277"/>
              </a:lnSpc>
              <a:spcBef>
                <a:spcPts val="0"/>
              </a:spcBef>
              <a:spcAft>
                <a:spcPts val="0"/>
              </a:spcAft>
              <a:buSzPts val="1400"/>
              <a:buNone/>
              <a:defRPr/>
            </a:lvl7pPr>
            <a:lvl8pPr lvl="7" algn="l">
              <a:lnSpc>
                <a:spcPct val="106277"/>
              </a:lnSpc>
              <a:spcBef>
                <a:spcPts val="0"/>
              </a:spcBef>
              <a:spcAft>
                <a:spcPts val="0"/>
              </a:spcAft>
              <a:buSzPts val="1400"/>
              <a:buNone/>
              <a:defRPr/>
            </a:lvl8pPr>
            <a:lvl9pPr lvl="8" algn="l">
              <a:lnSpc>
                <a:spcPct val="106277"/>
              </a:lnSpc>
              <a:spcBef>
                <a:spcPts val="0"/>
              </a:spcBef>
              <a:spcAft>
                <a:spcPts val="0"/>
              </a:spcAft>
              <a:buSzPts val="1400"/>
              <a:buNone/>
              <a:defRPr/>
            </a:lvl9pPr>
          </a:lstStyle>
          <a:p>
            <a:endParaRPr/>
          </a:p>
        </p:txBody>
      </p:sp>
      <p:sp>
        <p:nvSpPr>
          <p:cNvPr id="67" name="Google Shape;67;p52"/>
          <p:cNvSpPr txBox="1">
            <a:spLocks noGrp="1"/>
          </p:cNvSpPr>
          <p:nvPr>
            <p:ph type="body" idx="1"/>
          </p:nvPr>
        </p:nvSpPr>
        <p:spPr>
          <a:xfrm>
            <a:off x="911424" y="1556792"/>
            <a:ext cx="2880000" cy="216024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52"/>
          <p:cNvSpPr>
            <a:spLocks noGrp="1"/>
          </p:cNvSpPr>
          <p:nvPr>
            <p:ph type="pic" idx="2"/>
          </p:nvPr>
        </p:nvSpPr>
        <p:spPr>
          <a:xfrm>
            <a:off x="3984789" y="1556793"/>
            <a:ext cx="4511477" cy="2304256"/>
          </a:xfrm>
          <a:prstGeom prst="rect">
            <a:avLst/>
          </a:prstGeom>
          <a:noFill/>
          <a:ln>
            <a:noFill/>
          </a:ln>
        </p:spPr>
      </p:sp>
      <p:sp>
        <p:nvSpPr>
          <p:cNvPr id="69" name="Google Shape;69;p52"/>
          <p:cNvSpPr txBox="1">
            <a:spLocks noGrp="1"/>
          </p:cNvSpPr>
          <p:nvPr>
            <p:ph type="body" idx="3"/>
          </p:nvPr>
        </p:nvSpPr>
        <p:spPr>
          <a:xfrm>
            <a:off x="8688288" y="1556793"/>
            <a:ext cx="2880000" cy="2160000"/>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2"/>
          <p:cNvSpPr txBox="1">
            <a:spLocks noGrp="1"/>
          </p:cNvSpPr>
          <p:nvPr>
            <p:ph type="body" idx="4"/>
          </p:nvPr>
        </p:nvSpPr>
        <p:spPr>
          <a:xfrm>
            <a:off x="4175789" y="4005077"/>
            <a:ext cx="4128459" cy="2087761"/>
          </a:xfrm>
          <a:prstGeom prst="rect">
            <a:avLst/>
          </a:prstGeom>
          <a:noFill/>
          <a:ln>
            <a:noFill/>
          </a:ln>
        </p:spPr>
        <p:txBody>
          <a:bodyPr spcFirstLastPara="1" wrap="square" lIns="36000" tIns="0" rIns="36000" bIns="0" anchor="t" anchorCtr="0">
            <a:noAutofit/>
          </a:bodyPr>
          <a:lstStyle>
            <a:lvl1pPr marL="457200" lvl="0" indent="-275018" algn="l">
              <a:lnSpc>
                <a:spcPct val="90000"/>
              </a:lnSpc>
              <a:spcBef>
                <a:spcPts val="0"/>
              </a:spcBef>
              <a:spcAft>
                <a:spcPts val="0"/>
              </a:spcAft>
              <a:buClr>
                <a:schemeClr val="accent3"/>
              </a:buClr>
              <a:buSzPts val="731"/>
              <a:buFont typeface="Arial"/>
              <a:buChar char="‒"/>
              <a:defRPr sz="731" b="0">
                <a:solidFill>
                  <a:schemeClr val="accent3"/>
                </a:solidFill>
              </a:defRPr>
            </a:lvl1pPr>
            <a:lvl2pPr marL="914400" lvl="1" indent="-228600" algn="l">
              <a:lnSpc>
                <a:spcPct val="90000"/>
              </a:lnSpc>
              <a:spcBef>
                <a:spcPts val="339"/>
              </a:spcBef>
              <a:spcAft>
                <a:spcPts val="0"/>
              </a:spcAft>
              <a:buClr>
                <a:schemeClr val="accent3"/>
              </a:buClr>
              <a:buSzPts val="585"/>
              <a:buFont typeface="Arial"/>
              <a:buNone/>
              <a:defRPr sz="731">
                <a:solidFill>
                  <a:schemeClr val="accent3"/>
                </a:solidFill>
              </a:defRPr>
            </a:lvl2pPr>
            <a:lvl3pPr marL="1371600" lvl="2" indent="-228600" algn="l">
              <a:lnSpc>
                <a:spcPct val="90000"/>
              </a:lnSpc>
              <a:spcBef>
                <a:spcPts val="0"/>
              </a:spcBef>
              <a:spcAft>
                <a:spcPts val="0"/>
              </a:spcAft>
              <a:buClr>
                <a:schemeClr val="dk2"/>
              </a:buClr>
              <a:buSzPts val="540"/>
              <a:buFont typeface="Arial"/>
              <a:buNone/>
              <a:defRPr sz="675">
                <a:solidFill>
                  <a:schemeClr val="dk2"/>
                </a:solidFill>
              </a:defRPr>
            </a:lvl3pPr>
            <a:lvl4pPr marL="1828800" lvl="3" indent="-228600" algn="l">
              <a:lnSpc>
                <a:spcPct val="90000"/>
              </a:lnSpc>
              <a:spcBef>
                <a:spcPts val="0"/>
              </a:spcBef>
              <a:spcAft>
                <a:spcPts val="0"/>
              </a:spcAft>
              <a:buClr>
                <a:schemeClr val="dk2"/>
              </a:buClr>
              <a:buSzPts val="540"/>
              <a:buFont typeface="Arial"/>
              <a:buNone/>
              <a:defRPr sz="675">
                <a:solidFill>
                  <a:schemeClr val="dk2"/>
                </a:solidFill>
              </a:defRPr>
            </a:lvl4pPr>
            <a:lvl5pPr marL="2286000" lvl="4" indent="-228600" algn="l">
              <a:lnSpc>
                <a:spcPct val="90000"/>
              </a:lnSpc>
              <a:spcBef>
                <a:spcPts val="0"/>
              </a:spcBef>
              <a:spcAft>
                <a:spcPts val="0"/>
              </a:spcAft>
              <a:buClr>
                <a:schemeClr val="dk2"/>
              </a:buClr>
              <a:buSzPts val="675"/>
              <a:buFont typeface="Arial"/>
              <a:buNone/>
              <a:defRPr sz="675">
                <a:solidFill>
                  <a:schemeClr val="dk2"/>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2"/>
          <p:cNvSpPr>
            <a:spLocks noGrp="1"/>
          </p:cNvSpPr>
          <p:nvPr>
            <p:ph type="pic" idx="5"/>
          </p:nvPr>
        </p:nvSpPr>
        <p:spPr>
          <a:xfrm>
            <a:off x="959765" y="3861048"/>
            <a:ext cx="3024000" cy="1656184"/>
          </a:xfrm>
          <a:prstGeom prst="rect">
            <a:avLst/>
          </a:prstGeom>
          <a:noFill/>
          <a:ln>
            <a:noFill/>
          </a:ln>
        </p:spPr>
      </p:sp>
      <p:sp>
        <p:nvSpPr>
          <p:cNvPr id="72" name="Google Shape;72;p52"/>
          <p:cNvSpPr>
            <a:spLocks noGrp="1"/>
          </p:cNvSpPr>
          <p:nvPr>
            <p:ph type="pic" idx="6"/>
          </p:nvPr>
        </p:nvSpPr>
        <p:spPr>
          <a:xfrm>
            <a:off x="8496267" y="3861048"/>
            <a:ext cx="3024000" cy="1656184"/>
          </a:xfrm>
          <a:prstGeom prst="rect">
            <a:avLst/>
          </a:prstGeom>
          <a:noFill/>
          <a:ln>
            <a:noFill/>
          </a:ln>
        </p:spPr>
      </p:sp>
      <p:sp>
        <p:nvSpPr>
          <p:cNvPr id="73" name="Google Shape;73;p5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lôture">
  <p:cSld name="Clôture">
    <p:spTree>
      <p:nvGrpSpPr>
        <p:cNvPr id="1" name="Shape 75"/>
        <p:cNvGrpSpPr/>
        <p:nvPr/>
      </p:nvGrpSpPr>
      <p:grpSpPr>
        <a:xfrm>
          <a:off x="0" y="0"/>
          <a:ext cx="0" cy="0"/>
          <a:chOff x="0" y="0"/>
          <a:chExt cx="0" cy="0"/>
        </a:xfrm>
      </p:grpSpPr>
      <p:sp>
        <p:nvSpPr>
          <p:cNvPr id="76" name="Google Shape;76;p5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77" name="Google Shape;77;p5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sp>
        <p:nvSpPr>
          <p:cNvPr id="78" name="Google Shape;78;p53"/>
          <p:cNvSpPr txBox="1">
            <a:spLocks noGrp="1"/>
          </p:cNvSpPr>
          <p:nvPr>
            <p:ph type="body" idx="1"/>
          </p:nvPr>
        </p:nvSpPr>
        <p:spPr>
          <a:xfrm>
            <a:off x="912293" y="2813747"/>
            <a:ext cx="10367433" cy="2448594"/>
          </a:xfrm>
          <a:prstGeom prst="rect">
            <a:avLst/>
          </a:prstGeom>
          <a:noFill/>
          <a:ln>
            <a:noFill/>
          </a:ln>
        </p:spPr>
        <p:txBody>
          <a:bodyPr spcFirstLastPara="1" wrap="square" lIns="36000" tIns="0" rIns="36000" bIns="0" anchor="t" anchorCtr="0">
            <a:noAutofit/>
          </a:bodyPr>
          <a:lstStyle>
            <a:lvl1pPr marL="457200" lvl="0" indent="-228600" algn="ctr">
              <a:lnSpc>
                <a:spcPct val="100000"/>
              </a:lnSpc>
              <a:spcBef>
                <a:spcPts val="0"/>
              </a:spcBef>
              <a:spcAft>
                <a:spcPts val="0"/>
              </a:spcAft>
              <a:buClr>
                <a:schemeClr val="dk2"/>
              </a:buClr>
              <a:buSzPts val="1620"/>
              <a:buFont typeface="Arial"/>
              <a:buNone/>
              <a:defRPr sz="2025" b="1"/>
            </a:lvl1pPr>
            <a:lvl2pPr marL="914400" lvl="1" indent="-228600" algn="l">
              <a:lnSpc>
                <a:spcPct val="100000"/>
              </a:lnSpc>
              <a:spcBef>
                <a:spcPts val="0"/>
              </a:spcBef>
              <a:spcAft>
                <a:spcPts val="0"/>
              </a:spcAft>
              <a:buClr>
                <a:schemeClr val="dk2"/>
              </a:buClr>
              <a:buSzPts val="810"/>
              <a:buFont typeface="Arial"/>
              <a:buNone/>
              <a:defRPr/>
            </a:lvl2pPr>
            <a:lvl3pPr marL="1371600" lvl="2" indent="-228600" algn="l">
              <a:lnSpc>
                <a:spcPct val="100000"/>
              </a:lnSpc>
              <a:spcBef>
                <a:spcPts val="0"/>
              </a:spcBef>
              <a:spcAft>
                <a:spcPts val="0"/>
              </a:spcAft>
              <a:buClr>
                <a:srgbClr val="6C8CC0"/>
              </a:buClr>
              <a:buSzPts val="720"/>
              <a:buFont typeface="Arial"/>
              <a:buNone/>
              <a:defRPr/>
            </a:lvl3pPr>
            <a:lvl4pPr marL="1828800" lvl="3" indent="-228600" algn="l">
              <a:lnSpc>
                <a:spcPct val="100000"/>
              </a:lnSpc>
              <a:spcBef>
                <a:spcPts val="0"/>
              </a:spcBef>
              <a:spcAft>
                <a:spcPts val="0"/>
              </a:spcAft>
              <a:buClr>
                <a:srgbClr val="6C8CC0"/>
              </a:buClr>
              <a:buSzPts val="540"/>
              <a:buFont typeface="Arial"/>
              <a:buNone/>
              <a:defRPr/>
            </a:lvl4pPr>
            <a:lvl5pPr marL="2286000" lvl="4" indent="-228600" algn="l">
              <a:lnSpc>
                <a:spcPct val="100000"/>
              </a:lnSpc>
              <a:spcBef>
                <a:spcPts val="0"/>
              </a:spcBef>
              <a:spcAft>
                <a:spcPts val="0"/>
              </a:spcAft>
              <a:buClr>
                <a:srgbClr val="6C8CC0"/>
              </a:buClr>
              <a:buSzPts val="619"/>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5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1">
            <a:alphaModFix/>
          </a:blip>
          <a:srcRect/>
          <a:stretch/>
        </p:blipFill>
        <p:spPr>
          <a:xfrm>
            <a:off x="47328" y="29692"/>
            <a:ext cx="1728192" cy="1239081"/>
          </a:xfrm>
          <a:prstGeom prst="rect">
            <a:avLst/>
          </a:prstGeom>
          <a:noFill/>
          <a:ln>
            <a:noFill/>
          </a:ln>
        </p:spPr>
      </p:pic>
      <p:sp>
        <p:nvSpPr>
          <p:cNvPr id="11" name="Google Shape;11;p3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12" name="Google Shape;12;p33"/>
          <p:cNvSpPr txBox="1">
            <a:spLocks noGrp="1"/>
          </p:cNvSpPr>
          <p:nvPr>
            <p:ph type="body" idx="1"/>
          </p:nvPr>
        </p:nvSpPr>
        <p:spPr>
          <a:xfrm>
            <a:off x="527052" y="1701828"/>
            <a:ext cx="11055349" cy="4535487"/>
          </a:xfrm>
          <a:prstGeom prst="rect">
            <a:avLst/>
          </a:prstGeom>
          <a:noFill/>
          <a:ln>
            <a:noFill/>
          </a:ln>
        </p:spPr>
        <p:txBody>
          <a:bodyPr spcFirstLastPara="1" wrap="square" lIns="36000" tIns="0" rIns="36000" bIns="0" anchor="t" anchorCtr="0">
            <a:noAutofit/>
          </a:bodyPr>
          <a:lstStyle>
            <a:lvl1pPr marL="457200" marR="0" lvl="0" indent="-285750" algn="l" rtl="0">
              <a:lnSpc>
                <a:spcPct val="90000"/>
              </a:lnSpc>
              <a:spcBef>
                <a:spcPts val="0"/>
              </a:spcBef>
              <a:spcAft>
                <a:spcPts val="0"/>
              </a:spcAft>
              <a:buClr>
                <a:schemeClr val="dk2"/>
              </a:buClr>
              <a:buSzPts val="900"/>
              <a:buFont typeface="Arial"/>
              <a:buChar char="•"/>
              <a:defRPr sz="1125" b="1" i="0" u="none" strike="noStrike" cap="none">
                <a:solidFill>
                  <a:schemeClr val="dk2"/>
                </a:solidFill>
                <a:latin typeface="Arial"/>
                <a:ea typeface="Arial"/>
                <a:cs typeface="Arial"/>
                <a:sym typeface="Arial"/>
              </a:defRPr>
            </a:lvl1pPr>
            <a:lvl2pPr marL="914400" marR="0" lvl="1" indent="-280060" algn="l" rtl="0">
              <a:lnSpc>
                <a:spcPct val="90000"/>
              </a:lnSpc>
              <a:spcBef>
                <a:spcPts val="339"/>
              </a:spcBef>
              <a:spcAft>
                <a:spcPts val="0"/>
              </a:spcAft>
              <a:buClr>
                <a:schemeClr val="dk2"/>
              </a:buClr>
              <a:buSzPts val="810"/>
              <a:buFont typeface="Arial"/>
              <a:buChar char="•"/>
              <a:defRPr sz="1013" b="0" i="0" u="none" strike="noStrike" cap="none">
                <a:solidFill>
                  <a:schemeClr val="dk2"/>
                </a:solidFill>
                <a:latin typeface="Arial"/>
                <a:ea typeface="Arial"/>
                <a:cs typeface="Arial"/>
                <a:sym typeface="Arial"/>
              </a:defRPr>
            </a:lvl2pPr>
            <a:lvl3pPr marL="1371600" marR="0" lvl="2" indent="-274319" algn="l" rtl="0">
              <a:lnSpc>
                <a:spcPct val="90000"/>
              </a:lnSpc>
              <a:spcBef>
                <a:spcPts val="339"/>
              </a:spcBef>
              <a:spcAft>
                <a:spcPts val="0"/>
              </a:spcAft>
              <a:buClr>
                <a:srgbClr val="6C8CC0"/>
              </a:buClr>
              <a:buSzPts val="720"/>
              <a:buFont typeface="Arial"/>
              <a:buChar char="•"/>
              <a:defRPr sz="900" b="0" i="0" u="none" strike="noStrike" cap="none">
                <a:solidFill>
                  <a:srgbClr val="6C8CC0"/>
                </a:solidFill>
                <a:latin typeface="Arial"/>
                <a:ea typeface="Arial"/>
                <a:cs typeface="Arial"/>
                <a:sym typeface="Arial"/>
              </a:defRPr>
            </a:lvl3pPr>
            <a:lvl4pPr marL="1828800" marR="0" lvl="3" indent="-262889" algn="l" rtl="0">
              <a:lnSpc>
                <a:spcPct val="90000"/>
              </a:lnSpc>
              <a:spcBef>
                <a:spcPts val="339"/>
              </a:spcBef>
              <a:spcAft>
                <a:spcPts val="0"/>
              </a:spcAft>
              <a:buClr>
                <a:srgbClr val="6C8CC0"/>
              </a:buClr>
              <a:buSzPts val="540"/>
              <a:buFont typeface="Arial"/>
              <a:buChar char="•"/>
              <a:defRPr sz="675" b="0" i="0" u="none" strike="noStrike" cap="none">
                <a:solidFill>
                  <a:srgbClr val="6C8CC0"/>
                </a:solidFill>
                <a:latin typeface="Arial"/>
                <a:ea typeface="Arial"/>
                <a:cs typeface="Arial"/>
                <a:sym typeface="Arial"/>
              </a:defRPr>
            </a:lvl4pPr>
            <a:lvl5pPr marL="2286000" marR="0" lvl="4" indent="-267906" algn="l" rtl="0">
              <a:lnSpc>
                <a:spcPct val="90000"/>
              </a:lnSpc>
              <a:spcBef>
                <a:spcPts val="169"/>
              </a:spcBef>
              <a:spcAft>
                <a:spcPts val="0"/>
              </a:spcAft>
              <a:buClr>
                <a:srgbClr val="6C8CC0"/>
              </a:buClr>
              <a:buSzPts val="619"/>
              <a:buFont typeface="Arial"/>
              <a:buChar char="‒"/>
              <a:defRPr sz="619"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13" name="Google Shape;13;p3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33"/>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16" name="Google Shape;16;p33"/>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17" name="Google Shape;17;p33"/>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graphicFrame>
        <p:nvGraphicFramePr>
          <p:cNvPr id="18" name="Google Shape;18;p33"/>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18" name="Google Shape;18;p33"/>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19" name="Image 18"/>
          <p:cNvPicPr>
            <a:picLocks noChangeAspect="1"/>
          </p:cNvPicPr>
          <p:nvPr userDrawn="1"/>
        </p:nvPicPr>
        <p:blipFill rotWithShape="1">
          <a:blip r:embed="rId14">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lvl1pPr marR="0" lvl="0" algn="r" rtl="0">
              <a:lnSpc>
                <a:spcPct val="79708"/>
              </a:lnSpc>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lnSpc>
                <a:spcPct val="106277"/>
              </a:lnSpc>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83" name="Google Shape;83;p35"/>
          <p:cNvSpPr txBox="1">
            <a:spLocks noGrp="1"/>
          </p:cNvSpPr>
          <p:nvPr>
            <p:ph type="body" idx="1"/>
          </p:nvPr>
        </p:nvSpPr>
        <p:spPr>
          <a:xfrm>
            <a:off x="527052" y="1628800"/>
            <a:ext cx="11055349" cy="4535487"/>
          </a:xfrm>
          <a:prstGeom prst="rect">
            <a:avLst/>
          </a:prstGeom>
          <a:noFill/>
          <a:ln>
            <a:noFill/>
          </a:ln>
        </p:spPr>
        <p:txBody>
          <a:bodyPr spcFirstLastPara="1" wrap="square" lIns="36000" tIns="0" rIns="36000" bIns="0" anchor="t" anchorCtr="0">
            <a:noAutofit/>
          </a:bodyPr>
          <a:lstStyle>
            <a:lvl1pPr marL="457200" marR="0" lvl="0" indent="-330200" algn="l" rtl="0">
              <a:lnSpc>
                <a:spcPct val="90000"/>
              </a:lnSpc>
              <a:spcBef>
                <a:spcPts val="0"/>
              </a:spcBef>
              <a:spcAft>
                <a:spcPts val="0"/>
              </a:spcAft>
              <a:buClr>
                <a:schemeClr val="dk2"/>
              </a:buClr>
              <a:buSzPts val="1600"/>
              <a:buFont typeface="Arial"/>
              <a:buChar char="•"/>
              <a:defRPr sz="2000" b="1" i="0" u="none" strike="noStrike" cap="none">
                <a:solidFill>
                  <a:schemeClr val="dk2"/>
                </a:solidFill>
                <a:latin typeface="Arial"/>
                <a:ea typeface="Arial"/>
                <a:cs typeface="Arial"/>
                <a:sym typeface="Arial"/>
              </a:defRPr>
            </a:lvl1pPr>
            <a:lvl2pPr marL="914400" marR="0" lvl="1" indent="-320040" algn="l" rtl="0">
              <a:lnSpc>
                <a:spcPct val="90000"/>
              </a:lnSpc>
              <a:spcBef>
                <a:spcPts val="339"/>
              </a:spcBef>
              <a:spcAft>
                <a:spcPts val="0"/>
              </a:spcAft>
              <a:buClr>
                <a:schemeClr val="dk2"/>
              </a:buClr>
              <a:buSzPts val="1440"/>
              <a:buFont typeface="Arial"/>
              <a:buChar char="•"/>
              <a:defRPr sz="1800" b="0" i="0" u="none" strike="noStrike" cap="none">
                <a:solidFill>
                  <a:schemeClr val="dk2"/>
                </a:solidFill>
                <a:latin typeface="Arial"/>
                <a:ea typeface="Arial"/>
                <a:cs typeface="Arial"/>
                <a:sym typeface="Arial"/>
              </a:defRPr>
            </a:lvl2pPr>
            <a:lvl3pPr marL="1371600" marR="0" lvl="2"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3pPr>
            <a:lvl4pPr marL="1828800" marR="0" lvl="3" indent="-299719" algn="l" rtl="0">
              <a:lnSpc>
                <a:spcPct val="90000"/>
              </a:lnSpc>
              <a:spcBef>
                <a:spcPts val="339"/>
              </a:spcBef>
              <a:spcAft>
                <a:spcPts val="0"/>
              </a:spcAft>
              <a:buClr>
                <a:srgbClr val="6C8CC0"/>
              </a:buClr>
              <a:buSzPts val="1120"/>
              <a:buFont typeface="Arial"/>
              <a:buChar char="•"/>
              <a:defRPr sz="1400" b="0" i="0" u="none" strike="noStrike" cap="none">
                <a:solidFill>
                  <a:srgbClr val="6C8CC0"/>
                </a:solidFill>
                <a:latin typeface="Arial"/>
                <a:ea typeface="Arial"/>
                <a:cs typeface="Arial"/>
                <a:sym typeface="Arial"/>
              </a:defRPr>
            </a:lvl4pPr>
            <a:lvl5pPr marL="2286000" marR="0" lvl="4" indent="-304800" algn="l" rtl="0">
              <a:lnSpc>
                <a:spcPct val="90000"/>
              </a:lnSpc>
              <a:spcBef>
                <a:spcPts val="169"/>
              </a:spcBef>
              <a:spcAft>
                <a:spcPts val="0"/>
              </a:spcAft>
              <a:buClr>
                <a:srgbClr val="6C8CC0"/>
              </a:buClr>
              <a:buSzPts val="1200"/>
              <a:buFont typeface="Arial"/>
              <a:buChar char="‒"/>
              <a:defRPr sz="1200" b="0" i="0" u="none" strike="noStrike" cap="none">
                <a:solidFill>
                  <a:srgbClr val="6C8CC0"/>
                </a:solidFill>
                <a:latin typeface="Arial"/>
                <a:ea typeface="Arial"/>
                <a:cs typeface="Arial"/>
                <a:sym typeface="Arial"/>
              </a:defRPr>
            </a:lvl5pPr>
            <a:lvl6pPr marL="2743200" marR="0" lvl="5"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6pPr>
            <a:lvl7pPr marL="3200400" marR="0" lvl="6"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7pPr>
            <a:lvl8pPr marL="3657600" marR="0" lvl="7"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8pPr>
            <a:lvl9pPr marL="4114800" marR="0" lvl="8" indent="-300037" algn="l" rtl="0">
              <a:spcBef>
                <a:spcPts val="225"/>
              </a:spcBef>
              <a:spcAft>
                <a:spcPts val="0"/>
              </a:spcAft>
              <a:buClr>
                <a:schemeClr val="dk1"/>
              </a:buClr>
              <a:buSzPts val="1125"/>
              <a:buFont typeface="Arial"/>
              <a:buChar char="•"/>
              <a:defRPr sz="1125" b="0" i="0" u="none" strike="noStrike" cap="none">
                <a:solidFill>
                  <a:schemeClr val="dk1"/>
                </a:solidFill>
                <a:latin typeface="Arial"/>
                <a:ea typeface="Arial"/>
                <a:cs typeface="Arial"/>
                <a:sym typeface="Arial"/>
              </a:defRPr>
            </a:lvl9pPr>
          </a:lstStyle>
          <a:p>
            <a:endParaRPr/>
          </a:p>
        </p:txBody>
      </p:sp>
      <p:sp>
        <p:nvSpPr>
          <p:cNvPr id="84" name="Google Shape;84;p3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3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35"/>
          <p:cNvSpPr txBox="1"/>
          <p:nvPr/>
        </p:nvSpPr>
        <p:spPr>
          <a:xfrm>
            <a:off x="11653550" y="6485396"/>
            <a:ext cx="196388" cy="103875"/>
          </a:xfrm>
          <a:prstGeom prst="rect">
            <a:avLst/>
          </a:prstGeom>
          <a:noFill/>
          <a:ln>
            <a:noFill/>
          </a:ln>
        </p:spPr>
        <p:txBody>
          <a:bodyPr spcFirstLastPara="1" wrap="square" lIns="20250" tIns="0" rIns="20250" bIns="0" anchor="ctr" anchorCtr="0">
            <a:spAutoFit/>
          </a:bodyPr>
          <a:lstStyle/>
          <a:p>
            <a:pPr marL="0" marR="0" lvl="0" indent="0" algn="ctr" rtl="0">
              <a:spcBef>
                <a:spcPts val="0"/>
              </a:spcBef>
              <a:spcAft>
                <a:spcPts val="0"/>
              </a:spcAft>
              <a:buNone/>
            </a:pPr>
            <a:fld id="{00000000-1234-1234-1234-123412341234}" type="slidenum">
              <a:rPr lang="fr-FR" sz="675" b="0" i="0" u="none" strike="noStrike" cap="none">
                <a:solidFill>
                  <a:schemeClr val="accent3"/>
                </a:solidFill>
                <a:latin typeface="Arial"/>
                <a:ea typeface="Arial"/>
                <a:cs typeface="Arial"/>
                <a:sym typeface="Arial"/>
              </a:rPr>
              <a:t>‹N°›</a:t>
            </a:fld>
            <a:endParaRPr sz="675" b="0" i="0" u="none" strike="noStrike" cap="none">
              <a:solidFill>
                <a:schemeClr val="accent3"/>
              </a:solidFill>
              <a:latin typeface="Arial"/>
              <a:ea typeface="Arial"/>
              <a:cs typeface="Arial"/>
              <a:sym typeface="Arial"/>
            </a:endParaRPr>
          </a:p>
        </p:txBody>
      </p:sp>
      <p:cxnSp>
        <p:nvCxnSpPr>
          <p:cNvPr id="87" name="Google Shape;87;p35"/>
          <p:cNvCxnSpPr/>
          <p:nvPr/>
        </p:nvCxnSpPr>
        <p:spPr>
          <a:xfrm>
            <a:off x="11508317" y="6429375"/>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8" name="Google Shape;88;p35"/>
          <p:cNvCxnSpPr/>
          <p:nvPr/>
        </p:nvCxnSpPr>
        <p:spPr>
          <a:xfrm>
            <a:off x="8880309" y="6448427"/>
            <a:ext cx="0" cy="215900"/>
          </a:xfrm>
          <a:prstGeom prst="straightConnector1">
            <a:avLst/>
          </a:prstGeom>
          <a:noFill/>
          <a:ln w="9525" cap="flat" cmpd="sng">
            <a:solidFill>
              <a:schemeClr val="accent1"/>
            </a:solidFill>
            <a:prstDash val="solid"/>
            <a:round/>
            <a:headEnd type="none" w="sm" len="sm"/>
            <a:tailEnd type="none" w="sm" len="sm"/>
          </a:ln>
        </p:spPr>
      </p:cxnSp>
      <p:cxnSp>
        <p:nvCxnSpPr>
          <p:cNvPr id="89" name="Google Shape;89;p35"/>
          <p:cNvCxnSpPr/>
          <p:nvPr/>
        </p:nvCxnSpPr>
        <p:spPr>
          <a:xfrm>
            <a:off x="3120563" y="1052736"/>
            <a:ext cx="8928100" cy="0"/>
          </a:xfrm>
          <a:prstGeom prst="straightConnector1">
            <a:avLst/>
          </a:prstGeom>
          <a:noFill/>
          <a:ln w="19050" cap="flat" cmpd="sng">
            <a:solidFill>
              <a:schemeClr val="accent4"/>
            </a:solidFill>
            <a:prstDash val="solid"/>
            <a:round/>
            <a:headEnd type="none" w="sm" len="sm"/>
            <a:tailEnd type="none" w="sm" len="sm"/>
          </a:ln>
        </p:spPr>
      </p:cxnSp>
      <p:graphicFrame>
        <p:nvGraphicFramePr>
          <p:cNvPr id="90" name="Google Shape;90;p35"/>
          <p:cNvGraphicFramePr/>
          <p:nvPr/>
        </p:nvGraphicFramePr>
        <p:xfrm>
          <a:off x="9071836" y="6211218"/>
          <a:ext cx="789109" cy="628252"/>
        </p:xfrm>
        <a:graphic>
          <a:graphicData uri="http://schemas.openxmlformats.org/presentationml/2006/ole">
            <mc:AlternateContent xmlns:mc="http://schemas.openxmlformats.org/markup-compatibility/2006">
              <mc:Choice xmlns:v="urn:schemas-microsoft-com:vml" Requires="v">
                <p:oleObj r:id="rId12" imgW="789109" imgH="628252" progId="Paint.Picture">
                  <p:embed/>
                </p:oleObj>
              </mc:Choice>
              <mc:Fallback>
                <p:oleObj r:id="rId12" imgW="789109" imgH="628252" progId="Paint.Picture">
                  <p:embed/>
                  <p:pic>
                    <p:nvPicPr>
                      <p:cNvPr id="90" name="Google Shape;90;p35"/>
                      <p:cNvPicPr preferRelativeResize="0"/>
                      <p:nvPr/>
                    </p:nvPicPr>
                    <p:blipFill rotWithShape="1">
                      <a:blip r:embed="rId13">
                        <a:alphaModFix/>
                      </a:blip>
                      <a:srcRect/>
                      <a:stretch/>
                    </p:blipFill>
                    <p:spPr>
                      <a:xfrm>
                        <a:off x="9071836" y="6211218"/>
                        <a:ext cx="789109" cy="628252"/>
                      </a:xfrm>
                      <a:prstGeom prst="rect">
                        <a:avLst/>
                      </a:prstGeom>
                      <a:solidFill>
                        <a:schemeClr val="lt1"/>
                      </a:solidFill>
                      <a:ln>
                        <a:noFill/>
                      </a:ln>
                    </p:spPr>
                  </p:pic>
                </p:oleObj>
              </mc:Fallback>
            </mc:AlternateContent>
          </a:graphicData>
        </a:graphic>
      </p:graphicFrame>
      <p:pic>
        <p:nvPicPr>
          <p:cNvPr id="91" name="Google Shape;91;p35"/>
          <p:cNvPicPr preferRelativeResize="0"/>
          <p:nvPr/>
        </p:nvPicPr>
        <p:blipFill rotWithShape="1">
          <a:blip r:embed="rId14">
            <a:alphaModFix/>
          </a:blip>
          <a:srcRect/>
          <a:stretch/>
        </p:blipFill>
        <p:spPr>
          <a:xfrm>
            <a:off x="47328" y="29692"/>
            <a:ext cx="1728192" cy="1239081"/>
          </a:xfrm>
          <a:prstGeom prst="rect">
            <a:avLst/>
          </a:prstGeom>
          <a:noFill/>
          <a:ln>
            <a:noFill/>
          </a:ln>
        </p:spPr>
      </p:pic>
      <p:pic>
        <p:nvPicPr>
          <p:cNvPr id="13" name="Image 12"/>
          <p:cNvPicPr>
            <a:picLocks noChangeAspect="1"/>
          </p:cNvPicPr>
          <p:nvPr userDrawn="1"/>
        </p:nvPicPr>
        <p:blipFill rotWithShape="1">
          <a:blip r:embed="rId15">
            <a:extLst>
              <a:ext uri="{28A0092B-C50C-407E-A947-70E740481C1C}">
                <a14:useLocalDpi xmlns:a14="http://schemas.microsoft.com/office/drawing/2010/main" val="0"/>
              </a:ext>
            </a:extLst>
          </a:blip>
          <a:srcRect t="9817"/>
          <a:stretch/>
        </p:blipFill>
        <p:spPr>
          <a:xfrm>
            <a:off x="47328" y="54107"/>
            <a:ext cx="2092531" cy="1192975"/>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jp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65" name="Google Shape;165;p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66" name="Google Shape;166;p1"/>
          <p:cNvSpPr txBox="1"/>
          <p:nvPr/>
        </p:nvSpPr>
        <p:spPr>
          <a:xfrm>
            <a:off x="2549652" y="3140968"/>
            <a:ext cx="7092695" cy="1287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BF4200"/>
              </a:buClr>
              <a:buSzPts val="2880"/>
              <a:buFont typeface="Arial"/>
              <a:buNone/>
            </a:pPr>
            <a:r>
              <a:rPr lang="fr-FR" sz="3600" b="1" i="0" u="none" strike="noStrike" cap="none" dirty="0">
                <a:solidFill>
                  <a:srgbClr val="BF4200"/>
                </a:solidFill>
                <a:latin typeface="Arial"/>
                <a:ea typeface="Arial"/>
                <a:cs typeface="Arial"/>
                <a:sym typeface="Arial"/>
              </a:rPr>
              <a:t>Stars-</a:t>
            </a:r>
            <a:r>
              <a:rPr lang="fr-FR" sz="3600" b="1" i="0" u="none" strike="noStrike" cap="none" dirty="0" err="1">
                <a:solidFill>
                  <a:srgbClr val="BF4200"/>
                </a:solidFill>
                <a:latin typeface="Arial"/>
                <a:ea typeface="Arial"/>
                <a:cs typeface="Arial"/>
                <a:sym typeface="Arial"/>
              </a:rPr>
              <a:t>firs</a:t>
            </a:r>
            <a:r>
              <a:rPr lang="fr-FR" sz="3600" b="1" i="0" u="none" strike="noStrike" cap="none" dirty="0">
                <a:solidFill>
                  <a:srgbClr val="BF4200"/>
                </a:solidFill>
                <a:latin typeface="Arial"/>
                <a:ea typeface="Arial"/>
                <a:cs typeface="Arial"/>
                <a:sym typeface="Arial"/>
              </a:rPr>
              <a:t> : Support de présentation du portail Porteur de projet/Bénéficiaire</a:t>
            </a:r>
            <a:endParaRPr dirty="0"/>
          </a:p>
          <a:p>
            <a:pPr marL="0" marR="0" lvl="0" indent="0" algn="ctr" rtl="0">
              <a:lnSpc>
                <a:spcPct val="90000"/>
              </a:lnSpc>
              <a:spcBef>
                <a:spcPts val="0"/>
              </a:spcBef>
              <a:spcAft>
                <a:spcPts val="0"/>
              </a:spcAft>
              <a:buClr>
                <a:schemeClr val="dk2"/>
              </a:buClr>
              <a:buSzPts val="2880"/>
              <a:buFont typeface="Arial"/>
              <a:buNone/>
            </a:pPr>
            <a:endParaRPr sz="3600" b="1" i="0"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920"/>
              <a:buFont typeface="Arial"/>
              <a:buNone/>
            </a:pPr>
            <a:endParaRPr sz="2400" b="0" i="1" u="none" strike="noStrike" cap="none" dirty="0">
              <a:solidFill>
                <a:srgbClr val="BF4200"/>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120"/>
              <a:buFont typeface="Arial"/>
              <a:buNone/>
            </a:pPr>
            <a:endParaRPr sz="1400" b="0" i="1"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2"/>
              </a:buClr>
              <a:buSzPts val="1600"/>
              <a:buFont typeface="Arial"/>
              <a:buNone/>
            </a:pPr>
            <a:r>
              <a:rPr lang="fr-FR" sz="2000" b="0" i="0" u="none" strike="noStrike" cap="none" dirty="0">
                <a:solidFill>
                  <a:schemeClr val="dk2"/>
                </a:solidFill>
                <a:latin typeface="Arial"/>
                <a:ea typeface="Arial"/>
                <a:cs typeface="Arial"/>
                <a:sym typeface="Arial"/>
              </a:rPr>
              <a:t>03/01/2022</a:t>
            </a:r>
            <a:endParaRPr dirty="0"/>
          </a:p>
          <a:p>
            <a:pPr marL="0" marR="0" lvl="0" indent="0" algn="ctr" rtl="0">
              <a:lnSpc>
                <a:spcPct val="90000"/>
              </a:lnSpc>
              <a:spcBef>
                <a:spcPts val="0"/>
              </a:spcBef>
              <a:spcAft>
                <a:spcPts val="0"/>
              </a:spcAft>
              <a:buClr>
                <a:schemeClr val="dk2"/>
              </a:buClr>
              <a:buSzPts val="1600"/>
              <a:buFont typeface="Arial"/>
              <a:buNone/>
            </a:pPr>
            <a:endParaRPr sz="2000" b="0" i="0" u="none" strike="noStrike" cap="none" dirty="0">
              <a:solidFill>
                <a:schemeClr val="dk2"/>
              </a:solidFill>
              <a:latin typeface="Arial"/>
              <a:ea typeface="Arial"/>
              <a:cs typeface="Arial"/>
              <a:sym typeface="Arial"/>
            </a:endParaRPr>
          </a:p>
          <a:p>
            <a:pPr marL="182166" marR="0" lvl="0" indent="-111046" algn="ctr" rtl="0">
              <a:lnSpc>
                <a:spcPct val="90000"/>
              </a:lnSpc>
              <a:spcBef>
                <a:spcPts val="0"/>
              </a:spcBef>
              <a:spcAft>
                <a:spcPts val="0"/>
              </a:spcAft>
              <a:buClr>
                <a:schemeClr val="dk2"/>
              </a:buClr>
              <a:buSzPts val="1120"/>
              <a:buFont typeface="Arial"/>
              <a:buNone/>
            </a:pP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DOSSIERS</a:t>
            </a:r>
            <a:endParaRPr/>
          </a:p>
        </p:txBody>
      </p:sp>
      <p:sp>
        <p:nvSpPr>
          <p:cNvPr id="321" name="Google Shape;321;p10"/>
          <p:cNvSpPr txBox="1">
            <a:spLocks noGrp="1"/>
          </p:cNvSpPr>
          <p:nvPr>
            <p:ph type="body" idx="1"/>
          </p:nvPr>
        </p:nvSpPr>
        <p:spPr>
          <a:xfrm>
            <a:off x="527053" y="1628800"/>
            <a:ext cx="4200795"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DOSSIERS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1" indent="-342900" algn="just" rtl="0">
              <a:lnSpc>
                <a:spcPct val="90000"/>
              </a:lnSpc>
              <a:spcBef>
                <a:spcPts val="339"/>
              </a:spcBef>
              <a:spcAft>
                <a:spcPts val="0"/>
              </a:spcAft>
              <a:buClr>
                <a:schemeClr val="dk2"/>
              </a:buClr>
              <a:buSzPts val="1120"/>
              <a:buFont typeface="Arial"/>
              <a:buAutoNum type="arabicPeriod" startAt="25"/>
            </a:pPr>
            <a:r>
              <a:rPr lang="fr-FR" sz="1400" dirty="0"/>
              <a:t>Vous avez accès à l’ensemble des projets de votre organisme avec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numéro de projet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Son intitulé</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type de contrat (simple ou sous-jacent (rattaché à un projet cadre)</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 service avec qui vous êtes en relation côté ARS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L’Etat/le statut du projet à date</a:t>
            </a:r>
            <a:endParaRPr dirty="0"/>
          </a:p>
          <a:p>
            <a:pPr marL="342900" marR="0" lvl="1" indent="-271780" algn="just" rtl="0">
              <a:lnSpc>
                <a:spcPct val="90000"/>
              </a:lnSpc>
              <a:spcBef>
                <a:spcPts val="339"/>
              </a:spcBef>
              <a:spcAft>
                <a:spcPts val="0"/>
              </a:spcAft>
              <a:buClr>
                <a:schemeClr val="dk2"/>
              </a:buClr>
              <a:buSzPts val="1120"/>
              <a:buFont typeface="Arial"/>
              <a:buNone/>
            </a:pPr>
            <a:endParaRPr sz="1400" dirty="0"/>
          </a:p>
          <a:p>
            <a:pPr marL="342900" marR="0" lvl="1" indent="-342900" algn="just" rtl="0">
              <a:lnSpc>
                <a:spcPct val="90000"/>
              </a:lnSpc>
              <a:spcBef>
                <a:spcPts val="339"/>
              </a:spcBef>
              <a:spcAft>
                <a:spcPts val="0"/>
              </a:spcAft>
              <a:buClr>
                <a:schemeClr val="dk2"/>
              </a:buClr>
              <a:buSzPts val="1120"/>
              <a:buFont typeface="Arial"/>
              <a:buAutoNum type="arabicPeriod" startAt="26"/>
            </a:pPr>
            <a:r>
              <a:rPr lang="fr-FR" sz="1400" dirty="0"/>
              <a:t>Vous pouvez accéder au détail du projet en cliquant sur l’icone</a:t>
            </a:r>
            <a:endParaRPr dirty="0"/>
          </a:p>
        </p:txBody>
      </p:sp>
      <p:sp>
        <p:nvSpPr>
          <p:cNvPr id="322" name="Google Shape;322;p1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23" name="Google Shape;323;p1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24" name="Google Shape;324;p10"/>
          <p:cNvPicPr preferRelativeResize="0"/>
          <p:nvPr/>
        </p:nvPicPr>
        <p:blipFill rotWithShape="1">
          <a:blip r:embed="rId3">
            <a:alphaModFix/>
          </a:blip>
          <a:srcRect t="12002"/>
          <a:stretch/>
        </p:blipFill>
        <p:spPr>
          <a:xfrm>
            <a:off x="5555136" y="2146247"/>
            <a:ext cx="6050280" cy="2818525"/>
          </a:xfrm>
          <a:prstGeom prst="rect">
            <a:avLst/>
          </a:prstGeom>
          <a:noFill/>
          <a:ln>
            <a:noFill/>
          </a:ln>
        </p:spPr>
      </p:pic>
      <p:pic>
        <p:nvPicPr>
          <p:cNvPr id="325" name="Google Shape;325;p10"/>
          <p:cNvPicPr preferRelativeResize="0"/>
          <p:nvPr/>
        </p:nvPicPr>
        <p:blipFill rotWithShape="1">
          <a:blip r:embed="rId4">
            <a:alphaModFix/>
          </a:blip>
          <a:srcRect/>
          <a:stretch/>
        </p:blipFill>
        <p:spPr>
          <a:xfrm>
            <a:off x="2494836" y="5260821"/>
            <a:ext cx="144780" cy="112395"/>
          </a:xfrm>
          <a:prstGeom prst="rect">
            <a:avLst/>
          </a:prstGeom>
          <a:noFill/>
          <a:ln>
            <a:noFill/>
          </a:ln>
        </p:spPr>
      </p:pic>
      <p:sp>
        <p:nvSpPr>
          <p:cNvPr id="326" name="Google Shape;326;p10"/>
          <p:cNvSpPr/>
          <p:nvPr/>
        </p:nvSpPr>
        <p:spPr>
          <a:xfrm>
            <a:off x="5555136" y="2115116"/>
            <a:ext cx="6087895" cy="29523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7" name="Google Shape;327;p10"/>
          <p:cNvSpPr/>
          <p:nvPr/>
        </p:nvSpPr>
        <p:spPr>
          <a:xfrm>
            <a:off x="11280576" y="3371106"/>
            <a:ext cx="216024" cy="1844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28" name="Google Shape;328;p10"/>
          <p:cNvSpPr/>
          <p:nvPr/>
        </p:nvSpPr>
        <p:spPr>
          <a:xfrm>
            <a:off x="5447136" y="25649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
        <p:nvSpPr>
          <p:cNvPr id="329" name="Google Shape;329;p10"/>
          <p:cNvSpPr/>
          <p:nvPr/>
        </p:nvSpPr>
        <p:spPr>
          <a:xfrm>
            <a:off x="11344497" y="32130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COFFRE FORT</a:t>
            </a:r>
            <a:endParaRPr/>
          </a:p>
        </p:txBody>
      </p:sp>
      <p:sp>
        <p:nvSpPr>
          <p:cNvPr id="336" name="Google Shape;336;p11"/>
          <p:cNvSpPr txBox="1">
            <a:spLocks noGrp="1"/>
          </p:cNvSpPr>
          <p:nvPr>
            <p:ph type="body" idx="1"/>
          </p:nvPr>
        </p:nvSpPr>
        <p:spPr>
          <a:xfrm>
            <a:off x="527052" y="1628800"/>
            <a:ext cx="4992883"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COFFRE-FORT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Vous avez accès aux pièces jointes de votre organisme depuis votre coffre fort et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Il est possible de consulter une pièce jointe précédemment téléchargée en cliquant sur    dans la colonne « Consulter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certaines, un modèle est disponible en cliquant sur l’icone     dans la colonne « fichier »</a:t>
            </a:r>
            <a:endParaRPr dirty="0"/>
          </a:p>
          <a:p>
            <a:pPr marL="565150" lvl="1" indent="-342900" algn="just" rtl="0">
              <a:lnSpc>
                <a:spcPct val="90000"/>
              </a:lnSpc>
              <a:spcBef>
                <a:spcPts val="339"/>
              </a:spcBef>
              <a:spcAft>
                <a:spcPts val="0"/>
              </a:spcAft>
              <a:buClr>
                <a:schemeClr val="dk2"/>
              </a:buClr>
              <a:buSzPts val="1120"/>
              <a:buFont typeface="Arial"/>
              <a:buAutoNum type="arabicPeriod" startAt="27"/>
            </a:pPr>
            <a:r>
              <a:rPr lang="fr-FR" sz="1400" dirty="0"/>
              <a:t>Pour modifier la pièce jointe existante ou en ajouter une, il faut cliquer sur</a:t>
            </a:r>
            <a:r>
              <a:rPr lang="fr-FR" sz="1400" b="0" dirty="0">
                <a:solidFill>
                  <a:srgbClr val="002395"/>
                </a:solidFill>
                <a:latin typeface="Arial"/>
                <a:ea typeface="Arial"/>
                <a:cs typeface="Arial"/>
                <a:sym typeface="Arial"/>
              </a:rPr>
              <a:t> </a:t>
            </a:r>
            <a:endParaRPr sz="1400" dirty="0">
              <a:solidFill>
                <a:srgbClr val="002395"/>
              </a:solidFill>
              <a:latin typeface="Arial"/>
              <a:ea typeface="Arial"/>
              <a:cs typeface="Arial"/>
              <a:sym typeface="Arial"/>
            </a:endParaRPr>
          </a:p>
          <a:p>
            <a:pPr marL="382990" lvl="0" indent="-342900" algn="just" rtl="0">
              <a:lnSpc>
                <a:spcPct val="90000"/>
              </a:lnSpc>
              <a:spcBef>
                <a:spcPts val="0"/>
              </a:spcBef>
              <a:spcAft>
                <a:spcPts val="0"/>
              </a:spcAft>
              <a:buClr>
                <a:srgbClr val="002395"/>
              </a:buClr>
              <a:buSzPts val="1280"/>
              <a:buFont typeface="+mj-lt"/>
              <a:buAutoNum type="arabicPeriod" startAt="30"/>
            </a:pPr>
            <a:r>
              <a:rPr lang="fr-FR" sz="1600" b="0" dirty="0">
                <a:solidFill>
                  <a:srgbClr val="002395"/>
                </a:solidFill>
                <a:latin typeface="Arial"/>
                <a:ea typeface="Arial"/>
                <a:cs typeface="Arial"/>
                <a:sym typeface="Arial"/>
              </a:rPr>
              <a:t>Pour supprimer la pièce jointe, il faut cliquer sur </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marR="0" lvl="0" indent="0" algn="l" rtl="0">
              <a:lnSpc>
                <a:spcPct val="100000"/>
              </a:lnSpc>
              <a:spcBef>
                <a:spcPts val="0"/>
              </a:spcBef>
              <a:spcAft>
                <a:spcPts val="0"/>
              </a:spcAft>
              <a:buClr>
                <a:srgbClr val="002395"/>
              </a:buClr>
              <a:buSzPts val="1100"/>
              <a:buFont typeface="Arial"/>
              <a:buNone/>
            </a:pPr>
            <a:r>
              <a:rPr lang="fr-FR" sz="1100" b="0" i="1" dirty="0">
                <a:solidFill>
                  <a:srgbClr val="002395"/>
                </a:solidFill>
                <a:latin typeface="Arial"/>
                <a:ea typeface="Arial"/>
                <a:cs typeface="Arial"/>
                <a:sym typeface="Arial"/>
              </a:rPr>
              <a:t>Pour tous les projets qui seront déposés, les pièces jointes suivantes seront obligatoires et selon le statut de l’organisme :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Relevé d’identité bancaire (pour tous les organismes)</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Statuts de l’établissement (pour les associations uniquement) </a:t>
            </a:r>
            <a:endParaRPr dirty="0"/>
          </a:p>
          <a:p>
            <a:pPr marL="542925" lvl="0" indent="-180974" algn="just" rtl="0">
              <a:lnSpc>
                <a:spcPct val="90000"/>
              </a:lnSpc>
              <a:spcBef>
                <a:spcPts val="0"/>
              </a:spcBef>
              <a:spcAft>
                <a:spcPts val="0"/>
              </a:spcAft>
              <a:buClr>
                <a:srgbClr val="002395"/>
              </a:buClr>
              <a:buSzPts val="880"/>
              <a:buFont typeface="Arial"/>
              <a:buChar char="•"/>
            </a:pPr>
            <a:r>
              <a:rPr lang="fr-FR" sz="1100" b="0" i="1" dirty="0">
                <a:solidFill>
                  <a:srgbClr val="002395"/>
                </a:solidFill>
                <a:latin typeface="Arial"/>
                <a:ea typeface="Arial"/>
                <a:cs typeface="Arial"/>
                <a:sym typeface="Arial"/>
              </a:rPr>
              <a:t>Dernier exercice comptable valide (bilan et compte de résultats) (pour les associations uniquement) </a:t>
            </a:r>
            <a:endParaRPr dirty="0"/>
          </a:p>
          <a:p>
            <a:pPr marL="0" lvl="0" indent="0" algn="just" rtl="0">
              <a:lnSpc>
                <a:spcPct val="90000"/>
              </a:lnSpc>
              <a:spcBef>
                <a:spcPts val="0"/>
              </a:spcBef>
              <a:spcAft>
                <a:spcPts val="0"/>
              </a:spcAft>
              <a:buClr>
                <a:schemeClr val="dk2"/>
              </a:buClr>
              <a:buSzPts val="880"/>
              <a:buFont typeface="Arial"/>
              <a:buNone/>
            </a:pPr>
            <a:endParaRPr sz="1100" b="0" i="1"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b="0" dirty="0">
                <a:solidFill>
                  <a:srgbClr val="002395"/>
                </a:solidFill>
                <a:latin typeface="Arial"/>
                <a:ea typeface="Arial"/>
                <a:cs typeface="Arial"/>
                <a:sym typeface="Arial"/>
              </a:rPr>
              <a:t>En les renseignant ici, il ne sera plus nécessaire de le faire dans chaque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880"/>
              <a:buFont typeface="Arial"/>
              <a:buNone/>
            </a:pPr>
            <a:endParaRPr sz="1100" b="0" i="0" u="none" strike="noStrike" cap="none" dirty="0">
              <a:solidFill>
                <a:schemeClr val="dk1"/>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182162" lvl="0" indent="-80562" algn="l" rtl="0">
              <a:lnSpc>
                <a:spcPct val="90000"/>
              </a:lnSpc>
              <a:spcBef>
                <a:spcPts val="0"/>
              </a:spcBef>
              <a:spcAft>
                <a:spcPts val="0"/>
              </a:spcAft>
              <a:buClr>
                <a:schemeClr val="dk2"/>
              </a:buClr>
              <a:buSzPts val="1600"/>
              <a:buFont typeface="Arial"/>
              <a:buNone/>
            </a:pPr>
            <a:endParaRPr dirty="0"/>
          </a:p>
        </p:txBody>
      </p:sp>
      <p:sp>
        <p:nvSpPr>
          <p:cNvPr id="337" name="Google Shape;337;p1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38" name="Google Shape;338;p1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39" name="Google Shape;339;p11"/>
          <p:cNvPicPr preferRelativeResize="0"/>
          <p:nvPr/>
        </p:nvPicPr>
        <p:blipFill rotWithShape="1">
          <a:blip r:embed="rId3">
            <a:alphaModFix/>
          </a:blip>
          <a:srcRect t="8932"/>
          <a:stretch/>
        </p:blipFill>
        <p:spPr>
          <a:xfrm>
            <a:off x="5735960" y="1674088"/>
            <a:ext cx="6120130" cy="3670940"/>
          </a:xfrm>
          <a:prstGeom prst="rect">
            <a:avLst/>
          </a:prstGeom>
          <a:noFill/>
          <a:ln>
            <a:noFill/>
          </a:ln>
        </p:spPr>
      </p:pic>
      <p:pic>
        <p:nvPicPr>
          <p:cNvPr id="340" name="Google Shape;340;p11"/>
          <p:cNvPicPr preferRelativeResize="0"/>
          <p:nvPr/>
        </p:nvPicPr>
        <p:blipFill rotWithShape="1">
          <a:blip r:embed="rId4">
            <a:alphaModFix/>
          </a:blip>
          <a:srcRect/>
          <a:stretch/>
        </p:blipFill>
        <p:spPr>
          <a:xfrm>
            <a:off x="4637931" y="3198242"/>
            <a:ext cx="161925" cy="171450"/>
          </a:xfrm>
          <a:prstGeom prst="rect">
            <a:avLst/>
          </a:prstGeom>
          <a:noFill/>
          <a:ln>
            <a:noFill/>
          </a:ln>
        </p:spPr>
      </p:pic>
      <p:pic>
        <p:nvPicPr>
          <p:cNvPr id="341" name="Google Shape;341;p11"/>
          <p:cNvPicPr preferRelativeResize="0"/>
          <p:nvPr/>
        </p:nvPicPr>
        <p:blipFill rotWithShape="1">
          <a:blip r:embed="rId4">
            <a:alphaModFix/>
          </a:blip>
          <a:srcRect/>
          <a:stretch/>
        </p:blipFill>
        <p:spPr>
          <a:xfrm>
            <a:off x="1958476" y="3838633"/>
            <a:ext cx="161925" cy="171450"/>
          </a:xfrm>
          <a:prstGeom prst="rect">
            <a:avLst/>
          </a:prstGeom>
          <a:noFill/>
          <a:ln>
            <a:noFill/>
          </a:ln>
        </p:spPr>
      </p:pic>
      <p:pic>
        <p:nvPicPr>
          <p:cNvPr id="342" name="Google Shape;342;p11"/>
          <p:cNvPicPr preferRelativeResize="0"/>
          <p:nvPr/>
        </p:nvPicPr>
        <p:blipFill rotWithShape="1">
          <a:blip r:embed="rId5">
            <a:alphaModFix/>
          </a:blip>
          <a:srcRect/>
          <a:stretch/>
        </p:blipFill>
        <p:spPr>
          <a:xfrm>
            <a:off x="2862781" y="4303761"/>
            <a:ext cx="171450" cy="133350"/>
          </a:xfrm>
          <a:prstGeom prst="rect">
            <a:avLst/>
          </a:prstGeom>
          <a:noFill/>
          <a:ln>
            <a:noFill/>
          </a:ln>
        </p:spPr>
      </p:pic>
      <p:pic>
        <p:nvPicPr>
          <p:cNvPr id="343" name="Google Shape;343;p11"/>
          <p:cNvPicPr preferRelativeResize="0"/>
          <p:nvPr/>
        </p:nvPicPr>
        <p:blipFill rotWithShape="1">
          <a:blip r:embed="rId6">
            <a:alphaModFix/>
          </a:blip>
          <a:srcRect/>
          <a:stretch/>
        </p:blipFill>
        <p:spPr>
          <a:xfrm>
            <a:off x="5272942" y="4460502"/>
            <a:ext cx="123825" cy="161925"/>
          </a:xfrm>
          <a:prstGeom prst="rect">
            <a:avLst/>
          </a:prstGeom>
          <a:noFill/>
          <a:ln>
            <a:noFill/>
          </a:ln>
        </p:spPr>
      </p:pic>
      <p:sp>
        <p:nvSpPr>
          <p:cNvPr id="344" name="Google Shape;344;p11"/>
          <p:cNvSpPr/>
          <p:nvPr/>
        </p:nvSpPr>
        <p:spPr>
          <a:xfrm>
            <a:off x="161925" y="4314001"/>
            <a:ext cx="219932" cy="24622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Arial"/>
                <a:ea typeface="Arial"/>
                <a:cs typeface="Arial"/>
                <a:sym typeface="Arial"/>
              </a:rPr>
              <a:t> </a:t>
            </a:r>
            <a:endParaRPr sz="800" b="0" i="0" u="none" strike="noStrike" cap="none">
              <a:solidFill>
                <a:schemeClr val="dk1"/>
              </a:solidFill>
              <a:latin typeface="Arial"/>
              <a:ea typeface="Arial"/>
              <a:cs typeface="Arial"/>
              <a:sym typeface="Arial"/>
            </a:endParaRPr>
          </a:p>
        </p:txBody>
      </p:sp>
      <p:sp>
        <p:nvSpPr>
          <p:cNvPr id="345" name="Google Shape;345;p11"/>
          <p:cNvSpPr/>
          <p:nvPr/>
        </p:nvSpPr>
        <p:spPr>
          <a:xfrm>
            <a:off x="4787378" y="6048871"/>
            <a:ext cx="1071447" cy="230832"/>
          </a:xfrm>
          <a:prstGeom prst="rect">
            <a:avLst/>
          </a:prstGeom>
          <a:noFill/>
          <a:ln>
            <a:noFill/>
          </a:ln>
        </p:spPr>
        <p:txBody>
          <a:bodyPr spcFirstLastPara="1" wrap="square" lIns="91425" tIns="45700" rIns="91425" bIns="45700" anchor="ctr" anchorCtr="0">
            <a:spAutoFit/>
          </a:bodyPr>
          <a:lstStyle/>
          <a:p>
            <a:pPr marL="808038" marR="0" lvl="1" indent="-139700" algn="just" rtl="0">
              <a:lnSpc>
                <a:spcPct val="90000"/>
              </a:lnSpc>
              <a:spcBef>
                <a:spcPts val="0"/>
              </a:spcBef>
              <a:spcAft>
                <a:spcPts val="0"/>
              </a:spcAft>
              <a:buClr>
                <a:srgbClr val="000000"/>
              </a:buClr>
              <a:buSzPts val="800"/>
              <a:buFont typeface="Arial"/>
              <a:buChar char="•"/>
            </a:pPr>
            <a:r>
              <a:rPr lang="fr-FR" sz="1000" b="0" i="0" u="none" strike="noStrike" cap="none">
                <a:solidFill>
                  <a:srgbClr val="000000"/>
                </a:solidFill>
                <a:latin typeface="Arial"/>
                <a:ea typeface="Arial"/>
                <a:cs typeface="Arial"/>
                <a:sym typeface="Arial"/>
              </a:rPr>
              <a:t>. </a:t>
            </a:r>
            <a:endParaRPr sz="1400" b="0" i="0" u="none" strike="noStrike" cap="none">
              <a:solidFill>
                <a:schemeClr val="dk2"/>
              </a:solidFill>
              <a:latin typeface="Arial"/>
              <a:ea typeface="Arial"/>
              <a:cs typeface="Arial"/>
              <a:sym typeface="Arial"/>
            </a:endParaRPr>
          </a:p>
        </p:txBody>
      </p:sp>
      <p:sp>
        <p:nvSpPr>
          <p:cNvPr id="346" name="Google Shape;346;p11"/>
          <p:cNvSpPr/>
          <p:nvPr/>
        </p:nvSpPr>
        <p:spPr>
          <a:xfrm>
            <a:off x="10800061" y="3112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347" name="Google Shape;347;p11"/>
          <p:cNvSpPr/>
          <p:nvPr/>
        </p:nvSpPr>
        <p:spPr>
          <a:xfrm>
            <a:off x="10308480" y="33287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sp>
        <p:nvSpPr>
          <p:cNvPr id="348" name="Google Shape;348;p11"/>
          <p:cNvSpPr/>
          <p:nvPr/>
        </p:nvSpPr>
        <p:spPr>
          <a:xfrm>
            <a:off x="11501296" y="309024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349" name="Google Shape;349;p11"/>
          <p:cNvSpPr/>
          <p:nvPr/>
        </p:nvSpPr>
        <p:spPr>
          <a:xfrm>
            <a:off x="11189576" y="37757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29</a:t>
            </a:r>
            <a:endParaRPr/>
          </a:p>
        </p:txBody>
      </p:sp>
      <p:sp>
        <p:nvSpPr>
          <p:cNvPr id="350" name="Google Shape;350;p11"/>
          <p:cNvSpPr/>
          <p:nvPr/>
        </p:nvSpPr>
        <p:spPr>
          <a:xfrm>
            <a:off x="5735960" y="1684570"/>
            <a:ext cx="6120130" cy="36151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1" name="Google Shape;351;p11"/>
          <p:cNvSpPr/>
          <p:nvPr/>
        </p:nvSpPr>
        <p:spPr>
          <a:xfrm>
            <a:off x="10200456" y="3157325"/>
            <a:ext cx="383580" cy="17144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2" name="Google Shape;352;p11"/>
          <p:cNvSpPr/>
          <p:nvPr/>
        </p:nvSpPr>
        <p:spPr>
          <a:xfrm>
            <a:off x="10619507" y="2924944"/>
            <a:ext cx="504056" cy="18783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3" name="Google Shape;353;p11"/>
          <p:cNvSpPr/>
          <p:nvPr/>
        </p:nvSpPr>
        <p:spPr>
          <a:xfrm>
            <a:off x="11123563" y="3614585"/>
            <a:ext cx="301029" cy="16891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54" name="Google Shape;354;p11"/>
          <p:cNvSpPr/>
          <p:nvPr/>
        </p:nvSpPr>
        <p:spPr>
          <a:xfrm>
            <a:off x="11496600" y="2934745"/>
            <a:ext cx="220696" cy="1780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HISTORIQUE</a:t>
            </a:r>
            <a:endParaRPr/>
          </a:p>
        </p:txBody>
      </p:sp>
      <p:sp>
        <p:nvSpPr>
          <p:cNvPr id="360" name="Google Shape;360;p12"/>
          <p:cNvSpPr txBox="1">
            <a:spLocks noGrp="1"/>
          </p:cNvSpPr>
          <p:nvPr>
            <p:ph type="body" idx="1"/>
          </p:nvPr>
        </p:nvSpPr>
        <p:spPr>
          <a:xfrm>
            <a:off x="527053" y="1628800"/>
            <a:ext cx="4272804"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Après avoir cliqué sur « consulter mon organisme »,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HISTORIQUE </a:t>
            </a:r>
            <a:r>
              <a:rPr lang="fr-FR" sz="1400" b="1" i="0" u="none" strike="noStrike" cap="none" dirty="0">
                <a:solidFill>
                  <a:srgbClr val="002395"/>
                </a:solidFill>
                <a:latin typeface="Arial"/>
                <a:ea typeface="Arial"/>
                <a:cs typeface="Arial"/>
                <a:sym typeface="Arial"/>
              </a:rPr>
              <a:t>:</a:t>
            </a:r>
            <a:endParaRPr dirty="0"/>
          </a:p>
          <a:p>
            <a:pPr marL="0" lvl="0" indent="0" algn="l" rtl="0">
              <a:lnSpc>
                <a:spcPct val="90000"/>
              </a:lnSpc>
              <a:spcBef>
                <a:spcPts val="0"/>
              </a:spcBef>
              <a:spcAft>
                <a:spcPts val="0"/>
              </a:spcAft>
              <a:buClr>
                <a:schemeClr val="dk2"/>
              </a:buClr>
              <a:buSzPts val="1600"/>
              <a:buFont typeface="Arial"/>
              <a:buNone/>
            </a:pPr>
            <a:endParaRPr dirty="0"/>
          </a:p>
          <a:p>
            <a:pPr marL="342900" lvl="0" indent="-342900" algn="just" rtl="0">
              <a:lnSpc>
                <a:spcPct val="90000"/>
              </a:lnSpc>
              <a:spcBef>
                <a:spcPts val="0"/>
              </a:spcBef>
              <a:spcAft>
                <a:spcPts val="0"/>
              </a:spcAft>
              <a:buClr>
                <a:srgbClr val="002395"/>
              </a:buClr>
              <a:buSzPts val="1120"/>
              <a:buFont typeface="Arial"/>
              <a:buAutoNum type="arabicPeriod" startAt="31"/>
            </a:pPr>
            <a:r>
              <a:rPr lang="fr-FR" sz="1400" b="0" dirty="0">
                <a:solidFill>
                  <a:srgbClr val="002395"/>
                </a:solidFill>
                <a:latin typeface="Arial"/>
                <a:ea typeface="Arial"/>
                <a:cs typeface="Arial"/>
                <a:sym typeface="Arial"/>
              </a:rPr>
              <a:t>Les modifications de l’organismes sont listées dans cet écran</a:t>
            </a:r>
            <a:endParaRPr dirty="0"/>
          </a:p>
        </p:txBody>
      </p:sp>
      <p:sp>
        <p:nvSpPr>
          <p:cNvPr id="361" name="Google Shape;361;p1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62" name="Google Shape;362;p1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63" name="Google Shape;363;p12"/>
          <p:cNvPicPr preferRelativeResize="0"/>
          <p:nvPr/>
        </p:nvPicPr>
        <p:blipFill rotWithShape="1">
          <a:blip r:embed="rId3">
            <a:alphaModFix/>
          </a:blip>
          <a:srcRect t="24364"/>
          <a:stretch/>
        </p:blipFill>
        <p:spPr>
          <a:xfrm>
            <a:off x="5539990" y="1751655"/>
            <a:ext cx="6111240" cy="1274693"/>
          </a:xfrm>
          <a:prstGeom prst="rect">
            <a:avLst/>
          </a:prstGeom>
          <a:noFill/>
          <a:ln>
            <a:noFill/>
          </a:ln>
        </p:spPr>
      </p:pic>
      <p:sp>
        <p:nvSpPr>
          <p:cNvPr id="364" name="Google Shape;364;p12"/>
          <p:cNvSpPr/>
          <p:nvPr/>
        </p:nvSpPr>
        <p:spPr>
          <a:xfrm>
            <a:off x="5539990" y="1750193"/>
            <a:ext cx="6111240" cy="127615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65" name="Google Shape;365;p12"/>
          <p:cNvSpPr/>
          <p:nvPr/>
        </p:nvSpPr>
        <p:spPr>
          <a:xfrm>
            <a:off x="8580784" y="16429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dirty="0"/>
              <a:t>6. CRÉATION DE PROJETS</a:t>
            </a:r>
            <a:endParaRPr dirty="0"/>
          </a:p>
        </p:txBody>
      </p:sp>
      <p:sp>
        <p:nvSpPr>
          <p:cNvPr id="372" name="Google Shape;372;p13"/>
          <p:cNvSpPr txBox="1">
            <a:spLocks noGrp="1"/>
          </p:cNvSpPr>
          <p:nvPr>
            <p:ph type="body" idx="1"/>
          </p:nvPr>
        </p:nvSpPr>
        <p:spPr>
          <a:xfrm>
            <a:off x="257902" y="1365515"/>
            <a:ext cx="3692483" cy="4535487"/>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rgbClr val="002395"/>
              </a:buClr>
              <a:buSzPts val="1120"/>
              <a:buFont typeface="Arial"/>
              <a:buAutoNum type="arabicPeriod"/>
            </a:pPr>
            <a:r>
              <a:rPr lang="fr-FR" sz="1400" b="0" dirty="0">
                <a:solidFill>
                  <a:srgbClr val="002395"/>
                </a:solidFill>
                <a:latin typeface="Arial"/>
                <a:ea typeface="Arial"/>
                <a:cs typeface="Arial"/>
                <a:sym typeface="Arial"/>
              </a:rPr>
              <a:t>La création commence sur la page d’accueil dans le bloc «</a:t>
            </a:r>
            <a:r>
              <a:rPr lang="fr-FR" sz="1400" b="0" dirty="0">
                <a:solidFill>
                  <a:srgbClr val="002395"/>
                </a:solidFill>
              </a:rPr>
              <a:t> Créer un projet »</a:t>
            </a:r>
          </a:p>
          <a:p>
            <a:pPr marL="342900" lvl="0" indent="-342900" algn="just" rtl="0">
              <a:lnSpc>
                <a:spcPct val="90000"/>
              </a:lnSpc>
              <a:spcBef>
                <a:spcPts val="0"/>
              </a:spcBef>
              <a:spcAft>
                <a:spcPts val="0"/>
              </a:spcAft>
              <a:buClr>
                <a:srgbClr val="002395"/>
              </a:buClr>
              <a:buSzPts val="1120"/>
              <a:buFont typeface="Arial"/>
              <a:buAutoNum type="arabicPeriod"/>
            </a:pPr>
            <a:endParaRPr lang="fr-FR" sz="1400" b="0" dirty="0">
              <a:solidFill>
                <a:srgbClr val="7F7F7F"/>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le CAE, sélectionnez « Appel à Projets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2"/>
            </a:pPr>
            <a:r>
              <a:rPr lang="fr-FR" sz="1400" b="0" dirty="0">
                <a:solidFill>
                  <a:srgbClr val="002395"/>
                </a:solidFill>
                <a:latin typeface="Arial"/>
                <a:ea typeface="Arial"/>
                <a:cs typeface="Arial"/>
                <a:sym typeface="Arial"/>
              </a:rPr>
              <a:t>Ensuite une fois le cadre choisi une nouvelle ligne région, apparait, sélectionnez la région de l’ARS concernée dans la liste déroulante proposée : </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le CAE, sélectionnez « </a:t>
            </a:r>
            <a:r>
              <a:rPr lang="fr-FR" sz="1400" dirty="0">
                <a:solidFill>
                  <a:srgbClr val="00B050"/>
                </a:solidFill>
                <a:sym typeface="Arial"/>
              </a:rPr>
              <a:t>Normandie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3"/>
            </a:pPr>
            <a:r>
              <a:rPr lang="fr-FR" sz="1400" b="0" dirty="0">
                <a:solidFill>
                  <a:srgbClr val="002395"/>
                </a:solidFill>
                <a:latin typeface="Arial"/>
                <a:ea typeface="Arial"/>
                <a:cs typeface="Arial"/>
                <a:sym typeface="Arial"/>
              </a:rPr>
              <a:t>Ensuite une nouvelle ligne « Précisez » apparait et permet d’indiquer le sujet du projet dans la liste déroulante proposée</a:t>
            </a:r>
          </a:p>
          <a:p>
            <a:pPr marL="0" lvl="0" indent="0" algn="just" rtl="0">
              <a:lnSpc>
                <a:spcPct val="90000"/>
              </a:lnSpc>
              <a:spcBef>
                <a:spcPts val="0"/>
              </a:spcBef>
              <a:spcAft>
                <a:spcPts val="0"/>
              </a:spcAft>
              <a:buClr>
                <a:srgbClr val="002395"/>
              </a:buClr>
              <a:buSzPts val="1120"/>
              <a:buNone/>
            </a:pPr>
            <a:endParaRPr lang="fr-FR" sz="1400" b="0" dirty="0">
              <a:solidFill>
                <a:srgbClr val="002395"/>
              </a:solidFill>
            </a:endParaRPr>
          </a:p>
          <a:p>
            <a:pPr marL="0" lvl="0" indent="0" algn="just" rtl="0">
              <a:lnSpc>
                <a:spcPct val="90000"/>
              </a:lnSpc>
              <a:spcBef>
                <a:spcPts val="0"/>
              </a:spcBef>
              <a:spcAft>
                <a:spcPts val="0"/>
              </a:spcAft>
              <a:buClr>
                <a:srgbClr val="002395"/>
              </a:buClr>
              <a:buSzPts val="1120"/>
              <a:buNone/>
            </a:pPr>
            <a:r>
              <a:rPr lang="fr-FR" sz="1400" dirty="0">
                <a:solidFill>
                  <a:srgbClr val="00B050"/>
                </a:solidFill>
              </a:rPr>
              <a:t>Pour le CAE, sélectionnez </a:t>
            </a:r>
          </a:p>
          <a:p>
            <a:pPr marL="0" lvl="0" indent="0" algn="just" rtl="0">
              <a:lnSpc>
                <a:spcPct val="90000"/>
              </a:lnSpc>
              <a:spcBef>
                <a:spcPts val="0"/>
              </a:spcBef>
              <a:spcAft>
                <a:spcPts val="0"/>
              </a:spcAft>
              <a:buClr>
                <a:srgbClr val="002395"/>
              </a:buClr>
              <a:buSzPts val="1120"/>
              <a:buNone/>
            </a:pPr>
            <a:r>
              <a:rPr lang="fr-FR" sz="1400" dirty="0">
                <a:solidFill>
                  <a:srgbClr val="00B050"/>
                </a:solidFill>
              </a:rPr>
              <a:t>« NOR_DAMTN-RH_AAC_CAE2026 »</a:t>
            </a:r>
            <a:endParaRPr dirty="0">
              <a:solidFill>
                <a:srgbClr val="00B050"/>
              </a:solidFill>
            </a:endParaRPr>
          </a:p>
          <a:p>
            <a:pPr marL="414020" lvl="0" indent="-342900" algn="just" rtl="0">
              <a:lnSpc>
                <a:spcPct val="90000"/>
              </a:lnSpc>
              <a:spcBef>
                <a:spcPts val="0"/>
              </a:spcBef>
              <a:spcAft>
                <a:spcPts val="0"/>
              </a:spcAft>
              <a:buClr>
                <a:schemeClr val="dk2"/>
              </a:buClr>
              <a:buSzPts val="1120"/>
              <a:buFont typeface="+mj-lt"/>
              <a:buAutoNum type="arabicPeriod" startAt="3"/>
            </a:pPr>
            <a:endParaRPr sz="1400" b="0" dirty="0">
              <a:solidFill>
                <a:srgbClr val="002395"/>
              </a:solidFill>
              <a:latin typeface="Arial"/>
              <a:ea typeface="Arial"/>
              <a:cs typeface="Arial"/>
              <a:sym typeface="Arial"/>
            </a:endParaRPr>
          </a:p>
          <a:p>
            <a:pPr marL="342900" lvl="0" indent="-342900" algn="just" rtl="0">
              <a:lnSpc>
                <a:spcPct val="90000"/>
              </a:lnSpc>
              <a:spcBef>
                <a:spcPts val="0"/>
              </a:spcBef>
              <a:spcAft>
                <a:spcPts val="0"/>
              </a:spcAft>
              <a:buClr>
                <a:srgbClr val="002395"/>
              </a:buClr>
              <a:buSzPts val="1120"/>
              <a:buFont typeface="+mj-lt"/>
              <a:buAutoNum type="arabicPeriod" startAt="4"/>
            </a:pPr>
            <a:r>
              <a:rPr lang="fr-FR" sz="1400" b="0" dirty="0">
                <a:solidFill>
                  <a:srgbClr val="002395"/>
                </a:solidFill>
                <a:latin typeface="Arial"/>
                <a:ea typeface="Arial"/>
                <a:cs typeface="Arial"/>
                <a:sym typeface="Arial"/>
              </a:rPr>
              <a:t>Ensuite un bouton « </a:t>
            </a:r>
            <a:r>
              <a:rPr lang="fr-FR" sz="1400" b="0" dirty="0">
                <a:solidFill>
                  <a:srgbClr val="002395"/>
                </a:solidFill>
              </a:rPr>
              <a:t>CRÉER UN PROJET » apparait</a:t>
            </a:r>
            <a:endParaRPr sz="1400" b="0" dirty="0">
              <a:solidFill>
                <a:srgbClr val="002395"/>
              </a:solidFill>
            </a:endParaRPr>
          </a:p>
          <a:p>
            <a:pPr marL="342900" lvl="0" indent="-27178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rgbClr val="FF0000"/>
              </a:buClr>
              <a:buSzPts val="1120"/>
              <a:buFont typeface="Arial"/>
              <a:buNone/>
            </a:pPr>
            <a:r>
              <a:rPr lang="fr-FR" sz="1100" dirty="0">
                <a:solidFill>
                  <a:srgbClr val="FF0000"/>
                </a:solidFill>
              </a:rPr>
              <a:t>IMPORTANT : tout au long de la création d’un projet, toute saisie peut être enregistrée et poursuivie à un autre moment tant que le projet est au statut «  En création »</a:t>
            </a:r>
            <a:endParaRPr sz="1600" dirty="0"/>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373" name="Google Shape;373;p1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74" name="Google Shape;374;p1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75" name="Google Shape;375;p13"/>
          <p:cNvPicPr preferRelativeResize="0"/>
          <p:nvPr/>
        </p:nvPicPr>
        <p:blipFill rotWithShape="1">
          <a:blip r:embed="rId3">
            <a:alphaModFix/>
          </a:blip>
          <a:srcRect/>
          <a:stretch/>
        </p:blipFill>
        <p:spPr>
          <a:xfrm>
            <a:off x="4259798" y="1372612"/>
            <a:ext cx="3672405" cy="1621694"/>
          </a:xfrm>
          <a:prstGeom prst="rect">
            <a:avLst/>
          </a:prstGeom>
          <a:noFill/>
          <a:ln>
            <a:noFill/>
          </a:ln>
        </p:spPr>
      </p:pic>
      <p:pic>
        <p:nvPicPr>
          <p:cNvPr id="376" name="Google Shape;376;p13"/>
          <p:cNvPicPr preferRelativeResize="0"/>
          <p:nvPr/>
        </p:nvPicPr>
        <p:blipFill rotWithShape="1">
          <a:blip r:embed="rId4">
            <a:alphaModFix/>
          </a:blip>
          <a:srcRect/>
          <a:stretch/>
        </p:blipFill>
        <p:spPr>
          <a:xfrm>
            <a:off x="4259797" y="3259677"/>
            <a:ext cx="3672408" cy="1625951"/>
          </a:xfrm>
          <a:prstGeom prst="rect">
            <a:avLst/>
          </a:prstGeom>
          <a:noFill/>
          <a:ln>
            <a:noFill/>
          </a:ln>
        </p:spPr>
      </p:pic>
      <p:pic>
        <p:nvPicPr>
          <p:cNvPr id="377" name="Google Shape;377;p13"/>
          <p:cNvPicPr preferRelativeResize="0"/>
          <p:nvPr/>
        </p:nvPicPr>
        <p:blipFill rotWithShape="1">
          <a:blip r:embed="rId5">
            <a:alphaModFix/>
          </a:blip>
          <a:srcRect/>
          <a:stretch/>
        </p:blipFill>
        <p:spPr>
          <a:xfrm>
            <a:off x="8184234" y="1628800"/>
            <a:ext cx="3676251" cy="1865835"/>
          </a:xfrm>
          <a:prstGeom prst="rect">
            <a:avLst/>
          </a:prstGeom>
          <a:noFill/>
          <a:ln>
            <a:noFill/>
          </a:ln>
        </p:spPr>
      </p:pic>
      <p:pic>
        <p:nvPicPr>
          <p:cNvPr id="378" name="Google Shape;378;p13"/>
          <p:cNvPicPr preferRelativeResize="0"/>
          <p:nvPr/>
        </p:nvPicPr>
        <p:blipFill rotWithShape="1">
          <a:blip r:embed="rId6">
            <a:alphaModFix/>
          </a:blip>
          <a:srcRect/>
          <a:stretch/>
        </p:blipFill>
        <p:spPr>
          <a:xfrm>
            <a:off x="8184234" y="3897318"/>
            <a:ext cx="3676249" cy="2283731"/>
          </a:xfrm>
          <a:prstGeom prst="rect">
            <a:avLst/>
          </a:prstGeom>
          <a:noFill/>
          <a:ln>
            <a:noFill/>
          </a:ln>
        </p:spPr>
      </p:pic>
      <p:sp>
        <p:nvSpPr>
          <p:cNvPr id="379" name="Google Shape;379;p13"/>
          <p:cNvSpPr/>
          <p:nvPr/>
        </p:nvSpPr>
        <p:spPr>
          <a:xfrm>
            <a:off x="4141354" y="177246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380" name="Google Shape;380;p13"/>
          <p:cNvSpPr/>
          <p:nvPr/>
        </p:nvSpPr>
        <p:spPr>
          <a:xfrm>
            <a:off x="4076399" y="38789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381" name="Google Shape;381;p13"/>
          <p:cNvSpPr/>
          <p:nvPr/>
        </p:nvSpPr>
        <p:spPr>
          <a:xfrm>
            <a:off x="8050647" y="51844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382" name="Google Shape;382;p13"/>
          <p:cNvSpPr/>
          <p:nvPr/>
        </p:nvSpPr>
        <p:spPr>
          <a:xfrm>
            <a:off x="8184231" y="1628800"/>
            <a:ext cx="3676251" cy="186583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3" name="Google Shape;383;p13"/>
          <p:cNvSpPr/>
          <p:nvPr/>
        </p:nvSpPr>
        <p:spPr>
          <a:xfrm>
            <a:off x="4280686" y="1297979"/>
            <a:ext cx="3651517" cy="16963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4" name="Google Shape;384;p13"/>
          <p:cNvSpPr/>
          <p:nvPr/>
        </p:nvSpPr>
        <p:spPr>
          <a:xfrm>
            <a:off x="4254776" y="3214787"/>
            <a:ext cx="3677427" cy="16708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5" name="Google Shape;385;p13"/>
          <p:cNvSpPr/>
          <p:nvPr/>
        </p:nvSpPr>
        <p:spPr>
          <a:xfrm>
            <a:off x="8184231" y="3878980"/>
            <a:ext cx="3676251" cy="221426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86" name="Google Shape;386;p13"/>
          <p:cNvSpPr/>
          <p:nvPr/>
        </p:nvSpPr>
        <p:spPr>
          <a:xfrm>
            <a:off x="9552384" y="5661248"/>
            <a:ext cx="1008112" cy="24961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7" name="Google Shape;387;p13"/>
          <p:cNvSpPr/>
          <p:nvPr/>
        </p:nvSpPr>
        <p:spPr>
          <a:xfrm>
            <a:off x="8050647" y="24055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a:t>
            </a:r>
            <a:endParaRPr/>
          </a:p>
        </p:txBody>
      </p:sp>
      <p:sp>
        <p:nvSpPr>
          <p:cNvPr id="393" name="Google Shape;393;p14"/>
          <p:cNvSpPr txBox="1">
            <a:spLocks noGrp="1"/>
          </p:cNvSpPr>
          <p:nvPr>
            <p:ph type="body" idx="1"/>
          </p:nvPr>
        </p:nvSpPr>
        <p:spPr>
          <a:xfrm>
            <a:off x="527053" y="1628800"/>
            <a:ext cx="5568948"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redirigé vers la page de création de projet</a:t>
            </a:r>
            <a:endParaRPr sz="1400" dirty="0"/>
          </a:p>
          <a:p>
            <a:pPr marL="0" lvl="0" indent="0" algn="just" rtl="0">
              <a:lnSpc>
                <a:spcPct val="90000"/>
              </a:lnSpc>
              <a:spcBef>
                <a:spcPts val="0"/>
              </a:spcBef>
              <a:spcAft>
                <a:spcPts val="0"/>
              </a:spcAft>
              <a:buClr>
                <a:schemeClr val="dk2"/>
              </a:buClr>
              <a:buSzPts val="1120"/>
              <a:buFont typeface="Arial"/>
              <a:buNone/>
            </a:pPr>
            <a:r>
              <a:rPr lang="fr-FR" sz="1400" dirty="0"/>
              <a:t>Dans le bloc Projet, vous devez renseigner :</a:t>
            </a:r>
          </a:p>
          <a:p>
            <a:pPr marL="0" lvl="0" indent="0" algn="just" rtl="0">
              <a:lnSpc>
                <a:spcPct val="90000"/>
              </a:lnSpc>
              <a:spcBef>
                <a:spcPts val="0"/>
              </a:spcBef>
              <a:spcAft>
                <a:spcPts val="0"/>
              </a:spcAft>
              <a:buClr>
                <a:schemeClr val="dk2"/>
              </a:buClr>
              <a:buSzPts val="1120"/>
              <a:buFont typeface="Arial"/>
              <a:buNone/>
            </a:pPr>
            <a:endParaRPr dirty="0"/>
          </a:p>
          <a:p>
            <a:pPr marL="342900" lvl="0" indent="-342900" algn="just" rtl="0">
              <a:lnSpc>
                <a:spcPct val="90000"/>
              </a:lnSpc>
              <a:spcBef>
                <a:spcPts val="0"/>
              </a:spcBef>
              <a:spcAft>
                <a:spcPts val="0"/>
              </a:spcAft>
              <a:buClr>
                <a:schemeClr val="dk2"/>
              </a:buClr>
              <a:buSzPts val="1120"/>
              <a:buFont typeface="Arial"/>
              <a:buAutoNum type="arabicPeriod" startAt="5"/>
            </a:pPr>
            <a:r>
              <a:rPr lang="fr-FR" sz="1400" b="0" dirty="0"/>
              <a:t>L’intitulé du projet </a:t>
            </a:r>
          </a:p>
          <a:p>
            <a:pPr marL="0" lvl="0" indent="0" algn="just" rtl="0">
              <a:lnSpc>
                <a:spcPct val="90000"/>
              </a:lnSpc>
              <a:spcBef>
                <a:spcPts val="0"/>
              </a:spcBef>
              <a:spcAft>
                <a:spcPts val="0"/>
              </a:spcAft>
              <a:buClr>
                <a:schemeClr val="dk2"/>
              </a:buClr>
              <a:buSzPts val="1120"/>
              <a:buNone/>
            </a:pPr>
            <a:endParaRPr lang="fr-FR" sz="1200" b="0" dirty="0">
              <a:solidFill>
                <a:srgbClr val="00B050"/>
              </a:solidFill>
            </a:endParaRPr>
          </a:p>
          <a:p>
            <a:pPr marL="0" lvl="0" indent="0" algn="just" rtl="0">
              <a:lnSpc>
                <a:spcPct val="90000"/>
              </a:lnSpc>
              <a:spcBef>
                <a:spcPts val="0"/>
              </a:spcBef>
              <a:spcAft>
                <a:spcPts val="0"/>
              </a:spcAft>
              <a:buClr>
                <a:schemeClr val="dk2"/>
              </a:buClr>
              <a:buSzPts val="1120"/>
              <a:buNone/>
            </a:pPr>
            <a:r>
              <a:rPr lang="fr-FR" sz="1200" dirty="0">
                <a:solidFill>
                  <a:srgbClr val="00B050"/>
                </a:solidFill>
              </a:rPr>
              <a:t>Pour le CAE, renseignez « CAE2026 + Nom de l’établissement »</a:t>
            </a:r>
          </a:p>
          <a:p>
            <a:pPr marL="0" lvl="0" indent="0" algn="just" rtl="0">
              <a:lnSpc>
                <a:spcPct val="90000"/>
              </a:lnSpc>
              <a:spcBef>
                <a:spcPts val="0"/>
              </a:spcBef>
              <a:spcAft>
                <a:spcPts val="0"/>
              </a:spcAft>
              <a:buClr>
                <a:schemeClr val="dk2"/>
              </a:buClr>
              <a:buSzPts val="1120"/>
              <a:buNone/>
            </a:pPr>
            <a:r>
              <a:rPr lang="fr-FR" sz="1200" b="0" dirty="0">
                <a:solidFill>
                  <a:srgbClr val="00B050"/>
                </a:solidFill>
              </a:rPr>
              <a:t>Ex : CAE2026 CHU ROUEN</a:t>
            </a:r>
          </a:p>
          <a:p>
            <a:pPr marL="0" lvl="0" indent="0" algn="just" rtl="0">
              <a:lnSpc>
                <a:spcPct val="90000"/>
              </a:lnSpc>
              <a:spcBef>
                <a:spcPts val="0"/>
              </a:spcBef>
              <a:spcAft>
                <a:spcPts val="0"/>
              </a:spcAft>
              <a:buClr>
                <a:schemeClr val="dk2"/>
              </a:buClr>
              <a:buSzPts val="1120"/>
              <a:buNone/>
            </a:pPr>
            <a:endParaRPr dirty="0"/>
          </a:p>
          <a:p>
            <a:pPr marL="342900" lvl="0" indent="-342900" algn="just" rtl="0">
              <a:lnSpc>
                <a:spcPct val="90000"/>
              </a:lnSpc>
              <a:spcBef>
                <a:spcPts val="0"/>
              </a:spcBef>
              <a:spcAft>
                <a:spcPts val="0"/>
              </a:spcAft>
              <a:buClr>
                <a:schemeClr val="dk2"/>
              </a:buClr>
              <a:buSzPts val="1120"/>
              <a:buFont typeface="+mj-lt"/>
              <a:buAutoNum type="arabicPeriod" startAt="6"/>
            </a:pPr>
            <a:r>
              <a:rPr lang="fr-FR" sz="1400" b="0" dirty="0"/>
              <a:t>La date de début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de début de formation : exemple 01/09/2026</a:t>
            </a:r>
          </a:p>
          <a:p>
            <a:pPr marL="0" lvl="0" indent="0" algn="just" rtl="0">
              <a:lnSpc>
                <a:spcPct val="90000"/>
              </a:lnSpc>
              <a:spcBef>
                <a:spcPts val="0"/>
              </a:spcBef>
              <a:spcAft>
                <a:spcPts val="0"/>
              </a:spcAft>
              <a:buClr>
                <a:schemeClr val="dk2"/>
              </a:buClr>
              <a:buSzPts val="1120"/>
              <a:buNone/>
            </a:pPr>
            <a:endParaRPr sz="18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7"/>
            </a:pPr>
            <a:r>
              <a:rPr lang="fr-FR" sz="1400" b="0" dirty="0"/>
              <a:t>La date de fin de réalisation </a:t>
            </a:r>
          </a:p>
          <a:p>
            <a:pPr marL="0" lvl="0" indent="0" algn="just" rtl="0">
              <a:lnSpc>
                <a:spcPct val="90000"/>
              </a:lnSpc>
              <a:spcBef>
                <a:spcPts val="0"/>
              </a:spcBef>
              <a:spcAft>
                <a:spcPts val="0"/>
              </a:spcAft>
              <a:buClr>
                <a:schemeClr val="dk2"/>
              </a:buClr>
              <a:buSzPts val="1120"/>
              <a:buNone/>
            </a:pPr>
            <a:r>
              <a:rPr lang="fr-FR" sz="1200" dirty="0">
                <a:solidFill>
                  <a:srgbClr val="00B050"/>
                </a:solidFill>
              </a:rPr>
              <a:t>Date correspondant à la fourniture des derniers justificatifs : 31/12/2027</a:t>
            </a:r>
          </a:p>
          <a:p>
            <a:pPr marL="0" lvl="0" indent="0" algn="just" rtl="0">
              <a:lnSpc>
                <a:spcPct val="90000"/>
              </a:lnSpc>
              <a:spcBef>
                <a:spcPts val="0"/>
              </a:spcBef>
              <a:spcAft>
                <a:spcPts val="0"/>
              </a:spcAft>
              <a:buClr>
                <a:schemeClr val="dk2"/>
              </a:buClr>
              <a:buSzPts val="1120"/>
              <a:buNone/>
            </a:pPr>
            <a:endParaRPr sz="1400" dirty="0">
              <a:solidFill>
                <a:srgbClr val="00B050"/>
              </a:solidFill>
            </a:endParaRPr>
          </a:p>
          <a:p>
            <a:pPr marL="342900" lvl="0" indent="-342900" algn="just" rtl="0">
              <a:lnSpc>
                <a:spcPct val="90000"/>
              </a:lnSpc>
              <a:spcBef>
                <a:spcPts val="0"/>
              </a:spcBef>
              <a:spcAft>
                <a:spcPts val="0"/>
              </a:spcAft>
              <a:buClr>
                <a:schemeClr val="dk2"/>
              </a:buClr>
              <a:buSzPts val="1120"/>
              <a:buFont typeface="+mj-lt"/>
              <a:buAutoNum type="arabicPeriod" startAt="8"/>
            </a:pPr>
            <a:r>
              <a:rPr lang="fr-FR" sz="1400" b="0" dirty="0"/>
              <a:t>S’il s’agit d’un renouvellement de projet par rapport à un projet existant </a:t>
            </a:r>
            <a:endParaRPr lang="fr-FR" dirty="0"/>
          </a:p>
          <a:p>
            <a:pPr marL="342900" lvl="0" indent="-342900" algn="just" rtl="0">
              <a:lnSpc>
                <a:spcPct val="90000"/>
              </a:lnSpc>
              <a:spcBef>
                <a:spcPts val="0"/>
              </a:spcBef>
              <a:spcAft>
                <a:spcPts val="0"/>
              </a:spcAft>
              <a:buClr>
                <a:schemeClr val="dk2"/>
              </a:buClr>
              <a:buSzPts val="1120"/>
              <a:buFont typeface="+mj-lt"/>
              <a:buAutoNum type="arabicPeriod" startAt="8"/>
            </a:pPr>
            <a:endParaRPr lang="fr-FR" sz="1200" dirty="0"/>
          </a:p>
          <a:p>
            <a:pPr marL="0" lvl="0" indent="0" algn="just" rtl="0">
              <a:lnSpc>
                <a:spcPct val="90000"/>
              </a:lnSpc>
              <a:spcBef>
                <a:spcPts val="0"/>
              </a:spcBef>
              <a:spcAft>
                <a:spcPts val="0"/>
              </a:spcAft>
              <a:buClr>
                <a:schemeClr val="dk2"/>
              </a:buClr>
              <a:buSzPts val="1120"/>
              <a:buNone/>
            </a:pPr>
            <a:r>
              <a:rPr lang="fr-FR" sz="1200" b="0" dirty="0">
                <a:solidFill>
                  <a:srgbClr val="00B050"/>
                </a:solidFill>
              </a:rPr>
              <a:t>Pour le CAE : </a:t>
            </a:r>
            <a:r>
              <a:rPr lang="fr-FR" sz="1400" dirty="0">
                <a:solidFill>
                  <a:srgbClr val="00B050"/>
                </a:solidFill>
              </a:rPr>
              <a:t>Non</a:t>
            </a:r>
            <a:endParaRPr lang="fr-FR" sz="1200" dirty="0">
              <a:solidFill>
                <a:srgbClr val="00B050"/>
              </a:solidFill>
            </a:endParaRPr>
          </a:p>
          <a:p>
            <a:pPr marL="0" lvl="0" indent="0" algn="just" rtl="0">
              <a:lnSpc>
                <a:spcPct val="90000"/>
              </a:lnSpc>
              <a:spcBef>
                <a:spcPts val="0"/>
              </a:spcBef>
              <a:spcAft>
                <a:spcPts val="0"/>
              </a:spcAft>
              <a:buClr>
                <a:schemeClr val="dk2"/>
              </a:buClr>
              <a:buSzPts val="1120"/>
              <a:buNone/>
            </a:pPr>
            <a:endParaRPr sz="1200" b="0" dirty="0">
              <a:solidFill>
                <a:srgbClr val="00B050"/>
              </a:solidFill>
            </a:endParaRPr>
          </a:p>
          <a:p>
            <a:pPr marL="0" lvl="0" indent="0" algn="just" rtl="0">
              <a:lnSpc>
                <a:spcPct val="90000"/>
              </a:lnSpc>
              <a:spcBef>
                <a:spcPts val="0"/>
              </a:spcBef>
              <a:spcAft>
                <a:spcPts val="0"/>
              </a:spcAft>
              <a:buClr>
                <a:schemeClr val="dk2"/>
              </a:buClr>
              <a:buSzPts val="1120"/>
              <a:buFont typeface="Arial"/>
              <a:buNone/>
            </a:pPr>
            <a:r>
              <a:rPr lang="fr-FR" sz="1400" dirty="0"/>
              <a:t>Dans le bloc Porteur de projet : </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startAt="9"/>
            </a:pPr>
            <a:r>
              <a:rPr lang="fr-FR" sz="1400" b="0" dirty="0"/>
              <a:t>Les informations générales de votre organisme sont retranscrites</a:t>
            </a:r>
            <a:endParaRPr dirty="0"/>
          </a:p>
          <a:p>
            <a:pPr marL="0" lvl="0" indent="0" algn="just" rtl="0">
              <a:lnSpc>
                <a:spcPct val="90000"/>
              </a:lnSpc>
              <a:spcBef>
                <a:spcPts val="0"/>
              </a:spcBef>
              <a:spcAft>
                <a:spcPts val="0"/>
              </a:spcAft>
              <a:buClr>
                <a:schemeClr val="dk2"/>
              </a:buClr>
              <a:buSzPts val="1600"/>
              <a:buFont typeface="Arial"/>
              <a:buNone/>
            </a:pPr>
            <a:r>
              <a:rPr lang="fr-FR" dirty="0"/>
              <a:t> </a:t>
            </a: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394" name="Google Shape;394;p1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395" name="Google Shape;395;p1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396" name="Google Shape;396;p14"/>
          <p:cNvPicPr preferRelativeResize="0"/>
          <p:nvPr/>
        </p:nvPicPr>
        <p:blipFill rotWithShape="1">
          <a:blip r:embed="rId3">
            <a:alphaModFix/>
          </a:blip>
          <a:srcRect/>
          <a:stretch/>
        </p:blipFill>
        <p:spPr>
          <a:xfrm>
            <a:off x="6461005" y="1504329"/>
            <a:ext cx="5145354" cy="4694007"/>
          </a:xfrm>
          <a:prstGeom prst="rect">
            <a:avLst/>
          </a:prstGeom>
          <a:noFill/>
          <a:ln>
            <a:noFill/>
          </a:ln>
        </p:spPr>
      </p:pic>
      <p:sp>
        <p:nvSpPr>
          <p:cNvPr id="397" name="Google Shape;397;p14"/>
          <p:cNvSpPr/>
          <p:nvPr/>
        </p:nvSpPr>
        <p:spPr>
          <a:xfrm>
            <a:off x="8040215" y="3203222"/>
            <a:ext cx="1584177" cy="16704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8" name="Google Shape;398;p14"/>
          <p:cNvSpPr/>
          <p:nvPr/>
        </p:nvSpPr>
        <p:spPr>
          <a:xfrm>
            <a:off x="8400256" y="2636912"/>
            <a:ext cx="2211374" cy="1440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399" name="Google Shape;399;p14"/>
          <p:cNvSpPr/>
          <p:nvPr/>
        </p:nvSpPr>
        <p:spPr>
          <a:xfrm>
            <a:off x="8126928" y="2835920"/>
            <a:ext cx="2649592" cy="164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0" name="Google Shape;400;p14"/>
          <p:cNvSpPr/>
          <p:nvPr/>
        </p:nvSpPr>
        <p:spPr>
          <a:xfrm>
            <a:off x="8184231" y="3042039"/>
            <a:ext cx="2427399" cy="12503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1" name="Google Shape;401;p14"/>
          <p:cNvSpPr/>
          <p:nvPr/>
        </p:nvSpPr>
        <p:spPr>
          <a:xfrm>
            <a:off x="6461005" y="3779324"/>
            <a:ext cx="4459531" cy="18819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02" name="Google Shape;402;p14"/>
          <p:cNvSpPr/>
          <p:nvPr/>
        </p:nvSpPr>
        <p:spPr>
          <a:xfrm>
            <a:off x="8255781" y="2624543"/>
            <a:ext cx="144475" cy="1923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403" name="Google Shape;403;p14"/>
          <p:cNvSpPr/>
          <p:nvPr/>
        </p:nvSpPr>
        <p:spPr>
          <a:xfrm>
            <a:off x="7990934" y="2841252"/>
            <a:ext cx="149797" cy="15849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404" name="Google Shape;404;p14"/>
          <p:cNvSpPr/>
          <p:nvPr/>
        </p:nvSpPr>
        <p:spPr>
          <a:xfrm>
            <a:off x="8065833" y="3018825"/>
            <a:ext cx="129312" cy="1566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405" name="Google Shape;405;p14"/>
          <p:cNvSpPr/>
          <p:nvPr/>
        </p:nvSpPr>
        <p:spPr>
          <a:xfrm>
            <a:off x="7924585" y="3202945"/>
            <a:ext cx="173743" cy="174569"/>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406" name="Google Shape;406;p14"/>
          <p:cNvSpPr/>
          <p:nvPr/>
        </p:nvSpPr>
        <p:spPr>
          <a:xfrm>
            <a:off x="10812536" y="386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12" name="Google Shape;412;p15"/>
          <p:cNvSpPr txBox="1">
            <a:spLocks noGrp="1"/>
          </p:cNvSpPr>
          <p:nvPr>
            <p:ph type="body" idx="1"/>
          </p:nvPr>
        </p:nvSpPr>
        <p:spPr>
          <a:xfrm>
            <a:off x="527053" y="1628800"/>
            <a:ext cx="6000996"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Vous êtes rebasculé sur la page avec l’information « Le projet a bien été crée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Cette nouvelle page contient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Arial"/>
              <a:buAutoNum type="arabicPeriod" startAt="10"/>
            </a:pPr>
            <a:r>
              <a:rPr lang="fr-FR" sz="1400" dirty="0"/>
              <a:t>Un bandeau latéral avec des icones :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Détail du projet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Suivi financier</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Pièces jointes </a:t>
            </a:r>
            <a:endParaRPr dirty="0"/>
          </a:p>
          <a:p>
            <a:pPr marL="711200" lvl="1" indent="-160337" algn="just" rtl="0">
              <a:lnSpc>
                <a:spcPct val="90000"/>
              </a:lnSpc>
              <a:spcBef>
                <a:spcPts val="339"/>
              </a:spcBef>
              <a:spcAft>
                <a:spcPts val="0"/>
              </a:spcAft>
              <a:buClr>
                <a:schemeClr val="dk2"/>
              </a:buClr>
              <a:buSzPts val="1120"/>
              <a:buFont typeface="Arial"/>
              <a:buChar char="•"/>
            </a:pPr>
            <a:r>
              <a:rPr lang="fr-FR" sz="1400" dirty="0"/>
              <a:t>Liste de messages</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1"/>
            </a:pPr>
            <a:r>
              <a:rPr lang="fr-FR" sz="1400" dirty="0"/>
              <a:t>Des onglets : </a:t>
            </a:r>
            <a:endParaRPr dirty="0"/>
          </a:p>
          <a:p>
            <a:pPr marL="779463" lvl="1" indent="-228600" algn="just">
              <a:buSzPts val="960"/>
            </a:pPr>
            <a:r>
              <a:rPr lang="fr-FR" sz="1200" dirty="0"/>
              <a:t>IDENTIFICATION </a:t>
            </a:r>
            <a:endParaRPr dirty="0"/>
          </a:p>
          <a:p>
            <a:pPr marL="779463" lvl="1" indent="-228600" algn="just">
              <a:buSzPts val="960"/>
            </a:pPr>
            <a:r>
              <a:rPr lang="fr-FR" sz="1200" dirty="0"/>
              <a:t>ACTIONS </a:t>
            </a:r>
            <a:endParaRPr dirty="0"/>
          </a:p>
          <a:p>
            <a:pPr marL="779463" lvl="1" indent="-228600" algn="just">
              <a:buSzPts val="960"/>
            </a:pPr>
            <a:r>
              <a:rPr lang="fr-FR" sz="1200" dirty="0"/>
              <a:t>PLAN DE FINANCEMENT</a:t>
            </a:r>
            <a:endParaRPr dirty="0"/>
          </a:p>
          <a:p>
            <a:pPr marL="779463" lvl="1" indent="-228600" algn="just">
              <a:buSzPts val="960"/>
            </a:pPr>
            <a:r>
              <a:rPr lang="fr-FR" sz="1200" dirty="0"/>
              <a:t>VALIDATION</a:t>
            </a:r>
            <a:endParaRPr dirty="0"/>
          </a:p>
          <a:p>
            <a:pPr marL="182162" lvl="0" indent="-111042" algn="just" rtl="0">
              <a:lnSpc>
                <a:spcPct val="90000"/>
              </a:lnSpc>
              <a:spcBef>
                <a:spcPts val="0"/>
              </a:spcBef>
              <a:spcAft>
                <a:spcPts val="0"/>
              </a:spcAft>
              <a:buClr>
                <a:schemeClr val="dk2"/>
              </a:buClr>
              <a:buSzPts val="1120"/>
              <a:buFont typeface="Arial"/>
              <a:buNone/>
            </a:pPr>
            <a:endParaRPr sz="1400" dirty="0"/>
          </a:p>
          <a:p>
            <a:pPr marL="342900" lvl="0" indent="-342900" algn="just" rtl="0">
              <a:lnSpc>
                <a:spcPct val="90000"/>
              </a:lnSpc>
              <a:spcBef>
                <a:spcPts val="0"/>
              </a:spcBef>
              <a:spcAft>
                <a:spcPts val="0"/>
              </a:spcAft>
              <a:buClr>
                <a:schemeClr val="dk2"/>
              </a:buClr>
              <a:buSzPts val="1120"/>
              <a:buFont typeface="+mj-lt"/>
              <a:buAutoNum type="arabicPeriod" startAt="12"/>
            </a:pPr>
            <a:r>
              <a:rPr lang="fr-FR" sz="1400" dirty="0"/>
              <a:t>Des sous onglets : différents dans chaque onglet </a:t>
            </a:r>
            <a:endParaRPr dirty="0"/>
          </a:p>
          <a:p>
            <a:pPr marL="0" lvl="0" indent="0" algn="just" rtl="0">
              <a:lnSpc>
                <a:spcPct val="90000"/>
              </a:lnSpc>
              <a:spcBef>
                <a:spcPts val="0"/>
              </a:spcBef>
              <a:spcAft>
                <a:spcPts val="0"/>
              </a:spcAft>
              <a:buClr>
                <a:schemeClr val="dk2"/>
              </a:buClr>
              <a:buSzPts val="1600"/>
              <a:buFont typeface="Arial"/>
              <a:buNone/>
            </a:pPr>
            <a:endParaRPr dirty="0"/>
          </a:p>
          <a:p>
            <a:pPr marL="0" lvl="0" indent="0" algn="just" rtl="0">
              <a:lnSpc>
                <a:spcPct val="90000"/>
              </a:lnSpc>
              <a:spcBef>
                <a:spcPts val="0"/>
              </a:spcBef>
              <a:spcAft>
                <a:spcPts val="0"/>
              </a:spcAft>
              <a:buClr>
                <a:schemeClr val="dk2"/>
              </a:buClr>
              <a:buSzPts val="1600"/>
              <a:buFont typeface="Arial"/>
              <a:buNone/>
            </a:pPr>
            <a:endParaRPr dirty="0"/>
          </a:p>
        </p:txBody>
      </p:sp>
      <p:sp>
        <p:nvSpPr>
          <p:cNvPr id="413" name="Google Shape;413;p1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14" name="Google Shape;414;p1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15" name="Google Shape;415;p15"/>
          <p:cNvPicPr preferRelativeResize="0"/>
          <p:nvPr/>
        </p:nvPicPr>
        <p:blipFill rotWithShape="1">
          <a:blip r:embed="rId3">
            <a:alphaModFix/>
          </a:blip>
          <a:srcRect/>
          <a:stretch/>
        </p:blipFill>
        <p:spPr>
          <a:xfrm>
            <a:off x="6767907" y="1332652"/>
            <a:ext cx="4835242" cy="4864023"/>
          </a:xfrm>
          <a:prstGeom prst="rect">
            <a:avLst/>
          </a:prstGeom>
          <a:noFill/>
          <a:ln>
            <a:noFill/>
          </a:ln>
        </p:spPr>
      </p:pic>
      <p:sp>
        <p:nvSpPr>
          <p:cNvPr id="416" name="Google Shape;416;p15"/>
          <p:cNvSpPr/>
          <p:nvPr/>
        </p:nvSpPr>
        <p:spPr>
          <a:xfrm>
            <a:off x="6767907" y="1321594"/>
            <a:ext cx="284945" cy="124331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7" name="Google Shape;417;p15"/>
          <p:cNvSpPr/>
          <p:nvPr/>
        </p:nvSpPr>
        <p:spPr>
          <a:xfrm>
            <a:off x="7100774" y="1891222"/>
            <a:ext cx="4433704"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8" name="Google Shape;418;p15"/>
          <p:cNvSpPr/>
          <p:nvPr/>
        </p:nvSpPr>
        <p:spPr>
          <a:xfrm>
            <a:off x="7100774" y="2118707"/>
            <a:ext cx="2091570" cy="19339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19" name="Google Shape;419;p15"/>
          <p:cNvSpPr/>
          <p:nvPr/>
        </p:nvSpPr>
        <p:spPr>
          <a:xfrm>
            <a:off x="6802379" y="245133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420" name="Google Shape;420;p15"/>
          <p:cNvSpPr/>
          <p:nvPr/>
        </p:nvSpPr>
        <p:spPr>
          <a:xfrm>
            <a:off x="10560496" y="177176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421" name="Google Shape;421;p15"/>
          <p:cNvSpPr/>
          <p:nvPr/>
        </p:nvSpPr>
        <p:spPr>
          <a:xfrm>
            <a:off x="9084344" y="210740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27" name="Google Shape;427;p16"/>
          <p:cNvSpPr txBox="1">
            <a:spLocks noGrp="1"/>
          </p:cNvSpPr>
          <p:nvPr>
            <p:ph type="body" idx="1"/>
          </p:nvPr>
        </p:nvSpPr>
        <p:spPr>
          <a:xfrm>
            <a:off x="527053" y="1137737"/>
            <a:ext cx="5856980"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IDENTIFICATION &gt;</a:t>
            </a:r>
            <a:r>
              <a:rPr lang="fr-FR" sz="1400" b="1" i="0" u="none" strike="noStrike" cap="none" dirty="0">
                <a:solidFill>
                  <a:srgbClr val="002395"/>
                </a:solidFill>
                <a:latin typeface="Arial"/>
                <a:ea typeface="Arial"/>
                <a:cs typeface="Arial"/>
                <a:sym typeface="Arial"/>
              </a:rPr>
              <a:t> Descriptif du projet</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Vous devez ajouter un descriptif du projet et un contexte projet en cliquant sur </a:t>
            </a:r>
            <a:r>
              <a:rPr lang="fr-FR" sz="1400" dirty="0">
                <a:solidFill>
                  <a:srgbClr val="002395"/>
                </a:solidFill>
              </a:rPr>
              <a:t>AJOUTER UN DESCRIPTIF</a:t>
            </a:r>
          </a:p>
          <a:p>
            <a:pPr marL="342900" marR="0" lvl="0" indent="-342900" algn="just" rtl="0">
              <a:lnSpc>
                <a:spcPct val="90000"/>
              </a:lnSpc>
              <a:spcBef>
                <a:spcPts val="0"/>
              </a:spcBef>
              <a:spcAft>
                <a:spcPts val="0"/>
              </a:spcAft>
              <a:buClr>
                <a:srgbClr val="002395"/>
              </a:buClr>
              <a:buSzPts val="1120"/>
              <a:buFont typeface="Arial"/>
              <a:buAutoNum type="arabicPeriod" startAt="13"/>
            </a:pPr>
            <a:endParaRPr lang="fr-FR" sz="1400" dirty="0">
              <a:solidFill>
                <a:srgbClr val="002395"/>
              </a:solidFill>
            </a:endParaRPr>
          </a:p>
          <a:p>
            <a:pPr marL="342900" marR="0" lvl="0" indent="-342900" algn="just" rtl="0">
              <a:lnSpc>
                <a:spcPct val="90000"/>
              </a:lnSpc>
              <a:spcBef>
                <a:spcPts val="0"/>
              </a:spcBef>
              <a:spcAft>
                <a:spcPts val="0"/>
              </a:spcAft>
              <a:buClr>
                <a:srgbClr val="002395"/>
              </a:buClr>
              <a:buSzPts val="1120"/>
              <a:buFont typeface="Arial"/>
              <a:buAutoNum type="arabicPeriod" startAt="13"/>
            </a:pPr>
            <a:r>
              <a:rPr lang="fr-FR" sz="1400" b="0" i="0" u="none" strike="noStrike" cap="none" dirty="0">
                <a:solidFill>
                  <a:srgbClr val="002395"/>
                </a:solidFill>
                <a:latin typeface="Arial"/>
                <a:ea typeface="Arial"/>
                <a:cs typeface="Arial"/>
                <a:sym typeface="Arial"/>
              </a:rPr>
              <a:t>De nouveaux blocs textes s’affichent, complétez les avec la mise en page qui convient et cliquez sur </a:t>
            </a:r>
            <a:r>
              <a:rPr lang="fr-FR" sz="1400" dirty="0">
                <a:solidFill>
                  <a:srgbClr val="002395"/>
                </a:solidFill>
              </a:rPr>
              <a:t>SAUVEGARDER</a:t>
            </a:r>
            <a:endParaRPr sz="1400" dirty="0">
              <a:solidFill>
                <a:srgbClr val="002395"/>
              </a:solidFill>
            </a:endParaRPr>
          </a:p>
          <a:p>
            <a:pPr marL="182162" marR="0" lvl="0" indent="-111042" algn="just" rtl="0">
              <a:lnSpc>
                <a:spcPct val="90000"/>
              </a:lnSpc>
              <a:spcBef>
                <a:spcPts val="0"/>
              </a:spcBef>
              <a:spcAft>
                <a:spcPts val="0"/>
              </a:spcAft>
              <a:buClr>
                <a:schemeClr val="dk2"/>
              </a:buClr>
              <a:buSzPts val="1120"/>
              <a:buFont typeface="Arial"/>
              <a:buNone/>
            </a:pPr>
            <a:endParaRPr sz="1200" dirty="0">
              <a:solidFill>
                <a:srgbClr val="002395"/>
              </a:solidFill>
              <a:sym typeface="Arial"/>
            </a:endParaRPr>
          </a:p>
          <a:p>
            <a:pPr marL="0" lvl="0" indent="0" algn="just">
              <a:buClr>
                <a:srgbClr val="002395"/>
              </a:buClr>
              <a:buSzPts val="1120"/>
              <a:buNone/>
            </a:pPr>
            <a:r>
              <a:rPr lang="fr-FR" sz="1200" dirty="0">
                <a:solidFill>
                  <a:srgbClr val="00B050"/>
                </a:solidFill>
              </a:rPr>
              <a:t>Pour le CAE : Dans le descriptif, indiquez la « diminution des tensions en ressources humaines grâce à la conclusion d’un CAE prévoyant un engagement de 18 mois de l’étudiant dès la fin de ses études en contre partie du financement d’une allocation pendant la dernière année d’études ».</a:t>
            </a:r>
          </a:p>
          <a:p>
            <a:pPr marL="0" lvl="0" indent="0" algn="just">
              <a:buClr>
                <a:srgbClr val="002395"/>
              </a:buClr>
              <a:buSzPts val="1120"/>
              <a:buNone/>
            </a:pPr>
            <a:endParaRPr lang="fr-FR" sz="1200" dirty="0">
              <a:solidFill>
                <a:srgbClr val="00B050"/>
              </a:solidFill>
            </a:endParaRPr>
          </a:p>
          <a:p>
            <a:pPr marL="0" lvl="0" indent="0" algn="just">
              <a:buClr>
                <a:srgbClr val="002395"/>
              </a:buClr>
              <a:buSzPts val="1120"/>
              <a:buNone/>
            </a:pPr>
            <a:r>
              <a:rPr lang="fr-FR" sz="1200" dirty="0">
                <a:solidFill>
                  <a:srgbClr val="00B050"/>
                </a:solidFill>
              </a:rPr>
              <a:t>Dans le contexte, précisez le profil de l’étudiant et le contexte des tensions RH pour ce profil dans votre établissement.</a:t>
            </a:r>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lvl="0" indent="0" algn="just" rtl="0">
              <a:lnSpc>
                <a:spcPct val="90000"/>
              </a:lnSpc>
              <a:spcBef>
                <a:spcPts val="0"/>
              </a:spcBef>
              <a:spcAft>
                <a:spcPts val="0"/>
              </a:spcAft>
              <a:buClr>
                <a:schemeClr val="dk2"/>
              </a:buClr>
              <a:buSzPts val="1600"/>
              <a:buFont typeface="Arial"/>
              <a:buNone/>
            </a:pPr>
            <a:endParaRPr dirty="0"/>
          </a:p>
        </p:txBody>
      </p:sp>
      <p:sp>
        <p:nvSpPr>
          <p:cNvPr id="428" name="Google Shape;428;p1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29" name="Google Shape;429;p1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30" name="Google Shape;430;p16"/>
          <p:cNvPicPr preferRelativeResize="0"/>
          <p:nvPr/>
        </p:nvPicPr>
        <p:blipFill rotWithShape="1">
          <a:blip r:embed="rId3">
            <a:alphaModFix/>
          </a:blip>
          <a:srcRect/>
          <a:stretch/>
        </p:blipFill>
        <p:spPr>
          <a:xfrm>
            <a:off x="6655521" y="1460501"/>
            <a:ext cx="4926880" cy="4719675"/>
          </a:xfrm>
          <a:prstGeom prst="rect">
            <a:avLst/>
          </a:prstGeom>
          <a:noFill/>
          <a:ln>
            <a:noFill/>
          </a:ln>
        </p:spPr>
      </p:pic>
      <p:pic>
        <p:nvPicPr>
          <p:cNvPr id="431" name="Google Shape;431;p16"/>
          <p:cNvPicPr preferRelativeResize="0"/>
          <p:nvPr/>
        </p:nvPicPr>
        <p:blipFill rotWithShape="1">
          <a:blip r:embed="rId4">
            <a:alphaModFix/>
          </a:blip>
          <a:srcRect/>
          <a:stretch/>
        </p:blipFill>
        <p:spPr>
          <a:xfrm>
            <a:off x="847415" y="4024776"/>
            <a:ext cx="4889244" cy="2277419"/>
          </a:xfrm>
          <a:prstGeom prst="rect">
            <a:avLst/>
          </a:prstGeom>
          <a:noFill/>
          <a:ln>
            <a:noFill/>
          </a:ln>
        </p:spPr>
      </p:pic>
      <p:sp>
        <p:nvSpPr>
          <p:cNvPr id="432" name="Google Shape;432;p16"/>
          <p:cNvSpPr/>
          <p:nvPr/>
        </p:nvSpPr>
        <p:spPr>
          <a:xfrm>
            <a:off x="3011657" y="5916222"/>
            <a:ext cx="792088" cy="16389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3" name="Google Shape;433;p16"/>
          <p:cNvSpPr/>
          <p:nvPr/>
        </p:nvSpPr>
        <p:spPr>
          <a:xfrm>
            <a:off x="7032104" y="2777447"/>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4" name="Google Shape;434;p16"/>
          <p:cNvSpPr/>
          <p:nvPr/>
        </p:nvSpPr>
        <p:spPr>
          <a:xfrm>
            <a:off x="7032104" y="4497346"/>
            <a:ext cx="4464496" cy="12276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35" name="Google Shape;435;p16"/>
          <p:cNvSpPr/>
          <p:nvPr/>
        </p:nvSpPr>
        <p:spPr>
          <a:xfrm>
            <a:off x="3803745" y="565878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13</a:t>
            </a:r>
            <a:endParaRPr dirty="0"/>
          </a:p>
        </p:txBody>
      </p:sp>
      <p:sp>
        <p:nvSpPr>
          <p:cNvPr id="436" name="Google Shape;436;p16"/>
          <p:cNvSpPr/>
          <p:nvPr/>
        </p:nvSpPr>
        <p:spPr>
          <a:xfrm>
            <a:off x="9707040" y="43893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437" name="Google Shape;437;p16"/>
          <p:cNvSpPr/>
          <p:nvPr/>
        </p:nvSpPr>
        <p:spPr>
          <a:xfrm>
            <a:off x="9923040" y="26694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14</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43" name="Google Shape;443;p1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44" name="Google Shape;444;p1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45" name="Google Shape;445;p17"/>
          <p:cNvPicPr preferRelativeResize="0"/>
          <p:nvPr/>
        </p:nvPicPr>
        <p:blipFill rotWithShape="1">
          <a:blip r:embed="rId3">
            <a:alphaModFix/>
          </a:blip>
          <a:srcRect/>
          <a:stretch/>
        </p:blipFill>
        <p:spPr>
          <a:xfrm>
            <a:off x="6744072" y="1226297"/>
            <a:ext cx="4663118" cy="2567458"/>
          </a:xfrm>
          <a:prstGeom prst="rect">
            <a:avLst/>
          </a:prstGeom>
          <a:noFill/>
          <a:ln>
            <a:noFill/>
          </a:ln>
        </p:spPr>
      </p:pic>
      <p:grpSp>
        <p:nvGrpSpPr>
          <p:cNvPr id="446" name="Google Shape;446;p17"/>
          <p:cNvGrpSpPr/>
          <p:nvPr/>
        </p:nvGrpSpPr>
        <p:grpSpPr>
          <a:xfrm>
            <a:off x="6886760" y="3977731"/>
            <a:ext cx="4211819" cy="2137927"/>
            <a:chOff x="6886759" y="3464940"/>
            <a:chExt cx="3707763" cy="2026219"/>
          </a:xfrm>
        </p:grpSpPr>
        <p:pic>
          <p:nvPicPr>
            <p:cNvPr id="447" name="Google Shape;447;p17"/>
            <p:cNvPicPr preferRelativeResize="0"/>
            <p:nvPr/>
          </p:nvPicPr>
          <p:blipFill rotWithShape="1">
            <a:blip r:embed="rId4">
              <a:alphaModFix/>
            </a:blip>
            <a:srcRect t="5930"/>
            <a:stretch/>
          </p:blipFill>
          <p:spPr>
            <a:xfrm>
              <a:off x="6886759" y="3464940"/>
              <a:ext cx="3707763" cy="1003428"/>
            </a:xfrm>
            <a:prstGeom prst="rect">
              <a:avLst/>
            </a:prstGeom>
            <a:noFill/>
            <a:ln>
              <a:noFill/>
            </a:ln>
          </p:spPr>
        </p:pic>
        <p:pic>
          <p:nvPicPr>
            <p:cNvPr id="448" name="Google Shape;448;p17"/>
            <p:cNvPicPr preferRelativeResize="0"/>
            <p:nvPr/>
          </p:nvPicPr>
          <p:blipFill rotWithShape="1">
            <a:blip r:embed="rId5">
              <a:alphaModFix/>
            </a:blip>
            <a:srcRect/>
            <a:stretch/>
          </p:blipFill>
          <p:spPr>
            <a:xfrm>
              <a:off x="6888088" y="4476081"/>
              <a:ext cx="3706434" cy="1015078"/>
            </a:xfrm>
            <a:prstGeom prst="rect">
              <a:avLst/>
            </a:prstGeom>
            <a:noFill/>
            <a:ln>
              <a:noFill/>
            </a:ln>
          </p:spPr>
        </p:pic>
      </p:grpSp>
      <p:sp>
        <p:nvSpPr>
          <p:cNvPr id="449" name="Google Shape;449;p17"/>
          <p:cNvSpPr txBox="1"/>
          <p:nvPr/>
        </p:nvSpPr>
        <p:spPr>
          <a:xfrm>
            <a:off x="527053" y="1628800"/>
            <a:ext cx="5568947" cy="4535487"/>
          </a:xfrm>
          <a:prstGeom prst="rect">
            <a:avLst/>
          </a:prstGeom>
          <a:noFill/>
          <a:ln>
            <a:noFill/>
          </a:ln>
        </p:spPr>
        <p:txBody>
          <a:bodyPr spcFirstLastPara="1" wrap="square" lIns="36000" tIns="0" rIns="36000" bIns="0" anchor="t" anchorCtr="0">
            <a:noAutofit/>
          </a:bodyPr>
          <a:lstStyle/>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b="1" dirty="0">
                <a:solidFill>
                  <a:srgbClr val="002395"/>
                </a:solidFill>
              </a:rPr>
              <a:t>IDENTIFICATION </a:t>
            </a:r>
            <a:r>
              <a:rPr lang="fr-FR" sz="1400" b="1" i="0" u="none" strike="noStrike" cap="none" dirty="0">
                <a:solidFill>
                  <a:srgbClr val="002395"/>
                </a:solidFill>
                <a:latin typeface="Arial"/>
                <a:ea typeface="Arial"/>
                <a:cs typeface="Arial"/>
                <a:sym typeface="Arial"/>
              </a:rPr>
              <a:t>&gt; Localisation</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5"/>
            </a:pPr>
            <a:r>
              <a:rPr lang="fr-FR" sz="1400" b="0" i="0" u="none" strike="noStrike" cap="none" dirty="0">
                <a:solidFill>
                  <a:srgbClr val="002395"/>
                </a:solidFill>
                <a:latin typeface="Arial"/>
                <a:ea typeface="Arial"/>
                <a:cs typeface="Arial"/>
                <a:sym typeface="Arial"/>
              </a:rPr>
              <a:t>Vous devez ajouter la zone géographique dans laquelle le projet se déroule en cliquant </a:t>
            </a:r>
            <a:r>
              <a:rPr lang="fr-FR" b="1" dirty="0">
                <a:solidFill>
                  <a:srgbClr val="002395"/>
                </a:solidFill>
              </a:rPr>
              <a:t>sur AJOUTER UNE ZONE GEOGRAPHIQUE ou AJOUTER UNE AUTRE ZONE GEOGRAPHIQUE</a:t>
            </a:r>
            <a:endParaRPr b="1" dirty="0">
              <a:solidFill>
                <a:srgbClr val="002395"/>
              </a:solidFill>
            </a:endParaRPr>
          </a:p>
          <a:p>
            <a:pPr marL="449263" marR="0" lvl="0" indent="0" algn="just" rtl="0">
              <a:lnSpc>
                <a:spcPct val="90000"/>
              </a:lnSpc>
              <a:spcBef>
                <a:spcPts val="0"/>
              </a:spcBef>
              <a:spcAft>
                <a:spcPts val="0"/>
              </a:spcAft>
              <a:buClr>
                <a:schemeClr val="dk2"/>
              </a:buClr>
              <a:buSzPts val="880"/>
              <a:buFont typeface="Arial"/>
              <a:buNone/>
            </a:pPr>
            <a:endParaRPr sz="1100" b="1" i="0" u="none" strike="noStrike" cap="none" dirty="0">
              <a:solidFill>
                <a:srgbClr val="002395"/>
              </a:solidFill>
              <a:latin typeface="Arial"/>
              <a:ea typeface="Arial"/>
              <a:cs typeface="Arial"/>
              <a:sym typeface="Arial"/>
            </a:endParaRPr>
          </a:p>
          <a:p>
            <a:pPr marL="449263" marR="0" lvl="0" indent="0" algn="just" rtl="0">
              <a:lnSpc>
                <a:spcPct val="90000"/>
              </a:lnSpc>
              <a:spcBef>
                <a:spcPts val="0"/>
              </a:spcBef>
              <a:spcAft>
                <a:spcPts val="0"/>
              </a:spcAft>
              <a:buClr>
                <a:srgbClr val="002395"/>
              </a:buClr>
              <a:buSzPts val="1120"/>
              <a:buFont typeface="Arial"/>
              <a:buNone/>
            </a:pPr>
            <a:r>
              <a:rPr lang="fr-FR" sz="1400" b="0" i="0" u="none" strike="noStrike" cap="none" dirty="0">
                <a:solidFill>
                  <a:srgbClr val="002395"/>
                </a:solidFill>
                <a:latin typeface="Arial"/>
                <a:ea typeface="Arial"/>
                <a:cs typeface="Arial"/>
                <a:sym typeface="Arial"/>
              </a:rPr>
              <a:t>La différence entre les deux est liée à la granularité de la zone :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a:t>
            </a:r>
            <a:r>
              <a:rPr lang="fr-FR" sz="1400" b="0" i="0" u="none" strike="noStrike" cap="none" dirty="0" err="1">
                <a:solidFill>
                  <a:srgbClr val="002395"/>
                </a:solidFill>
                <a:latin typeface="Arial"/>
                <a:ea typeface="Arial"/>
                <a:cs typeface="Arial"/>
                <a:sym typeface="Arial"/>
              </a:rPr>
              <a:t>anté</a:t>
            </a:r>
            <a:r>
              <a:rPr lang="fr-FR" sz="1400" b="0" i="0" u="none" strike="noStrike" cap="none" dirty="0">
                <a:solidFill>
                  <a:srgbClr val="002395"/>
                </a:solidFill>
                <a:latin typeface="Arial"/>
                <a:ea typeface="Arial"/>
                <a:cs typeface="Arial"/>
                <a:sym typeface="Arial"/>
              </a:rPr>
              <a:t>-régions, les communes, les départements et les régions sont gérées dans zone géographique </a:t>
            </a:r>
            <a:endParaRPr dirty="0"/>
          </a:p>
          <a:p>
            <a:pPr marL="808038" marR="0" lvl="3" indent="-182562" algn="just" rtl="0">
              <a:lnSpc>
                <a:spcPct val="90000"/>
              </a:lnSpc>
              <a:spcBef>
                <a:spcPts val="339"/>
              </a:spcBef>
              <a:spcAft>
                <a:spcPts val="0"/>
              </a:spcAft>
              <a:buClr>
                <a:srgbClr val="002395"/>
              </a:buClr>
              <a:buSzPts val="1120"/>
              <a:buFont typeface="Arial"/>
              <a:buChar char="•"/>
            </a:pPr>
            <a:r>
              <a:rPr lang="fr-FR" sz="1400" b="0" i="0" u="none" strike="noStrike" cap="none" dirty="0">
                <a:solidFill>
                  <a:srgbClr val="002395"/>
                </a:solidFill>
                <a:latin typeface="Arial"/>
                <a:ea typeface="Arial"/>
                <a:cs typeface="Arial"/>
                <a:sym typeface="Arial"/>
              </a:rPr>
              <a:t>Les communautés de communes, les communautés d’agglomérations sont gérées dans « autre zone géographique »</a:t>
            </a:r>
            <a:endParaRPr dirty="0"/>
          </a:p>
          <a:p>
            <a:pPr marL="546482" marR="0" lvl="3" indent="0"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647386" marR="0" lvl="3" indent="-50104" algn="just" rtl="0">
              <a:lnSpc>
                <a:spcPct val="90000"/>
              </a:lnSpc>
              <a:spcBef>
                <a:spcPts val="339"/>
              </a:spcBef>
              <a:spcAft>
                <a:spcPts val="0"/>
              </a:spcAft>
              <a:buClr>
                <a:srgbClr val="6C8CC0"/>
              </a:buClr>
              <a:buSzPts val="800"/>
              <a:buFont typeface="Arial"/>
              <a:buNone/>
            </a:pPr>
            <a:endParaRPr sz="1000" b="0" i="0" u="none" strike="noStrike" cap="none" dirty="0">
              <a:solidFill>
                <a:srgbClr val="002395"/>
              </a:solidFill>
              <a:latin typeface="Arial"/>
              <a:ea typeface="Arial"/>
              <a:cs typeface="Arial"/>
              <a:sym typeface="Arial"/>
            </a:endParaRPr>
          </a:p>
          <a:p>
            <a:pPr marL="342900" marR="0" lvl="0" indent="-342900" algn="just" rtl="0">
              <a:lnSpc>
                <a:spcPct val="90000"/>
              </a:lnSpc>
              <a:spcBef>
                <a:spcPts val="0"/>
              </a:spcBef>
              <a:spcAft>
                <a:spcPts val="0"/>
              </a:spcAft>
              <a:buClr>
                <a:srgbClr val="002395"/>
              </a:buClr>
              <a:buSzPts val="1120"/>
              <a:buFont typeface="Arial"/>
              <a:buAutoNum type="arabicPeriod" startAt="16"/>
            </a:pPr>
            <a:r>
              <a:rPr lang="fr-FR" sz="1400" b="0" i="0" u="none" strike="noStrike" cap="none" dirty="0">
                <a:solidFill>
                  <a:srgbClr val="002395"/>
                </a:solidFill>
                <a:latin typeface="Arial"/>
                <a:ea typeface="Arial"/>
                <a:cs typeface="Arial"/>
                <a:sym typeface="Arial"/>
              </a:rPr>
              <a:t>Une fois les zones ajoutées vous pouvez en ajouter des complémentaires ou supprimer celles déjà crées avec l’icone </a:t>
            </a:r>
            <a:endParaRPr dirty="0"/>
          </a:p>
        </p:txBody>
      </p:sp>
      <p:sp>
        <p:nvSpPr>
          <p:cNvPr id="450" name="Google Shape;450;p17"/>
          <p:cNvSpPr/>
          <p:nvPr/>
        </p:nvSpPr>
        <p:spPr>
          <a:xfrm>
            <a:off x="6886760" y="3970079"/>
            <a:ext cx="4224165" cy="212979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51" name="Google Shape;451;p17"/>
          <p:cNvSpPr/>
          <p:nvPr/>
        </p:nvSpPr>
        <p:spPr>
          <a:xfrm>
            <a:off x="8649715" y="2605434"/>
            <a:ext cx="1046685" cy="175493"/>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2" name="Google Shape;452;p17"/>
          <p:cNvSpPr/>
          <p:nvPr/>
        </p:nvSpPr>
        <p:spPr>
          <a:xfrm>
            <a:off x="8558989" y="3513042"/>
            <a:ext cx="1296144" cy="171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3" name="Google Shape;453;p17"/>
          <p:cNvSpPr/>
          <p:nvPr/>
        </p:nvSpPr>
        <p:spPr>
          <a:xfrm>
            <a:off x="9647840" y="25981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pic>
        <p:nvPicPr>
          <p:cNvPr id="454" name="Google Shape;454;p17"/>
          <p:cNvPicPr preferRelativeResize="0"/>
          <p:nvPr/>
        </p:nvPicPr>
        <p:blipFill rotWithShape="1">
          <a:blip r:embed="rId6">
            <a:alphaModFix/>
          </a:blip>
          <a:srcRect/>
          <a:stretch/>
        </p:blipFill>
        <p:spPr>
          <a:xfrm>
            <a:off x="5807968" y="4935717"/>
            <a:ext cx="123825" cy="161925"/>
          </a:xfrm>
          <a:prstGeom prst="rect">
            <a:avLst/>
          </a:prstGeom>
          <a:noFill/>
          <a:ln>
            <a:noFill/>
          </a:ln>
        </p:spPr>
      </p:pic>
      <p:sp>
        <p:nvSpPr>
          <p:cNvPr id="455" name="Google Shape;455;p17"/>
          <p:cNvSpPr/>
          <p:nvPr/>
        </p:nvSpPr>
        <p:spPr>
          <a:xfrm>
            <a:off x="11009098" y="45901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
        <p:nvSpPr>
          <p:cNvPr id="456" name="Google Shape;456;p17"/>
          <p:cNvSpPr/>
          <p:nvPr/>
        </p:nvSpPr>
        <p:spPr>
          <a:xfrm>
            <a:off x="9719551" y="349768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IDENTIFICATION</a:t>
            </a:r>
            <a:endParaRPr/>
          </a:p>
        </p:txBody>
      </p:sp>
      <p:sp>
        <p:nvSpPr>
          <p:cNvPr id="462" name="Google Shape;462;p18"/>
          <p:cNvSpPr txBox="1">
            <a:spLocks noGrp="1"/>
          </p:cNvSpPr>
          <p:nvPr>
            <p:ph type="body" idx="1"/>
          </p:nvPr>
        </p:nvSpPr>
        <p:spPr>
          <a:xfrm>
            <a:off x="527052" y="1628800"/>
            <a:ext cx="4776860" cy="4535487"/>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i="0" u="none" strike="noStrike" cap="none" dirty="0">
                <a:solidFill>
                  <a:srgbClr val="002395"/>
                </a:solidFill>
                <a:latin typeface="Arial"/>
                <a:ea typeface="Arial"/>
                <a:cs typeface="Arial"/>
                <a:sym typeface="Arial"/>
              </a:rPr>
              <a:t>Dans le Détail du projet &gt; </a:t>
            </a:r>
            <a:r>
              <a:rPr lang="fr-FR" sz="1400" b="0" dirty="0">
                <a:solidFill>
                  <a:srgbClr val="002395"/>
                </a:solidFill>
              </a:rPr>
              <a:t>IDENTIFICATION</a:t>
            </a:r>
            <a:r>
              <a:rPr lang="fr-FR" sz="1400" i="0" u="none" strike="noStrike" cap="none" dirty="0">
                <a:solidFill>
                  <a:srgbClr val="002395"/>
                </a:solidFill>
                <a:latin typeface="Arial"/>
                <a:ea typeface="Arial"/>
                <a:cs typeface="Arial"/>
                <a:sym typeface="Arial"/>
              </a:rPr>
              <a:t> &gt; Contacts</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17"/>
            </a:pPr>
            <a:r>
              <a:rPr lang="fr-FR" sz="1400" b="0" i="0" u="none" strike="noStrike" cap="none" dirty="0">
                <a:solidFill>
                  <a:srgbClr val="002395"/>
                </a:solidFill>
                <a:latin typeface="Arial"/>
                <a:ea typeface="Arial"/>
                <a:cs typeface="Arial"/>
                <a:sym typeface="Arial"/>
              </a:rPr>
              <a:t>Le représentant légal de votre organisme est récupéré automatiquement. Si non préexistant, il sera demandé de le compléter.</a:t>
            </a:r>
            <a:endParaRPr dirty="0"/>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Vous pouvez ajouter les contacts privilégiés </a:t>
            </a:r>
            <a:r>
              <a:rPr lang="fr-FR" sz="1400" b="0" dirty="0">
                <a:solidFill>
                  <a:srgbClr val="002395"/>
                </a:solidFill>
              </a:rPr>
              <a:t>du projet </a:t>
            </a:r>
            <a:r>
              <a:rPr lang="fr-FR" sz="1400" b="0" dirty="0">
                <a:solidFill>
                  <a:srgbClr val="002395"/>
                </a:solidFill>
                <a:latin typeface="Arial"/>
                <a:ea typeface="Arial"/>
                <a:cs typeface="Arial"/>
                <a:sym typeface="Arial"/>
              </a:rPr>
              <a:t> (hors porteurs de projet) en cliquant sur </a:t>
            </a:r>
            <a:r>
              <a:rPr lang="fr-FR" sz="1400" b="0" dirty="0">
                <a:solidFill>
                  <a:srgbClr val="002395"/>
                </a:solidFill>
              </a:rPr>
              <a:t>« AJOUTER UN CONTACT »  </a:t>
            </a:r>
            <a:endParaRPr sz="1400" b="0" dirty="0">
              <a:solidFill>
                <a:srgbClr val="002395"/>
              </a:solidFill>
            </a:endParaRPr>
          </a:p>
          <a:p>
            <a:pPr marL="342900" lvl="0" indent="-342900" algn="just" rtl="0">
              <a:lnSpc>
                <a:spcPct val="100000"/>
              </a:lnSpc>
              <a:spcBef>
                <a:spcPts val="0"/>
              </a:spcBef>
              <a:spcAft>
                <a:spcPts val="0"/>
              </a:spcAft>
              <a:buClr>
                <a:srgbClr val="002395"/>
              </a:buClr>
              <a:buSzPts val="1400"/>
              <a:buFont typeface="Arial"/>
              <a:buAutoNum type="arabicPeriod" startAt="17"/>
            </a:pPr>
            <a:r>
              <a:rPr lang="fr-FR" sz="1400" b="0" dirty="0">
                <a:solidFill>
                  <a:srgbClr val="002395"/>
                </a:solidFill>
                <a:latin typeface="Arial"/>
                <a:ea typeface="Arial"/>
                <a:cs typeface="Arial"/>
                <a:sym typeface="Arial"/>
              </a:rPr>
              <a:t>Complétez les informations demandées </a:t>
            </a:r>
            <a:endParaRPr dirty="0"/>
          </a:p>
          <a:p>
            <a:pPr marL="525946" lvl="2" indent="-141085" algn="just" rtl="0">
              <a:lnSpc>
                <a:spcPct val="100000"/>
              </a:lnSpc>
              <a:spcBef>
                <a:spcPts val="339"/>
              </a:spcBef>
              <a:spcAft>
                <a:spcPts val="0"/>
              </a:spcAft>
              <a:buClr>
                <a:srgbClr val="002395"/>
              </a:buClr>
              <a:buSzPts val="1200"/>
              <a:buFont typeface="Arial"/>
              <a:buChar char="•"/>
            </a:pPr>
            <a:r>
              <a:rPr lang="fr-FR" sz="1200" b="0" dirty="0">
                <a:solidFill>
                  <a:srgbClr val="002395"/>
                </a:solidFill>
                <a:latin typeface="Arial"/>
                <a:ea typeface="Arial"/>
                <a:cs typeface="Arial"/>
                <a:sym typeface="Arial"/>
              </a:rPr>
              <a:t>Les champs avec * sont ceux obligatoires</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463" name="Google Shape;463;p1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64" name="Google Shape;464;p1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65" name="Google Shape;465;p18"/>
          <p:cNvPicPr preferRelativeResize="0"/>
          <p:nvPr/>
        </p:nvPicPr>
        <p:blipFill rotWithShape="1">
          <a:blip r:embed="rId3">
            <a:alphaModFix/>
          </a:blip>
          <a:srcRect/>
          <a:stretch/>
        </p:blipFill>
        <p:spPr>
          <a:xfrm>
            <a:off x="5448791" y="1571158"/>
            <a:ext cx="6479986" cy="4342728"/>
          </a:xfrm>
          <a:prstGeom prst="rect">
            <a:avLst/>
          </a:prstGeom>
          <a:noFill/>
          <a:ln>
            <a:noFill/>
          </a:ln>
        </p:spPr>
      </p:pic>
      <p:pic>
        <p:nvPicPr>
          <p:cNvPr id="466" name="Google Shape;466;p18"/>
          <p:cNvPicPr preferRelativeResize="0"/>
          <p:nvPr/>
        </p:nvPicPr>
        <p:blipFill rotWithShape="1">
          <a:blip r:embed="rId4">
            <a:alphaModFix/>
          </a:blip>
          <a:srcRect/>
          <a:stretch/>
        </p:blipFill>
        <p:spPr>
          <a:xfrm>
            <a:off x="775986" y="4105237"/>
            <a:ext cx="4278992" cy="2247925"/>
          </a:xfrm>
          <a:prstGeom prst="rect">
            <a:avLst/>
          </a:prstGeom>
          <a:noFill/>
          <a:ln>
            <a:noFill/>
          </a:ln>
        </p:spPr>
      </p:pic>
      <p:sp>
        <p:nvSpPr>
          <p:cNvPr id="467" name="Google Shape;467;p18"/>
          <p:cNvSpPr/>
          <p:nvPr/>
        </p:nvSpPr>
        <p:spPr>
          <a:xfrm>
            <a:off x="775986" y="4105237"/>
            <a:ext cx="4278992" cy="229629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8" name="Google Shape;468;p18"/>
          <p:cNvSpPr/>
          <p:nvPr/>
        </p:nvSpPr>
        <p:spPr>
          <a:xfrm>
            <a:off x="5448791" y="1571158"/>
            <a:ext cx="6479986" cy="43427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69" name="Google Shape;469;p18"/>
          <p:cNvSpPr/>
          <p:nvPr/>
        </p:nvSpPr>
        <p:spPr>
          <a:xfrm>
            <a:off x="8328248" y="5517232"/>
            <a:ext cx="9361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0" name="Google Shape;470;p18"/>
          <p:cNvSpPr/>
          <p:nvPr/>
        </p:nvSpPr>
        <p:spPr>
          <a:xfrm>
            <a:off x="4439816" y="3997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471" name="Google Shape;471;p18"/>
          <p:cNvSpPr/>
          <p:nvPr/>
        </p:nvSpPr>
        <p:spPr>
          <a:xfrm>
            <a:off x="10128448" y="14631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472" name="Google Shape;472;p18"/>
          <p:cNvSpPr/>
          <p:nvPr/>
        </p:nvSpPr>
        <p:spPr>
          <a:xfrm>
            <a:off x="9193231" y="55188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478" name="Google Shape;478;p19"/>
          <p:cNvSpPr txBox="1">
            <a:spLocks noGrp="1"/>
          </p:cNvSpPr>
          <p:nvPr>
            <p:ph type="body" idx="1"/>
          </p:nvPr>
        </p:nvSpPr>
        <p:spPr>
          <a:xfrm>
            <a:off x="524041" y="1217971"/>
            <a:ext cx="6806135" cy="4535487"/>
          </a:xfrm>
          <a:prstGeom prst="rect">
            <a:avLst/>
          </a:prstGeom>
          <a:noFill/>
          <a:ln>
            <a:noFill/>
          </a:ln>
        </p:spPr>
        <p:txBody>
          <a:bodyPr spcFirstLastPara="1" wrap="square" lIns="36000" tIns="0" rIns="36000" bIns="0" anchor="t" anchorCtr="0">
            <a:noAutofit/>
          </a:bodyPr>
          <a:lstStyle/>
          <a:p>
            <a:pPr marL="0" marR="0" lvl="0" indent="0" algn="just"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a:t>
            </a:r>
            <a:r>
              <a:rPr lang="fr-FR" sz="1400" dirty="0">
                <a:solidFill>
                  <a:srgbClr val="002395"/>
                </a:solidFill>
              </a:rPr>
              <a:t>&gt; ACTIONS </a:t>
            </a:r>
            <a:r>
              <a:rPr lang="fr-FR" sz="1400" b="1" i="0" u="none" strike="noStrike" cap="none" dirty="0">
                <a:solidFill>
                  <a:srgbClr val="002395"/>
                </a:solidFill>
                <a:latin typeface="Arial"/>
                <a:ea typeface="Arial"/>
                <a:cs typeface="Arial"/>
                <a:sym typeface="Arial"/>
              </a:rPr>
              <a:t>&gt; Identification</a:t>
            </a:r>
            <a:endParaRPr dirty="0"/>
          </a:p>
          <a:p>
            <a:pPr marL="0" marR="0" lvl="0" indent="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0"/>
            </a:pPr>
            <a:r>
              <a:rPr lang="fr-FR" sz="1400" b="0" i="0" u="none" strike="noStrike" cap="none" dirty="0">
                <a:solidFill>
                  <a:srgbClr val="002395"/>
                </a:solidFill>
                <a:latin typeface="Arial"/>
                <a:ea typeface="Arial"/>
                <a:cs typeface="Arial"/>
                <a:sym typeface="Arial"/>
              </a:rPr>
              <a:t>Cliquez sur « </a:t>
            </a:r>
            <a:r>
              <a:rPr lang="fr-FR" sz="1400" b="0" dirty="0">
                <a:solidFill>
                  <a:srgbClr val="002395"/>
                </a:solidFill>
              </a:rPr>
              <a:t>AJOUTER UNE ACTION » pour ajouter les actions que vous réaliserez dans le cadre du projet (une action </a:t>
            </a:r>
            <a:r>
              <a:rPr lang="fr-FR" sz="1400" b="0" i="0" u="none" strike="noStrike" cap="none" dirty="0">
                <a:solidFill>
                  <a:srgbClr val="002395"/>
                </a:solidFill>
                <a:latin typeface="Arial"/>
                <a:ea typeface="Arial"/>
                <a:cs typeface="Arial"/>
                <a:sym typeface="Arial"/>
              </a:rPr>
              <a:t>doit être saisie à minima)</a:t>
            </a:r>
            <a:endParaRPr dirty="0"/>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25400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endParaRPr sz="1400" b="0" dirty="0">
              <a:solidFill>
                <a:srgbClr val="002395"/>
              </a:solidFill>
              <a:latin typeface="Arial"/>
              <a:ea typeface="Arial"/>
              <a:cs typeface="Arial"/>
              <a:sym typeface="Arial"/>
            </a:endParaRPr>
          </a:p>
          <a:p>
            <a:pPr marL="0" marR="0" lvl="0" indent="0" algn="just" rtl="0">
              <a:lnSpc>
                <a:spcPct val="100000"/>
              </a:lnSpc>
              <a:spcBef>
                <a:spcPts val="0"/>
              </a:spcBef>
              <a:spcAft>
                <a:spcPts val="0"/>
              </a:spcAft>
              <a:buClr>
                <a:srgbClr val="002395"/>
              </a:buClr>
              <a:buSzPts val="1400"/>
              <a:buFont typeface="Arial"/>
              <a:buNone/>
            </a:pPr>
            <a:r>
              <a:rPr lang="fr-FR" sz="1400" b="0" dirty="0">
                <a:solidFill>
                  <a:srgbClr val="002395"/>
                </a:solidFill>
                <a:latin typeface="Arial"/>
                <a:ea typeface="Arial"/>
                <a:cs typeface="Arial"/>
                <a:sym typeface="Arial"/>
              </a:rPr>
              <a:t>21. </a:t>
            </a:r>
            <a:r>
              <a:rPr lang="fr-FR" sz="1400" b="0" i="0" u="none" strike="noStrike" cap="none" dirty="0">
                <a:solidFill>
                  <a:srgbClr val="002395"/>
                </a:solidFill>
                <a:latin typeface="Arial"/>
                <a:ea typeface="Arial"/>
                <a:cs typeface="Arial"/>
                <a:sym typeface="Arial"/>
              </a:rPr>
              <a:t>Des blocs </a:t>
            </a:r>
            <a:r>
              <a:rPr lang="fr-FR" sz="1400" b="0" dirty="0">
                <a:solidFill>
                  <a:srgbClr val="002395"/>
                </a:solidFill>
                <a:latin typeface="Arial"/>
                <a:ea typeface="Arial"/>
                <a:cs typeface="Arial"/>
                <a:sym typeface="Arial"/>
              </a:rPr>
              <a:t>apparaissent, renseignez alors : </a:t>
            </a:r>
            <a:endParaRPr dirty="0"/>
          </a:p>
          <a:p>
            <a:pPr marL="67860" indent="-342900" algn="just">
              <a:lnSpc>
                <a:spcPct val="100000"/>
              </a:lnSpc>
              <a:buClr>
                <a:srgbClr val="002395"/>
              </a:buClr>
              <a:buSzPts val="1400"/>
              <a:buFont typeface="Arial"/>
              <a:buAutoNum type="arabicPeriod" startAt="22"/>
            </a:pPr>
            <a:r>
              <a:rPr lang="fr-FR" sz="1400" b="0" dirty="0">
                <a:solidFill>
                  <a:srgbClr val="002395"/>
                </a:solidFill>
                <a:latin typeface="Arial"/>
                <a:ea typeface="Arial"/>
                <a:cs typeface="Arial"/>
                <a:sym typeface="Arial"/>
              </a:rPr>
              <a:t>Le libellé de l’action portée </a:t>
            </a:r>
          </a:p>
          <a:p>
            <a:pPr marL="182160" lvl="1" indent="0" algn="just" rtl="0">
              <a:lnSpc>
                <a:spcPct val="100000"/>
              </a:lnSpc>
              <a:spcBef>
                <a:spcPts val="0"/>
              </a:spcBef>
              <a:spcAft>
                <a:spcPts val="0"/>
              </a:spcAft>
              <a:buClr>
                <a:srgbClr val="002395"/>
              </a:buClr>
              <a:buSzPts val="1400"/>
              <a:buNone/>
            </a:pPr>
            <a:r>
              <a:rPr lang="fr-FR" sz="1200" dirty="0">
                <a:solidFill>
                  <a:srgbClr val="00B050"/>
                </a:solidFill>
              </a:rPr>
              <a:t>Pour le CAE, « CAE + formation + Nom de l’étudiant » (ex : CAE IDE MARTIN D »</a:t>
            </a:r>
            <a:endParaRPr sz="1600" dirty="0">
              <a:solidFill>
                <a:srgbClr val="00B050"/>
              </a:solidFill>
            </a:endParaRPr>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Son descriptif </a:t>
            </a:r>
          </a:p>
          <a:p>
            <a:pPr marL="182160" lvl="1" indent="0" algn="just" rtl="0">
              <a:lnSpc>
                <a:spcPct val="100000"/>
              </a:lnSpc>
              <a:spcBef>
                <a:spcPts val="0"/>
              </a:spcBef>
              <a:spcAft>
                <a:spcPts val="0"/>
              </a:spcAft>
              <a:buClr>
                <a:srgbClr val="002395"/>
              </a:buClr>
              <a:buSzPts val="1400"/>
              <a:buNone/>
            </a:pPr>
            <a:r>
              <a:rPr lang="fr-FR" sz="1400" dirty="0">
                <a:solidFill>
                  <a:srgbClr val="00B050"/>
                </a:solidFill>
              </a:rPr>
              <a:t>« </a:t>
            </a:r>
            <a:r>
              <a:rPr lang="fr-FR" sz="1200" dirty="0">
                <a:solidFill>
                  <a:srgbClr val="00B050"/>
                </a:solidFill>
              </a:rPr>
              <a:t>Conclusion et financement d’un CAE auprès d’un étudiant en [formation choisie], en contrepartie d’un engagement du [date début] à [date fin] de servir dans l’établissement. L’étudiant sera ainsi présent pendant au minimum 18 mois dans l’établissement dès sa sortie d’études et ce, afin de lutter contre les tensions RH. Ce dispositif contribue à faciliter les embauches et donc à améliorer l’attractivité de l’établissement. »</a:t>
            </a:r>
          </a:p>
          <a:p>
            <a:pPr marL="182160" lvl="1" indent="0" algn="just" rtl="0">
              <a:lnSpc>
                <a:spcPct val="100000"/>
              </a:lnSpc>
              <a:spcBef>
                <a:spcPts val="0"/>
              </a:spcBef>
              <a:spcAft>
                <a:spcPts val="0"/>
              </a:spcAft>
              <a:buClr>
                <a:srgbClr val="002395"/>
              </a:buClr>
              <a:buSzPts val="1400"/>
              <a:buNone/>
            </a:pPr>
            <a:endParaRPr dirty="0"/>
          </a:p>
          <a:p>
            <a:pPr marL="67860" indent="-342900" algn="just">
              <a:lnSpc>
                <a:spcPct val="100000"/>
              </a:lnSpc>
              <a:buClr>
                <a:srgbClr val="002395"/>
              </a:buClr>
              <a:buSzPts val="1400"/>
              <a:buFont typeface="+mj-lt"/>
              <a:buAutoNum type="arabicPeriod" startAt="22"/>
            </a:pPr>
            <a:r>
              <a:rPr lang="fr-FR" sz="1400" b="0" dirty="0">
                <a:solidFill>
                  <a:srgbClr val="002395"/>
                </a:solidFill>
                <a:latin typeface="Arial"/>
                <a:ea typeface="Arial"/>
                <a:cs typeface="Arial"/>
                <a:sym typeface="Arial"/>
              </a:rPr>
              <a:t>Les informations facultatives si vous le souhaitez, (étapes, partenariats, modalités de recrutement, publics bénéficiaires, spécificités et pouvez ajouter une pièce jointe si vous le souhaitez (qui récapitulerait l’ensemble de ces éléments par exemple) </a:t>
            </a:r>
            <a:endParaRPr sz="1200" b="0" dirty="0">
              <a:solidFill>
                <a:srgbClr val="002395"/>
              </a:solidFill>
              <a:latin typeface="Arial"/>
              <a:ea typeface="Arial"/>
              <a:cs typeface="Arial"/>
              <a:sym typeface="Arial"/>
            </a:endParaRPr>
          </a:p>
        </p:txBody>
      </p:sp>
      <p:sp>
        <p:nvSpPr>
          <p:cNvPr id="479" name="Google Shape;479;p1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480" name="Google Shape;480;p1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481" name="Google Shape;481;p19"/>
          <p:cNvPicPr preferRelativeResize="0"/>
          <p:nvPr/>
        </p:nvPicPr>
        <p:blipFill rotWithShape="1">
          <a:blip r:embed="rId3">
            <a:alphaModFix/>
          </a:blip>
          <a:srcRect r="788" b="34566"/>
          <a:stretch/>
        </p:blipFill>
        <p:spPr>
          <a:xfrm>
            <a:off x="1676231" y="2158078"/>
            <a:ext cx="4735287" cy="1470348"/>
          </a:xfrm>
          <a:prstGeom prst="rect">
            <a:avLst/>
          </a:prstGeom>
          <a:noFill/>
          <a:ln>
            <a:noFill/>
          </a:ln>
        </p:spPr>
      </p:pic>
      <p:grpSp>
        <p:nvGrpSpPr>
          <p:cNvPr id="482" name="Google Shape;482;p19"/>
          <p:cNvGrpSpPr/>
          <p:nvPr/>
        </p:nvGrpSpPr>
        <p:grpSpPr>
          <a:xfrm>
            <a:off x="7752184" y="1217971"/>
            <a:ext cx="3816424" cy="4892033"/>
            <a:chOff x="7752184" y="1345279"/>
            <a:chExt cx="4134677" cy="5279964"/>
          </a:xfrm>
        </p:grpSpPr>
        <p:pic>
          <p:nvPicPr>
            <p:cNvPr id="483" name="Google Shape;483;p19"/>
            <p:cNvPicPr preferRelativeResize="0"/>
            <p:nvPr/>
          </p:nvPicPr>
          <p:blipFill rotWithShape="1">
            <a:blip r:embed="rId4">
              <a:alphaModFix/>
            </a:blip>
            <a:srcRect/>
            <a:stretch/>
          </p:blipFill>
          <p:spPr>
            <a:xfrm>
              <a:off x="7752184" y="1345279"/>
              <a:ext cx="4134677" cy="5279964"/>
            </a:xfrm>
            <a:prstGeom prst="rect">
              <a:avLst/>
            </a:prstGeom>
            <a:noFill/>
            <a:ln>
              <a:noFill/>
            </a:ln>
          </p:spPr>
        </p:pic>
        <p:pic>
          <p:nvPicPr>
            <p:cNvPr id="484" name="Google Shape;484;p19"/>
            <p:cNvPicPr preferRelativeResize="0"/>
            <p:nvPr/>
          </p:nvPicPr>
          <p:blipFill rotWithShape="1">
            <a:blip r:embed="rId5">
              <a:alphaModFix/>
            </a:blip>
            <a:srcRect/>
            <a:stretch/>
          </p:blipFill>
          <p:spPr>
            <a:xfrm>
              <a:off x="8680452" y="2492896"/>
              <a:ext cx="1824203" cy="236215"/>
            </a:xfrm>
            <a:prstGeom prst="rect">
              <a:avLst/>
            </a:prstGeom>
            <a:noFill/>
            <a:ln>
              <a:noFill/>
            </a:ln>
          </p:spPr>
        </p:pic>
      </p:grpSp>
      <p:sp>
        <p:nvSpPr>
          <p:cNvPr id="485" name="Google Shape;485;p19"/>
          <p:cNvSpPr/>
          <p:nvPr/>
        </p:nvSpPr>
        <p:spPr>
          <a:xfrm>
            <a:off x="1676231" y="2138529"/>
            <a:ext cx="4824536" cy="147034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6" name="Google Shape;486;p19"/>
          <p:cNvSpPr/>
          <p:nvPr/>
        </p:nvSpPr>
        <p:spPr>
          <a:xfrm>
            <a:off x="7752184" y="1217971"/>
            <a:ext cx="3816424" cy="48920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7" name="Google Shape;487;p19"/>
          <p:cNvSpPr/>
          <p:nvPr/>
        </p:nvSpPr>
        <p:spPr>
          <a:xfrm>
            <a:off x="8040216" y="1917427"/>
            <a:ext cx="3110442" cy="58270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8" name="Google Shape;488;p19"/>
          <p:cNvSpPr/>
          <p:nvPr/>
        </p:nvSpPr>
        <p:spPr>
          <a:xfrm>
            <a:off x="8006411" y="2665605"/>
            <a:ext cx="3490189" cy="12674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89" name="Google Shape;489;p19"/>
          <p:cNvSpPr/>
          <p:nvPr/>
        </p:nvSpPr>
        <p:spPr>
          <a:xfrm>
            <a:off x="7993708" y="4195335"/>
            <a:ext cx="3502892" cy="182595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490" name="Google Shape;490;p19"/>
          <p:cNvSpPr/>
          <p:nvPr/>
        </p:nvSpPr>
        <p:spPr>
          <a:xfrm>
            <a:off x="3801762" y="3376503"/>
            <a:ext cx="720080" cy="16132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1" name="Google Shape;491;p19"/>
          <p:cNvSpPr/>
          <p:nvPr/>
        </p:nvSpPr>
        <p:spPr>
          <a:xfrm>
            <a:off x="4542185" y="33491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492" name="Google Shape;492;p19"/>
          <p:cNvSpPr/>
          <p:nvPr/>
        </p:nvSpPr>
        <p:spPr>
          <a:xfrm>
            <a:off x="11496600" y="1412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493" name="Google Shape;493;p19"/>
          <p:cNvSpPr/>
          <p:nvPr/>
        </p:nvSpPr>
        <p:spPr>
          <a:xfrm>
            <a:off x="11064552" y="215807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494" name="Google Shape;494;p19"/>
          <p:cNvSpPr/>
          <p:nvPr/>
        </p:nvSpPr>
        <p:spPr>
          <a:xfrm>
            <a:off x="11143704" y="380992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
        <p:nvSpPr>
          <p:cNvPr id="495" name="Google Shape;495;p19"/>
          <p:cNvSpPr/>
          <p:nvPr/>
        </p:nvSpPr>
        <p:spPr>
          <a:xfrm>
            <a:off x="10001774" y="40770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body" idx="1"/>
          </p:nvPr>
        </p:nvSpPr>
        <p:spPr>
          <a:xfrm>
            <a:off x="3719736" y="2060848"/>
            <a:ext cx="7559990" cy="3201493"/>
          </a:xfrm>
          <a:prstGeom prst="rect">
            <a:avLst/>
          </a:prstGeom>
          <a:noFill/>
          <a:ln>
            <a:noFill/>
          </a:ln>
        </p:spPr>
        <p:txBody>
          <a:bodyPr spcFirstLastPara="1" wrap="square" lIns="36000" tIns="0" rIns="36000" bIns="0" anchor="t" anchorCtr="0">
            <a:noAutofit/>
          </a:bodyPr>
          <a:lstStyle/>
          <a:p>
            <a:pPr marL="0" lvl="0" indent="0" algn="ctr" rtl="0">
              <a:lnSpc>
                <a:spcPct val="100000"/>
              </a:lnSpc>
              <a:spcBef>
                <a:spcPts val="0"/>
              </a:spcBef>
              <a:spcAft>
                <a:spcPts val="0"/>
              </a:spcAft>
              <a:buClr>
                <a:schemeClr val="dk2"/>
              </a:buClr>
              <a:buSzPts val="1440"/>
              <a:buFont typeface="Arial"/>
              <a:buNone/>
            </a:pPr>
            <a:endParaRPr sz="1800"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PRÉSENTATION DE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RÔLES PRÉVUS DANS STARS-</a:t>
            </a:r>
            <a:r>
              <a:rPr lang="fr-FR" sz="1800" dirty="0" err="1"/>
              <a:t>FIR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CONNEXION ET CRÉATION DE COMPTE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PAGE D’ACCUEIL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CONSULTER MON ORGANISME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CRÉATION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CONTRACTUALISATION</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SUIVI FINANCIER</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MESSAGERIE</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RECHERCHE DE PROJETS</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COPIE D’UN PROJET EXISTANT </a:t>
            </a:r>
            <a:endParaRPr dirty="0"/>
          </a:p>
          <a:p>
            <a:pPr marL="457200" lvl="0" indent="-457200" algn="l" rtl="0">
              <a:lnSpc>
                <a:spcPct val="100000"/>
              </a:lnSpc>
              <a:spcBef>
                <a:spcPts val="0"/>
              </a:spcBef>
              <a:spcAft>
                <a:spcPts val="0"/>
              </a:spcAft>
              <a:buClr>
                <a:schemeClr val="dk2"/>
              </a:buClr>
              <a:buSzPts val="1440"/>
              <a:buFont typeface="Arial"/>
              <a:buAutoNum type="arabicPeriod"/>
            </a:pPr>
            <a:r>
              <a:rPr lang="fr-FR" sz="1800" dirty="0"/>
              <a:t>MODIFICATION OU </a:t>
            </a:r>
            <a:r>
              <a:rPr lang="fr-FR" sz="1800" dirty="0" err="1"/>
              <a:t>SUPRESSION</a:t>
            </a:r>
            <a:r>
              <a:rPr lang="fr-FR" sz="1800" dirty="0"/>
              <a:t> DE PROJET </a:t>
            </a:r>
            <a:endParaRPr dirty="0"/>
          </a:p>
          <a:p>
            <a:pPr marL="457200" lvl="0" indent="-365760" algn="l" rtl="0">
              <a:lnSpc>
                <a:spcPct val="100000"/>
              </a:lnSpc>
              <a:spcBef>
                <a:spcPts val="0"/>
              </a:spcBef>
              <a:spcAft>
                <a:spcPts val="0"/>
              </a:spcAft>
              <a:buClr>
                <a:schemeClr val="dk2"/>
              </a:buClr>
              <a:buSzPts val="1440"/>
              <a:buFont typeface="Arial"/>
              <a:buNone/>
            </a:pPr>
            <a:endParaRPr sz="1800" dirty="0"/>
          </a:p>
        </p:txBody>
      </p:sp>
      <p:sp>
        <p:nvSpPr>
          <p:cNvPr id="173" name="Google Shape;173;p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74" name="Google Shape;174;p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75" name="Google Shape;175;p2"/>
          <p:cNvSpPr txBox="1"/>
          <p:nvPr/>
        </p:nvSpPr>
        <p:spPr>
          <a:xfrm>
            <a:off x="3105747" y="71090"/>
            <a:ext cx="8942916" cy="909638"/>
          </a:xfrm>
          <a:prstGeom prst="rect">
            <a:avLst/>
          </a:prstGeom>
          <a:noFill/>
          <a:ln>
            <a:noFill/>
          </a:ln>
        </p:spPr>
        <p:txBody>
          <a:bodyPr spcFirstLastPara="1" wrap="square" lIns="91425" tIns="45700" rIns="91425" bIns="45700" anchor="b" anchorCtr="0">
            <a:noAutofit/>
          </a:bodyPr>
          <a:lstStyle/>
          <a:p>
            <a:pPr marL="0" marR="0" lvl="0" indent="0" algn="r" rtl="0">
              <a:lnSpc>
                <a:spcPct val="79708"/>
              </a:lnSpc>
              <a:spcBef>
                <a:spcPts val="0"/>
              </a:spcBef>
              <a:spcAft>
                <a:spcPts val="0"/>
              </a:spcAft>
              <a:buNone/>
            </a:pPr>
            <a:r>
              <a:rPr lang="fr-FR" sz="2400" b="1" i="0" u="none" strike="noStrike" cap="none">
                <a:solidFill>
                  <a:schemeClr val="dk2"/>
                </a:solidFill>
                <a:latin typeface="Arial"/>
                <a:ea typeface="Arial"/>
                <a:cs typeface="Arial"/>
                <a:sym typeface="Arial"/>
              </a:rPr>
              <a:t>SOMMAIRE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628800"/>
            <a:ext cx="4287590" cy="28122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endParaRPr sz="1400" b="0" i="0" u="none" strike="noStrike" cap="none" dirty="0">
              <a:solidFill>
                <a:srgbClr val="002395"/>
              </a:solidFill>
              <a:latin typeface="Arial"/>
              <a:ea typeface="Arial"/>
              <a:cs typeface="Arial"/>
              <a:sym typeface="Arial"/>
            </a:endParaRPr>
          </a:p>
          <a:p>
            <a:pPr marL="342900" marR="0" lvl="0" indent="-342900" algn="just" rtl="0">
              <a:lnSpc>
                <a:spcPct val="100000"/>
              </a:lnSpc>
              <a:spcBef>
                <a:spcPts val="0"/>
              </a:spcBef>
              <a:spcAft>
                <a:spcPts val="0"/>
              </a:spcAft>
              <a:buClr>
                <a:srgbClr val="002395"/>
              </a:buClr>
              <a:buSzPts val="1400"/>
              <a:buFont typeface="Arial"/>
              <a:buAutoNum type="arabicPeriod" startAt="25"/>
            </a:pPr>
            <a:r>
              <a:rPr lang="fr-FR" sz="1400" b="0" i="0" u="none" strike="noStrike" cap="none" dirty="0">
                <a:solidFill>
                  <a:srgbClr val="002395"/>
                </a:solidFill>
                <a:latin typeface="Arial"/>
                <a:ea typeface="Arial"/>
                <a:cs typeface="Arial"/>
                <a:sym typeface="Arial"/>
              </a:rPr>
              <a:t>Cliquez sur les boutons de chaque section </a:t>
            </a:r>
            <a:r>
              <a:rPr lang="fr-FR" sz="1400" b="0" i="0" u="none" strike="noStrike" cap="none" dirty="0">
                <a:latin typeface="Arial"/>
                <a:ea typeface="Arial"/>
                <a:cs typeface="Arial"/>
                <a:sym typeface="Arial"/>
              </a:rPr>
              <a:t>pour modifier ou ajouter une information</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Des listes déroulantes sont proposées pour les typologies, thématiques et populations. Plusieurs valeurs peuvent être saisies pour ces blocs et une doit être sélectionnée à minima</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L’ordre de priorité peut être modifié pour les thématiques de l’action avec la flèche</a:t>
            </a:r>
            <a:endParaRPr dirty="0"/>
          </a:p>
          <a:p>
            <a:pPr marL="342900" marR="0" lvl="0" indent="-342900" algn="just" rtl="0">
              <a:lnSpc>
                <a:spcPct val="100000"/>
              </a:lnSpc>
              <a:spcBef>
                <a:spcPts val="0"/>
              </a:spcBef>
              <a:spcAft>
                <a:spcPts val="0"/>
              </a:spcAft>
              <a:buClr>
                <a:schemeClr val="dk2"/>
              </a:buClr>
              <a:buSzPts val="1400"/>
              <a:buFont typeface="Arial"/>
              <a:buAutoNum type="arabicPeriod" startAt="25"/>
            </a:pPr>
            <a:r>
              <a:rPr lang="fr-FR" sz="1400" b="0" dirty="0">
                <a:latin typeface="Arial"/>
                <a:ea typeface="Arial"/>
                <a:cs typeface="Arial"/>
                <a:sym typeface="Arial"/>
              </a:rPr>
              <a:t>La notion de population principale peut être modifiée en cliquant sur </a:t>
            </a:r>
            <a:r>
              <a:rPr lang="fr-FR" sz="1400" b="0" dirty="0"/>
              <a:t>DESIGNER COMME PRINCIPALE</a:t>
            </a:r>
            <a:endParaRPr sz="1400" b="0" dirty="0"/>
          </a:p>
          <a:p>
            <a:pPr marL="342900" marR="0" lvl="0" indent="-254000" algn="just" rtl="0">
              <a:lnSpc>
                <a:spcPct val="100000"/>
              </a:lnSpc>
              <a:spcBef>
                <a:spcPts val="0"/>
              </a:spcBef>
              <a:spcAft>
                <a:spcPts val="0"/>
              </a:spcAft>
              <a:buClr>
                <a:schemeClr val="dk2"/>
              </a:buClr>
              <a:buSzPts val="1400"/>
              <a:buFont typeface="Arial"/>
              <a:buNone/>
            </a:pPr>
            <a:endParaRPr sz="1400" b="0" i="0" u="none" strike="noStrike" cap="none" dirty="0">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903907" y="1225154"/>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pic>
        <p:nvPicPr>
          <p:cNvPr id="512" name="Google Shape;512;p20"/>
          <p:cNvPicPr preferRelativeResize="0"/>
          <p:nvPr/>
        </p:nvPicPr>
        <p:blipFill rotWithShape="1">
          <a:blip r:embed="rId9">
            <a:alphaModFix/>
          </a:blip>
          <a:srcRect t="34776"/>
          <a:stretch/>
        </p:blipFill>
        <p:spPr>
          <a:xfrm>
            <a:off x="897118" y="4423990"/>
            <a:ext cx="3830730" cy="2313988"/>
          </a:xfrm>
          <a:prstGeom prst="rect">
            <a:avLst/>
          </a:prstGeom>
          <a:noFill/>
          <a:ln>
            <a:noFill/>
          </a:ln>
        </p:spPr>
      </p:pic>
      <p:sp>
        <p:nvSpPr>
          <p:cNvPr id="513" name="Google Shape;513;p20"/>
          <p:cNvSpPr/>
          <p:nvPr/>
        </p:nvSpPr>
        <p:spPr>
          <a:xfrm>
            <a:off x="4903906" y="1225154"/>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4" name="Google Shape;514;p20"/>
          <p:cNvSpPr/>
          <p:nvPr/>
        </p:nvSpPr>
        <p:spPr>
          <a:xfrm>
            <a:off x="897117" y="4423990"/>
            <a:ext cx="3830731" cy="2317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5" name="Google Shape;515;p20"/>
          <p:cNvSpPr/>
          <p:nvPr/>
        </p:nvSpPr>
        <p:spPr>
          <a:xfrm>
            <a:off x="2866717" y="6254065"/>
            <a:ext cx="709004" cy="199281"/>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6" name="Google Shape;516;p20"/>
          <p:cNvSpPr/>
          <p:nvPr/>
        </p:nvSpPr>
        <p:spPr>
          <a:xfrm>
            <a:off x="3791744" y="4913762"/>
            <a:ext cx="432048" cy="29697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7" name="Google Shape;527;p20"/>
          <p:cNvSpPr/>
          <p:nvPr/>
        </p:nvSpPr>
        <p:spPr>
          <a:xfrm>
            <a:off x="4134529" y="515772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27</a:t>
            </a:r>
            <a:endParaRPr/>
          </a:p>
        </p:txBody>
      </p:sp>
      <p:sp>
        <p:nvSpPr>
          <p:cNvPr id="528" name="Google Shape;528;p20"/>
          <p:cNvSpPr/>
          <p:nvPr/>
        </p:nvSpPr>
        <p:spPr>
          <a:xfrm>
            <a:off x="3528463" y="62457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28</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
        <p:nvSpPr>
          <p:cNvPr id="533" name="Google Shape;533;p20"/>
          <p:cNvSpPr/>
          <p:nvPr/>
        </p:nvSpPr>
        <p:spPr>
          <a:xfrm>
            <a:off x="4795905" y="484903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02" name="Google Shape;502;p20"/>
          <p:cNvSpPr txBox="1">
            <a:spLocks noGrp="1"/>
          </p:cNvSpPr>
          <p:nvPr>
            <p:ph type="body" idx="1"/>
          </p:nvPr>
        </p:nvSpPr>
        <p:spPr>
          <a:xfrm>
            <a:off x="527053" y="1805329"/>
            <a:ext cx="3332770" cy="2988905"/>
          </a:xfrm>
          <a:prstGeom prst="rect">
            <a:avLst/>
          </a:prstGeom>
          <a:noFill/>
          <a:ln>
            <a:noFill/>
          </a:ln>
        </p:spPr>
        <p:txBody>
          <a:bodyPr spcFirstLastPara="1" wrap="square" lIns="36000" tIns="0" rIns="36000" bIns="0" anchor="t" anchorCtr="0">
            <a:noAutofit/>
          </a:bodyPr>
          <a:lstStyle/>
          <a:p>
            <a:pPr marL="0" marR="0" lvl="0" indent="0" algn="l" rtl="0">
              <a:lnSpc>
                <a:spcPct val="100000"/>
              </a:lnSpc>
              <a:spcBef>
                <a:spcPts val="0"/>
              </a:spcBef>
              <a:spcAft>
                <a:spcPts val="0"/>
              </a:spcAft>
              <a:buClr>
                <a:srgbClr val="002395"/>
              </a:buClr>
              <a:buSzPts val="140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a:t>
            </a:r>
            <a:r>
              <a:rPr lang="fr-FR" sz="1400" b="1" i="0" u="none" strike="noStrike" cap="none" dirty="0">
                <a:solidFill>
                  <a:srgbClr val="002395"/>
                </a:solidFill>
                <a:latin typeface="Arial"/>
                <a:ea typeface="Arial"/>
                <a:cs typeface="Arial"/>
                <a:sym typeface="Arial"/>
              </a:rPr>
              <a:t>&gt; Descriptif</a:t>
            </a:r>
            <a:endParaRPr dirty="0"/>
          </a:p>
          <a:p>
            <a:pPr marL="0" marR="0" lvl="0" indent="0" algn="l" rtl="0">
              <a:lnSpc>
                <a:spcPct val="100000"/>
              </a:lnSpc>
              <a:spcBef>
                <a:spcPts val="0"/>
              </a:spcBef>
              <a:spcAft>
                <a:spcPts val="0"/>
              </a:spcAft>
              <a:buClr>
                <a:schemeClr val="dk2"/>
              </a:buClr>
              <a:buSzPts val="1400"/>
              <a:buFont typeface="Arial"/>
              <a:buNone/>
            </a:pPr>
            <a:endParaRPr sz="1200" b="0" i="0" u="none" strike="noStrike" cap="none" dirty="0">
              <a:solidFill>
                <a:srgbClr val="002395"/>
              </a:solidFill>
              <a:sym typeface="Arial"/>
            </a:endParaRPr>
          </a:p>
          <a:p>
            <a:pPr marL="342900" marR="0" lvl="0" indent="-254000" algn="just" rtl="0">
              <a:lnSpc>
                <a:spcPct val="100000"/>
              </a:lnSpc>
              <a:spcBef>
                <a:spcPts val="0"/>
              </a:spcBef>
              <a:spcAft>
                <a:spcPts val="0"/>
              </a:spcAft>
              <a:buClr>
                <a:schemeClr val="dk2"/>
              </a:buClr>
              <a:buSzPts val="1400"/>
              <a:buFont typeface="Arial"/>
              <a:buNone/>
            </a:pPr>
            <a:r>
              <a:rPr lang="fr-FR" sz="1200" i="0" u="none" strike="noStrike" cap="none" dirty="0">
                <a:solidFill>
                  <a:srgbClr val="00B050"/>
                </a:solidFill>
                <a:sym typeface="Arial"/>
              </a:rPr>
              <a:t>Pour le CAE:</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L’action relève-t-elle de la politique de la ville? « Non »</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Moyens matériels et humains : Ne pas modifier</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Typologie de l’action « soutien aux équipes »</a:t>
            </a:r>
          </a:p>
          <a:p>
            <a:pPr marL="374650" marR="0" lvl="0" indent="-285750" algn="just" rtl="0">
              <a:lnSpc>
                <a:spcPct val="100000"/>
              </a:lnSpc>
              <a:spcBef>
                <a:spcPts val="0"/>
              </a:spcBef>
              <a:spcAft>
                <a:spcPts val="0"/>
              </a:spcAft>
              <a:buClr>
                <a:schemeClr val="dk2"/>
              </a:buClr>
              <a:buSzPts val="1400"/>
              <a:buFontTx/>
              <a:buChar char="-"/>
            </a:pPr>
            <a:r>
              <a:rPr lang="fr-FR" sz="1200" i="0" u="none" strike="noStrike" cap="none" dirty="0">
                <a:solidFill>
                  <a:srgbClr val="00B050"/>
                </a:solidFill>
                <a:sym typeface="Arial"/>
              </a:rPr>
              <a:t>Thématiques de l’action : « Attractivité médicale »</a:t>
            </a:r>
          </a:p>
          <a:p>
            <a:pPr marL="374650" marR="0" lvl="0" indent="-285750" algn="just" rtl="0">
              <a:lnSpc>
                <a:spcPct val="100000"/>
              </a:lnSpc>
              <a:spcBef>
                <a:spcPts val="0"/>
              </a:spcBef>
              <a:spcAft>
                <a:spcPts val="0"/>
              </a:spcAft>
              <a:buClr>
                <a:schemeClr val="dk2"/>
              </a:buClr>
              <a:buSzPts val="1400"/>
              <a:buFontTx/>
              <a:buChar char="-"/>
            </a:pPr>
            <a:r>
              <a:rPr lang="fr-FR" sz="1200" dirty="0">
                <a:solidFill>
                  <a:srgbClr val="00B050"/>
                </a:solidFill>
              </a:rPr>
              <a:t>Populations concernées : « Professionnels de santé »</a:t>
            </a:r>
            <a:endParaRPr lang="fr-FR" sz="1200" i="0" u="none" strike="noStrike" cap="none" dirty="0">
              <a:solidFill>
                <a:srgbClr val="00B050"/>
              </a:solidFill>
              <a:sym typeface="Arial"/>
            </a:endParaRPr>
          </a:p>
          <a:p>
            <a:pPr marL="374650" marR="0" lvl="0" indent="-285750" algn="just" rtl="0">
              <a:lnSpc>
                <a:spcPct val="100000"/>
              </a:lnSpc>
              <a:spcBef>
                <a:spcPts val="0"/>
              </a:spcBef>
              <a:spcAft>
                <a:spcPts val="0"/>
              </a:spcAft>
              <a:buClr>
                <a:schemeClr val="dk2"/>
              </a:buClr>
              <a:buSzPts val="1400"/>
              <a:buFontTx/>
              <a:buChar char="-"/>
            </a:pPr>
            <a:endParaRPr sz="1400" b="0" i="0" u="none" strike="noStrike" cap="none" dirty="0">
              <a:solidFill>
                <a:srgbClr val="00B050"/>
              </a:solidFill>
              <a:latin typeface="Arial"/>
              <a:ea typeface="Arial"/>
              <a:cs typeface="Arial"/>
              <a:sym typeface="Arial"/>
            </a:endParaRPr>
          </a:p>
          <a:p>
            <a:pPr marL="0" marR="0" lvl="0" indent="0" algn="just" rtl="0">
              <a:lnSpc>
                <a:spcPct val="100000"/>
              </a:lnSpc>
              <a:spcBef>
                <a:spcPts val="0"/>
              </a:spcBef>
              <a:spcAft>
                <a:spcPts val="0"/>
              </a:spcAft>
              <a:buClr>
                <a:schemeClr val="dk2"/>
              </a:buClr>
              <a:buSzPts val="1400"/>
              <a:buFont typeface="Arial"/>
              <a:buNone/>
            </a:pPr>
            <a:r>
              <a:rPr lang="fr-FR" sz="1400" b="0" i="0" u="none" strike="noStrike" cap="none" dirty="0">
                <a:latin typeface="Arial"/>
                <a:ea typeface="Arial"/>
                <a:cs typeface="Arial"/>
                <a:sym typeface="Arial"/>
              </a:rPr>
              <a:t> </a:t>
            </a:r>
            <a:endParaRPr dirty="0"/>
          </a:p>
          <a:p>
            <a:pPr marL="0" lvl="0" indent="0" algn="l" rtl="0">
              <a:lnSpc>
                <a:spcPct val="90000"/>
              </a:lnSpc>
              <a:spcBef>
                <a:spcPts val="0"/>
              </a:spcBef>
              <a:spcAft>
                <a:spcPts val="0"/>
              </a:spcAft>
              <a:buClr>
                <a:schemeClr val="dk2"/>
              </a:buClr>
              <a:buSzPts val="1600"/>
              <a:buFont typeface="Arial"/>
              <a:buNone/>
            </a:pPr>
            <a:endParaRPr dirty="0"/>
          </a:p>
        </p:txBody>
      </p:sp>
      <p:sp>
        <p:nvSpPr>
          <p:cNvPr id="503" name="Google Shape;503;p2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04" name="Google Shape;504;p2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05" name="Google Shape;505;p20"/>
          <p:cNvPicPr preferRelativeResize="0"/>
          <p:nvPr/>
        </p:nvPicPr>
        <p:blipFill rotWithShape="1">
          <a:blip r:embed="rId3">
            <a:alphaModFix/>
          </a:blip>
          <a:srcRect/>
          <a:stretch/>
        </p:blipFill>
        <p:spPr>
          <a:xfrm>
            <a:off x="4535452" y="1170162"/>
            <a:ext cx="4504461" cy="4940150"/>
          </a:xfrm>
          <a:prstGeom prst="rect">
            <a:avLst/>
          </a:prstGeom>
          <a:noFill/>
          <a:ln>
            <a:noFill/>
          </a:ln>
        </p:spPr>
      </p:pic>
      <p:pic>
        <p:nvPicPr>
          <p:cNvPr id="506" name="Google Shape;506;p20"/>
          <p:cNvPicPr preferRelativeResize="0"/>
          <p:nvPr/>
        </p:nvPicPr>
        <p:blipFill rotWithShape="1">
          <a:blip r:embed="rId4">
            <a:alphaModFix/>
          </a:blip>
          <a:srcRect r="34685"/>
          <a:stretch/>
        </p:blipFill>
        <p:spPr>
          <a:xfrm>
            <a:off x="9611899" y="1522409"/>
            <a:ext cx="2164084" cy="720465"/>
          </a:xfrm>
          <a:prstGeom prst="rect">
            <a:avLst/>
          </a:prstGeom>
          <a:noFill/>
          <a:ln>
            <a:noFill/>
          </a:ln>
        </p:spPr>
      </p:pic>
      <p:pic>
        <p:nvPicPr>
          <p:cNvPr id="507" name="Google Shape;507;p20"/>
          <p:cNvPicPr preferRelativeResize="0"/>
          <p:nvPr/>
        </p:nvPicPr>
        <p:blipFill rotWithShape="1">
          <a:blip r:embed="rId5">
            <a:alphaModFix/>
          </a:blip>
          <a:srcRect l="641" t="6341" r="-998" b="72"/>
          <a:stretch/>
        </p:blipFill>
        <p:spPr>
          <a:xfrm>
            <a:off x="9611899" y="2396481"/>
            <a:ext cx="2172733" cy="986132"/>
          </a:xfrm>
          <a:prstGeom prst="rect">
            <a:avLst/>
          </a:prstGeom>
          <a:noFill/>
          <a:ln>
            <a:noFill/>
          </a:ln>
        </p:spPr>
      </p:pic>
      <p:pic>
        <p:nvPicPr>
          <p:cNvPr id="508" name="Google Shape;508;p20"/>
          <p:cNvPicPr preferRelativeResize="0"/>
          <p:nvPr/>
        </p:nvPicPr>
        <p:blipFill rotWithShape="1">
          <a:blip r:embed="rId6">
            <a:alphaModFix/>
          </a:blip>
          <a:srcRect l="1509" t="-1" r="22343" b="30668"/>
          <a:stretch/>
        </p:blipFill>
        <p:spPr>
          <a:xfrm>
            <a:off x="9605277" y="3448941"/>
            <a:ext cx="2172733" cy="751294"/>
          </a:xfrm>
          <a:prstGeom prst="rect">
            <a:avLst/>
          </a:prstGeom>
          <a:noFill/>
          <a:ln>
            <a:noFill/>
          </a:ln>
        </p:spPr>
      </p:pic>
      <p:pic>
        <p:nvPicPr>
          <p:cNvPr id="509" name="Google Shape;509;p20"/>
          <p:cNvPicPr preferRelativeResize="0"/>
          <p:nvPr/>
        </p:nvPicPr>
        <p:blipFill rotWithShape="1">
          <a:blip r:embed="rId7">
            <a:alphaModFix/>
          </a:blip>
          <a:srcRect r="14004"/>
          <a:stretch/>
        </p:blipFill>
        <p:spPr>
          <a:xfrm>
            <a:off x="9611454" y="4441005"/>
            <a:ext cx="2164529" cy="841737"/>
          </a:xfrm>
          <a:prstGeom prst="rect">
            <a:avLst/>
          </a:prstGeom>
          <a:noFill/>
          <a:ln>
            <a:noFill/>
          </a:ln>
        </p:spPr>
      </p:pic>
      <p:pic>
        <p:nvPicPr>
          <p:cNvPr id="510" name="Google Shape;510;p20"/>
          <p:cNvPicPr preferRelativeResize="0"/>
          <p:nvPr/>
        </p:nvPicPr>
        <p:blipFill rotWithShape="1">
          <a:blip r:embed="rId8">
            <a:alphaModFix/>
          </a:blip>
          <a:srcRect/>
          <a:stretch/>
        </p:blipFill>
        <p:spPr>
          <a:xfrm>
            <a:off x="9611454" y="5367889"/>
            <a:ext cx="2164530" cy="726427"/>
          </a:xfrm>
          <a:prstGeom prst="rect">
            <a:avLst/>
          </a:prstGeom>
          <a:noFill/>
          <a:ln>
            <a:noFill/>
          </a:ln>
        </p:spPr>
      </p:pic>
      <p:cxnSp>
        <p:nvCxnSpPr>
          <p:cNvPr id="511" name="Google Shape;511;p20"/>
          <p:cNvCxnSpPr/>
          <p:nvPr/>
        </p:nvCxnSpPr>
        <p:spPr>
          <a:xfrm>
            <a:off x="9138368" y="4941168"/>
            <a:ext cx="540000" cy="0"/>
          </a:xfrm>
          <a:prstGeom prst="straightConnector1">
            <a:avLst/>
          </a:prstGeom>
          <a:noFill/>
          <a:ln w="38100" cap="flat" cmpd="sng">
            <a:solidFill>
              <a:srgbClr val="002094"/>
            </a:solidFill>
            <a:prstDash val="solid"/>
            <a:round/>
            <a:headEnd type="none" w="sm" len="sm"/>
            <a:tailEnd type="triangle" w="med" len="med"/>
          </a:ln>
        </p:spPr>
      </p:cxnSp>
      <p:sp>
        <p:nvSpPr>
          <p:cNvPr id="513" name="Google Shape;513;p20"/>
          <p:cNvSpPr/>
          <p:nvPr/>
        </p:nvSpPr>
        <p:spPr>
          <a:xfrm>
            <a:off x="4497977" y="1181028"/>
            <a:ext cx="4504461" cy="491841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7" name="Google Shape;517;p20"/>
          <p:cNvSpPr/>
          <p:nvPr/>
        </p:nvSpPr>
        <p:spPr>
          <a:xfrm>
            <a:off x="9585864" y="1454711"/>
            <a:ext cx="2227592" cy="78816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8" name="Google Shape;518;p20"/>
          <p:cNvSpPr/>
          <p:nvPr/>
        </p:nvSpPr>
        <p:spPr>
          <a:xfrm>
            <a:off x="9585864" y="2371314"/>
            <a:ext cx="2227592" cy="1011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19" name="Google Shape;519;p20"/>
          <p:cNvSpPr/>
          <p:nvPr/>
        </p:nvSpPr>
        <p:spPr>
          <a:xfrm>
            <a:off x="9604141" y="3492097"/>
            <a:ext cx="2209315" cy="79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0" name="Google Shape;520;p20"/>
          <p:cNvSpPr/>
          <p:nvPr/>
        </p:nvSpPr>
        <p:spPr>
          <a:xfrm>
            <a:off x="9604142" y="4425978"/>
            <a:ext cx="2209316" cy="8675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1" name="Google Shape;521;p20"/>
          <p:cNvSpPr/>
          <p:nvPr/>
        </p:nvSpPr>
        <p:spPr>
          <a:xfrm>
            <a:off x="9593508" y="5367889"/>
            <a:ext cx="2219949" cy="8224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22" name="Google Shape;522;p20"/>
          <p:cNvSpPr/>
          <p:nvPr/>
        </p:nvSpPr>
        <p:spPr>
          <a:xfrm>
            <a:off x="11685930" y="25229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3" name="Google Shape;523;p20"/>
          <p:cNvSpPr/>
          <p:nvPr/>
        </p:nvSpPr>
        <p:spPr>
          <a:xfrm>
            <a:off x="11685930" y="162880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4" name="Google Shape;524;p20"/>
          <p:cNvSpPr/>
          <p:nvPr/>
        </p:nvSpPr>
        <p:spPr>
          <a:xfrm>
            <a:off x="11686721" y="45782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5" name="Google Shape;525;p20"/>
          <p:cNvSpPr/>
          <p:nvPr/>
        </p:nvSpPr>
        <p:spPr>
          <a:xfrm>
            <a:off x="11685930" y="362302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sp>
        <p:nvSpPr>
          <p:cNvPr id="526" name="Google Shape;526;p20"/>
          <p:cNvSpPr/>
          <p:nvPr/>
        </p:nvSpPr>
        <p:spPr>
          <a:xfrm>
            <a:off x="11685930" y="55042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26</a:t>
            </a:r>
            <a:endParaRPr/>
          </a:p>
        </p:txBody>
      </p:sp>
      <p:cxnSp>
        <p:nvCxnSpPr>
          <p:cNvPr id="529" name="Google Shape;529;p20"/>
          <p:cNvCxnSpPr/>
          <p:nvPr/>
        </p:nvCxnSpPr>
        <p:spPr>
          <a:xfrm>
            <a:off x="9138368" y="2060848"/>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0" name="Google Shape;530;p20"/>
          <p:cNvCxnSpPr/>
          <p:nvPr/>
        </p:nvCxnSpPr>
        <p:spPr>
          <a:xfrm>
            <a:off x="9138368" y="2924944"/>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1" name="Google Shape;531;p20"/>
          <p:cNvCxnSpPr/>
          <p:nvPr/>
        </p:nvCxnSpPr>
        <p:spPr>
          <a:xfrm>
            <a:off x="9138368" y="3933056"/>
            <a:ext cx="540000" cy="0"/>
          </a:xfrm>
          <a:prstGeom prst="straightConnector1">
            <a:avLst/>
          </a:prstGeom>
          <a:noFill/>
          <a:ln w="38100" cap="flat" cmpd="sng">
            <a:solidFill>
              <a:srgbClr val="002094"/>
            </a:solidFill>
            <a:prstDash val="solid"/>
            <a:round/>
            <a:headEnd type="none" w="sm" len="sm"/>
            <a:tailEnd type="triangle" w="med" len="med"/>
          </a:ln>
        </p:spPr>
      </p:cxnSp>
      <p:cxnSp>
        <p:nvCxnSpPr>
          <p:cNvPr id="532" name="Google Shape;532;p20"/>
          <p:cNvCxnSpPr/>
          <p:nvPr/>
        </p:nvCxnSpPr>
        <p:spPr>
          <a:xfrm>
            <a:off x="9138368" y="5805264"/>
            <a:ext cx="540000" cy="0"/>
          </a:xfrm>
          <a:prstGeom prst="straightConnector1">
            <a:avLst/>
          </a:prstGeom>
          <a:noFill/>
          <a:ln w="38100" cap="flat" cmpd="sng">
            <a:solidFill>
              <a:srgbClr val="002094"/>
            </a:solidFill>
            <a:prstDash val="solid"/>
            <a:round/>
            <a:headEnd type="none" w="sm" len="sm"/>
            <a:tailEnd type="triangle" w="med" len="med"/>
          </a:ln>
        </p:spPr>
      </p:cxnSp>
    </p:spTree>
    <p:extLst>
      <p:ext uri="{BB962C8B-B14F-4D97-AF65-F5344CB8AC3E}">
        <p14:creationId xmlns:p14="http://schemas.microsoft.com/office/powerpoint/2010/main" val="1955579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des moyens</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moyen : exemple nombre de participants, nombre de réunion … </a:t>
            </a:r>
            <a:r>
              <a:rPr lang="fr-FR" sz="1200" b="0" dirty="0">
                <a:solidFill>
                  <a:srgbClr val="00B050"/>
                </a:solidFill>
                <a:sym typeface="Arial"/>
              </a:rPr>
              <a:t>Pour le CAE : « conclusion d’un engagement »</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a:t>
            </a:r>
            <a:r>
              <a:rPr lang="fr-FR" sz="1200" b="0" dirty="0">
                <a:solidFill>
                  <a:srgbClr val="00B050"/>
                </a:solidFill>
              </a:rPr>
              <a:t>« signature d’un contrat à l’issue de la période d’engagement »</a:t>
            </a:r>
            <a:endParaRPr sz="180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Feuille d’émargement, grille d’analyse … </a:t>
            </a:r>
            <a:r>
              <a:rPr lang="fr-FR" sz="1200" b="0" dirty="0">
                <a:solidFill>
                  <a:srgbClr val="00B050"/>
                </a:solidFill>
                <a:sym typeface="Arial"/>
              </a:rPr>
              <a:t>pour le CAE : « copie de contrat de travail ou preuve d’embauche »</a:t>
            </a:r>
            <a:endParaRPr sz="180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b="0" dirty="0">
                <a:solidFill>
                  <a:srgbClr val="00B050"/>
                </a:solidFill>
                <a:latin typeface="Arial"/>
                <a:ea typeface="Arial"/>
                <a:cs typeface="Arial"/>
                <a:sym typeface="Arial"/>
              </a:rPr>
              <a:t>pour le CAE</a:t>
            </a:r>
            <a:r>
              <a:rPr lang="fr-FR" sz="1400" b="0" dirty="0">
                <a:solidFill>
                  <a:srgbClr val="00B050"/>
                </a:solidFill>
                <a:sym typeface="Arial"/>
              </a:rPr>
              <a:t> « 31/08/2027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794634"/>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230929"/>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043472"/>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2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ACTIONS</a:t>
            </a:r>
            <a:endParaRPr/>
          </a:p>
        </p:txBody>
      </p:sp>
      <p:sp>
        <p:nvSpPr>
          <p:cNvPr id="539" name="Google Shape;539;p21"/>
          <p:cNvSpPr txBox="1">
            <a:spLocks noGrp="1"/>
          </p:cNvSpPr>
          <p:nvPr>
            <p:ph type="body" idx="1"/>
          </p:nvPr>
        </p:nvSpPr>
        <p:spPr>
          <a:xfrm>
            <a:off x="525788" y="1653128"/>
            <a:ext cx="5908424" cy="3551744"/>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Dans le Détail du projet &gt; </a:t>
            </a:r>
            <a:r>
              <a:rPr lang="fr-FR" sz="1400" dirty="0">
                <a:solidFill>
                  <a:srgbClr val="002395"/>
                </a:solidFill>
              </a:rPr>
              <a:t>ACTIONS &gt;</a:t>
            </a:r>
            <a:r>
              <a:rPr lang="fr-FR" sz="1400" b="1" i="0" u="none" strike="noStrike" cap="none" dirty="0">
                <a:solidFill>
                  <a:srgbClr val="002395"/>
                </a:solidFill>
                <a:latin typeface="Arial"/>
                <a:ea typeface="Arial"/>
                <a:cs typeface="Arial"/>
                <a:sym typeface="Arial"/>
              </a:rPr>
              <a:t> Mesures d’évaluation </a:t>
            </a:r>
            <a:r>
              <a:rPr lang="fr-FR" sz="1400" b="1" i="0" u="sng" strike="noStrike" cap="none" dirty="0">
                <a:solidFill>
                  <a:srgbClr val="002395"/>
                </a:solidFill>
                <a:latin typeface="Arial"/>
                <a:ea typeface="Arial"/>
                <a:cs typeface="Arial"/>
                <a:sym typeface="Arial"/>
              </a:rPr>
              <a:t>de l’atteinte de l’objectif général de l’action</a:t>
            </a:r>
            <a:endParaRPr u="sng" dirty="0"/>
          </a:p>
          <a:p>
            <a:pPr marL="342900" lvl="0" indent="-342900" algn="just" rtl="0">
              <a:lnSpc>
                <a:spcPct val="90000"/>
              </a:lnSpc>
              <a:spcBef>
                <a:spcPts val="0"/>
              </a:spcBef>
              <a:spcAft>
                <a:spcPts val="0"/>
              </a:spcAft>
              <a:buClr>
                <a:srgbClr val="002395"/>
              </a:buClr>
              <a:buSzPts val="1120"/>
              <a:buFont typeface="Arial"/>
              <a:buAutoNum type="arabicPeriod" startAt="29"/>
            </a:pPr>
            <a:r>
              <a:rPr lang="fr-FR" sz="1400" b="0" dirty="0">
                <a:solidFill>
                  <a:srgbClr val="002395"/>
                </a:solidFill>
                <a:latin typeface="Arial"/>
                <a:ea typeface="Arial"/>
                <a:cs typeface="Arial"/>
                <a:sym typeface="Arial"/>
              </a:rPr>
              <a:t>Cliquez sur </a:t>
            </a:r>
            <a:r>
              <a:rPr lang="fr-FR" sz="1400" dirty="0">
                <a:solidFill>
                  <a:srgbClr val="002395"/>
                </a:solidFill>
              </a:rPr>
              <a:t>AJOUTER UNE MESURE </a:t>
            </a:r>
            <a:endParaRPr sz="1400" dirty="0">
              <a:solidFill>
                <a:srgbClr val="002395"/>
              </a:solidFill>
            </a:endParaRPr>
          </a:p>
          <a:p>
            <a:pPr marL="0" lvl="0" indent="0" algn="just" rtl="0">
              <a:lnSpc>
                <a:spcPct val="90000"/>
              </a:lnSpc>
              <a:spcBef>
                <a:spcPts val="0"/>
              </a:spcBef>
              <a:spcAft>
                <a:spcPts val="0"/>
              </a:spcAft>
              <a:buClr>
                <a:schemeClr val="dk2"/>
              </a:buClr>
              <a:buSzPts val="1120"/>
              <a:buFont typeface="Arial"/>
              <a:buNone/>
            </a:pPr>
            <a:endParaRPr sz="1400" dirty="0">
              <a:solidFill>
                <a:srgbClr val="002395"/>
              </a:solidFill>
              <a:latin typeface="Arial"/>
              <a:ea typeface="Arial"/>
              <a:cs typeface="Arial"/>
              <a:sym typeface="Arial"/>
            </a:endParaRPr>
          </a:p>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latin typeface="Arial"/>
                <a:ea typeface="Arial"/>
                <a:cs typeface="Arial"/>
                <a:sym typeface="Arial"/>
              </a:rPr>
              <a:t>Puis complétez : </a:t>
            </a:r>
            <a:endParaRPr dirty="0"/>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L’indicateur de résultat : exemple nombre de participants, nombre de réunion … </a:t>
            </a:r>
            <a:r>
              <a:rPr lang="fr-FR" sz="1200" b="0" dirty="0">
                <a:solidFill>
                  <a:srgbClr val="00B050"/>
                </a:solidFill>
                <a:sym typeface="Arial"/>
              </a:rPr>
              <a:t>Pour le CAE : « tensions en ressources humaines»</a:t>
            </a: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rPr>
              <a:t>Le résultat attendu </a:t>
            </a:r>
            <a:r>
              <a:rPr lang="fr-FR" sz="1200" b="0" dirty="0">
                <a:solidFill>
                  <a:srgbClr val="00B050"/>
                </a:solidFill>
              </a:rPr>
              <a:t>« diminution des tensions sur le métier « … »</a:t>
            </a:r>
            <a:endParaRPr sz="180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L’outil d’évaluation : Feuille d’émargement, grille d’analyse … </a:t>
            </a:r>
            <a:r>
              <a:rPr lang="fr-FR" sz="1200" b="0" dirty="0">
                <a:solidFill>
                  <a:srgbClr val="00B050"/>
                </a:solidFill>
                <a:sym typeface="Arial"/>
              </a:rPr>
              <a:t>pour le CAE : « bilan ou évaluation du dispositif»</a:t>
            </a:r>
            <a:endParaRPr sz="1800"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personne en charge (de cette évaluation côté bénéficiaire) : </a:t>
            </a:r>
            <a:r>
              <a:rPr lang="fr-FR" sz="1400" b="0" dirty="0">
                <a:solidFill>
                  <a:srgbClr val="00B050"/>
                </a:solidFill>
                <a:sym typeface="Arial"/>
              </a:rPr>
              <a:t>à compléter</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La date de mise en œuvre (date butoir de réalisation de l’action conseillée) : </a:t>
            </a:r>
            <a:r>
              <a:rPr lang="fr-FR" sz="1400" b="0" dirty="0">
                <a:solidFill>
                  <a:srgbClr val="00B050"/>
                </a:solidFill>
                <a:latin typeface="Arial"/>
                <a:ea typeface="Arial"/>
                <a:cs typeface="Arial"/>
                <a:sym typeface="Arial"/>
              </a:rPr>
              <a:t>pour le CAE</a:t>
            </a:r>
            <a:r>
              <a:rPr lang="fr-FR" sz="1400" b="0" dirty="0">
                <a:solidFill>
                  <a:srgbClr val="00B050"/>
                </a:solidFill>
                <a:sym typeface="Arial"/>
              </a:rPr>
              <a:t> « 31/12/2027 »</a:t>
            </a:r>
            <a:endParaRPr dirty="0">
              <a:solidFill>
                <a:srgbClr val="00B050"/>
              </a:solidFill>
            </a:endParaRPr>
          </a:p>
          <a:p>
            <a:pPr marL="342900" lvl="0" indent="-342900" algn="just" rtl="0">
              <a:lnSpc>
                <a:spcPct val="90000"/>
              </a:lnSpc>
              <a:spcBef>
                <a:spcPts val="0"/>
              </a:spcBef>
              <a:spcAft>
                <a:spcPts val="0"/>
              </a:spcAft>
              <a:buClr>
                <a:srgbClr val="002395"/>
              </a:buClr>
              <a:buSzPts val="1120"/>
              <a:buFont typeface="Arial"/>
              <a:buAutoNum type="arabicPeriod" startAt="30"/>
            </a:pPr>
            <a:r>
              <a:rPr lang="fr-FR" sz="1400" b="0" dirty="0">
                <a:solidFill>
                  <a:srgbClr val="002395"/>
                </a:solidFill>
                <a:latin typeface="Arial"/>
                <a:ea typeface="Arial"/>
                <a:cs typeface="Arial"/>
                <a:sym typeface="Arial"/>
              </a:rPr>
              <a:t>Vous pouvez ajouter autant de mesures que nécessaire en cliquant </a:t>
            </a:r>
            <a:r>
              <a:rPr lang="fr-FR" sz="1400" b="0" dirty="0">
                <a:solidFill>
                  <a:srgbClr val="002395"/>
                </a:solidFill>
              </a:rPr>
              <a:t>sur AJOUTER UNE MESURE avec </a:t>
            </a:r>
            <a:r>
              <a:rPr lang="fr-FR" sz="1400" b="0" dirty="0">
                <a:solidFill>
                  <a:schemeClr val="accent1"/>
                </a:solidFill>
                <a:latin typeface="Arial"/>
                <a:ea typeface="Arial"/>
                <a:cs typeface="Arial"/>
                <a:sym typeface="Arial"/>
              </a:rPr>
              <a:t>à minima une de chaque type</a:t>
            </a:r>
            <a:endParaRPr b="0" dirty="0">
              <a:solidFill>
                <a:schemeClr val="accent1"/>
              </a:solidFill>
            </a:endParaRPr>
          </a:p>
        </p:txBody>
      </p:sp>
      <p:sp>
        <p:nvSpPr>
          <p:cNvPr id="540" name="Google Shape;540;p2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41" name="Google Shape;541;p2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42" name="Google Shape;542;p21"/>
          <p:cNvPicPr preferRelativeResize="0"/>
          <p:nvPr/>
        </p:nvPicPr>
        <p:blipFill rotWithShape="1">
          <a:blip r:embed="rId3">
            <a:alphaModFix/>
          </a:blip>
          <a:srcRect b="33617"/>
          <a:stretch/>
        </p:blipFill>
        <p:spPr>
          <a:xfrm>
            <a:off x="842371" y="4975980"/>
            <a:ext cx="4898602" cy="1728192"/>
          </a:xfrm>
          <a:prstGeom prst="rect">
            <a:avLst/>
          </a:prstGeom>
          <a:noFill/>
          <a:ln>
            <a:noFill/>
          </a:ln>
        </p:spPr>
      </p:pic>
      <p:pic>
        <p:nvPicPr>
          <p:cNvPr id="543" name="Google Shape;543;p21"/>
          <p:cNvPicPr preferRelativeResize="0"/>
          <p:nvPr/>
        </p:nvPicPr>
        <p:blipFill rotWithShape="1">
          <a:blip r:embed="rId4">
            <a:alphaModFix/>
          </a:blip>
          <a:srcRect l="747"/>
          <a:stretch/>
        </p:blipFill>
        <p:spPr>
          <a:xfrm>
            <a:off x="7032104" y="1630336"/>
            <a:ext cx="4418084" cy="2158704"/>
          </a:xfrm>
          <a:prstGeom prst="rect">
            <a:avLst/>
          </a:prstGeom>
          <a:noFill/>
          <a:ln>
            <a:noFill/>
          </a:ln>
        </p:spPr>
      </p:pic>
      <p:pic>
        <p:nvPicPr>
          <p:cNvPr id="544" name="Google Shape;544;p21"/>
          <p:cNvPicPr preferRelativeResize="0"/>
          <p:nvPr/>
        </p:nvPicPr>
        <p:blipFill rotWithShape="1">
          <a:blip r:embed="rId5">
            <a:alphaModFix/>
          </a:blip>
          <a:srcRect/>
          <a:stretch/>
        </p:blipFill>
        <p:spPr>
          <a:xfrm>
            <a:off x="6744072" y="4368652"/>
            <a:ext cx="5117009" cy="1312201"/>
          </a:xfrm>
          <a:prstGeom prst="rect">
            <a:avLst/>
          </a:prstGeom>
          <a:noFill/>
          <a:ln>
            <a:noFill/>
          </a:ln>
        </p:spPr>
      </p:pic>
      <p:sp>
        <p:nvSpPr>
          <p:cNvPr id="545" name="Google Shape;545;p21"/>
          <p:cNvSpPr/>
          <p:nvPr/>
        </p:nvSpPr>
        <p:spPr>
          <a:xfrm>
            <a:off x="9196135" y="2594080"/>
            <a:ext cx="216000" cy="216024"/>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30</a:t>
            </a:r>
            <a:endParaRPr/>
          </a:p>
        </p:txBody>
      </p:sp>
      <p:sp>
        <p:nvSpPr>
          <p:cNvPr id="546" name="Google Shape;546;p21"/>
          <p:cNvSpPr/>
          <p:nvPr/>
        </p:nvSpPr>
        <p:spPr>
          <a:xfrm>
            <a:off x="8226212" y="27597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31</a:t>
            </a:r>
            <a:endParaRPr/>
          </a:p>
        </p:txBody>
      </p:sp>
      <p:sp>
        <p:nvSpPr>
          <p:cNvPr id="547" name="Google Shape;547;p21"/>
          <p:cNvSpPr/>
          <p:nvPr/>
        </p:nvSpPr>
        <p:spPr>
          <a:xfrm>
            <a:off x="9185238" y="295229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32</a:t>
            </a:r>
            <a:endParaRPr/>
          </a:p>
        </p:txBody>
      </p:sp>
      <p:sp>
        <p:nvSpPr>
          <p:cNvPr id="548" name="Google Shape;548;p21"/>
          <p:cNvSpPr/>
          <p:nvPr/>
        </p:nvSpPr>
        <p:spPr>
          <a:xfrm>
            <a:off x="8226212" y="31483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33</a:t>
            </a:r>
            <a:endParaRPr/>
          </a:p>
        </p:txBody>
      </p:sp>
      <p:sp>
        <p:nvSpPr>
          <p:cNvPr id="549" name="Google Shape;549;p21"/>
          <p:cNvSpPr/>
          <p:nvPr/>
        </p:nvSpPr>
        <p:spPr>
          <a:xfrm>
            <a:off x="8853825" y="5414914"/>
            <a:ext cx="844795" cy="1743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0" name="Google Shape;550;p21"/>
          <p:cNvSpPr/>
          <p:nvPr/>
        </p:nvSpPr>
        <p:spPr>
          <a:xfrm>
            <a:off x="8425853" y="2648529"/>
            <a:ext cx="798636" cy="11894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1" name="Google Shape;551;p21"/>
          <p:cNvSpPr/>
          <p:nvPr/>
        </p:nvSpPr>
        <p:spPr>
          <a:xfrm>
            <a:off x="8425853" y="2817558"/>
            <a:ext cx="798635" cy="1225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2" name="Google Shape;552;p21"/>
          <p:cNvSpPr/>
          <p:nvPr/>
        </p:nvSpPr>
        <p:spPr>
          <a:xfrm>
            <a:off x="8425853" y="2995125"/>
            <a:ext cx="798635" cy="1274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3" name="Google Shape;553;p21"/>
          <p:cNvSpPr/>
          <p:nvPr/>
        </p:nvSpPr>
        <p:spPr>
          <a:xfrm>
            <a:off x="8425854" y="3177602"/>
            <a:ext cx="798636" cy="13592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54" name="Google Shape;554;p21"/>
          <p:cNvSpPr/>
          <p:nvPr/>
        </p:nvSpPr>
        <p:spPr>
          <a:xfrm>
            <a:off x="9636475" y="53957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34</a:t>
            </a:r>
            <a:endParaRPr/>
          </a:p>
        </p:txBody>
      </p:sp>
      <p:sp>
        <p:nvSpPr>
          <p:cNvPr id="555" name="Google Shape;555;p21"/>
          <p:cNvSpPr/>
          <p:nvPr/>
        </p:nvSpPr>
        <p:spPr>
          <a:xfrm>
            <a:off x="3011657" y="6433182"/>
            <a:ext cx="792088" cy="14716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6" name="Google Shape;556;p21"/>
          <p:cNvSpPr/>
          <p:nvPr/>
        </p:nvSpPr>
        <p:spPr>
          <a:xfrm>
            <a:off x="3803745" y="6207110"/>
            <a:ext cx="240717" cy="19442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29</a:t>
            </a:r>
            <a:endParaRPr dirty="0"/>
          </a:p>
        </p:txBody>
      </p:sp>
    </p:spTree>
    <p:extLst>
      <p:ext uri="{BB962C8B-B14F-4D97-AF65-F5344CB8AC3E}">
        <p14:creationId xmlns:p14="http://schemas.microsoft.com/office/powerpoint/2010/main" val="289422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10774817"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Saisie des montants </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action donc par ligne, il faut cliquer sur le stylo à droite de l’écran. Les montants des années passées ne sont pas modifiables. </a:t>
            </a:r>
            <a:r>
              <a:rPr lang="fr-FR" sz="1400" b="0" dirty="0">
                <a:solidFill>
                  <a:srgbClr val="00B050"/>
                </a:solidFill>
              </a:rPr>
              <a:t>Pour le CAE, indiquez le montant total de l’allocation</a:t>
            </a:r>
            <a:r>
              <a:rPr lang="fr-FR" sz="1400" b="0" dirty="0"/>
              <a:t>.</a:t>
            </a:r>
            <a:endParaRPr dirty="0">
              <a:solidFill>
                <a:schemeClr val="dk2"/>
              </a:solidFill>
            </a:endParaRPr>
          </a:p>
          <a:p>
            <a:pPr marL="450850" lvl="3" indent="-450850" algn="just" rtl="0">
              <a:lnSpc>
                <a:spcPct val="90000"/>
              </a:lnSpc>
              <a:spcBef>
                <a:spcPts val="339"/>
              </a:spcBef>
              <a:spcAft>
                <a:spcPts val="0"/>
              </a:spcAft>
              <a:buClr>
                <a:schemeClr val="accent1"/>
              </a:buClr>
              <a:buSzPts val="1120"/>
              <a:buFont typeface="Arial"/>
              <a:buAutoNum type="arabicPeriod" startAt="36"/>
            </a:pPr>
            <a:r>
              <a:rPr lang="fr-FR" dirty="0">
                <a:solidFill>
                  <a:schemeClr val="dk2"/>
                </a:solidFill>
              </a:rPr>
              <a:t>Pour ajouter un cofinancement : cliquez sur AJOUTER UN COFINANCEMENT. Cette </a:t>
            </a:r>
            <a:r>
              <a:rPr lang="fr-FR" dirty="0">
                <a:solidFill>
                  <a:schemeClr val="accent1"/>
                </a:solidFill>
              </a:rPr>
              <a:t>saisie n’est pas obligatoire. </a:t>
            </a:r>
            <a:r>
              <a:rPr lang="fr-FR" dirty="0">
                <a:solidFill>
                  <a:srgbClr val="00B050"/>
                </a:solidFill>
              </a:rPr>
              <a:t>Pour le CAE : ne pas remplir.</a:t>
            </a:r>
            <a:endParaRPr dirty="0">
              <a:solidFill>
                <a:schemeClr val="accent1"/>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r>
              <a:rPr lang="fr-FR" dirty="0">
                <a:solidFill>
                  <a:schemeClr val="accent1"/>
                </a:solidFill>
              </a:rPr>
              <a:t>Sélectionnez le financement, le partenaire ainsi que l’année qui vous concerne. </a:t>
            </a:r>
            <a:r>
              <a:rPr lang="fr-FR" dirty="0" err="1">
                <a:solidFill>
                  <a:srgbClr val="00B050"/>
                </a:solidFill>
              </a:rPr>
              <a:t>NC</a:t>
            </a:r>
            <a:endParaRP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66" name="Google Shape;566;p22"/>
          <p:cNvPicPr preferRelativeResize="0"/>
          <p:nvPr/>
        </p:nvPicPr>
        <p:blipFill rotWithShape="1">
          <a:blip r:embed="rId3">
            <a:alphaModFix/>
          </a:blip>
          <a:srcRect/>
          <a:stretch/>
        </p:blipFill>
        <p:spPr>
          <a:xfrm>
            <a:off x="1194232" y="3234956"/>
            <a:ext cx="5033973" cy="3111582"/>
          </a:xfrm>
          <a:prstGeom prst="rect">
            <a:avLst/>
          </a:prstGeom>
          <a:noFill/>
          <a:ln>
            <a:noFill/>
          </a:ln>
        </p:spPr>
      </p:pic>
      <p:pic>
        <p:nvPicPr>
          <p:cNvPr id="567" name="Google Shape;567;p22"/>
          <p:cNvPicPr preferRelativeResize="0"/>
          <p:nvPr/>
        </p:nvPicPr>
        <p:blipFill rotWithShape="1">
          <a:blip r:embed="rId4">
            <a:alphaModFix/>
          </a:blip>
          <a:srcRect/>
          <a:stretch/>
        </p:blipFill>
        <p:spPr>
          <a:xfrm>
            <a:off x="6597199" y="3494905"/>
            <a:ext cx="4767927" cy="2005292"/>
          </a:xfrm>
          <a:prstGeom prst="rect">
            <a:avLst/>
          </a:prstGeom>
          <a:noFill/>
          <a:ln>
            <a:noFill/>
          </a:ln>
        </p:spPr>
      </p:pic>
      <p:pic>
        <p:nvPicPr>
          <p:cNvPr id="568" name="Google Shape;568;p22"/>
          <p:cNvPicPr preferRelativeResize="0"/>
          <p:nvPr/>
        </p:nvPicPr>
        <p:blipFill rotWithShape="1">
          <a:blip r:embed="rId5">
            <a:alphaModFix/>
          </a:blip>
          <a:srcRect l="6271" t="22431" r="7485" b="6935"/>
          <a:stretch/>
        </p:blipFill>
        <p:spPr>
          <a:xfrm>
            <a:off x="1490331" y="4318315"/>
            <a:ext cx="4384421" cy="1720603"/>
          </a:xfrm>
          <a:prstGeom prst="rect">
            <a:avLst/>
          </a:prstGeom>
          <a:noFill/>
          <a:ln>
            <a:noFill/>
          </a:ln>
        </p:spPr>
      </p:pic>
      <p:sp>
        <p:nvSpPr>
          <p:cNvPr id="569" name="Google Shape;569;p22"/>
          <p:cNvSpPr/>
          <p:nvPr/>
        </p:nvSpPr>
        <p:spPr>
          <a:xfrm>
            <a:off x="5771951" y="4790747"/>
            <a:ext cx="360040" cy="21602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0" name="Google Shape;570;p22"/>
          <p:cNvSpPr/>
          <p:nvPr/>
        </p:nvSpPr>
        <p:spPr>
          <a:xfrm>
            <a:off x="5735971" y="467837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35</a:t>
            </a:r>
            <a:endParaRPr/>
          </a:p>
        </p:txBody>
      </p:sp>
      <p:pic>
        <p:nvPicPr>
          <p:cNvPr id="571" name="Google Shape;571;p22"/>
          <p:cNvPicPr preferRelativeResize="0"/>
          <p:nvPr/>
        </p:nvPicPr>
        <p:blipFill rotWithShape="1">
          <a:blip r:embed="rId6">
            <a:alphaModFix/>
          </a:blip>
          <a:srcRect/>
          <a:stretch/>
        </p:blipFill>
        <p:spPr>
          <a:xfrm>
            <a:off x="5440838" y="5544531"/>
            <a:ext cx="726673" cy="429967"/>
          </a:xfrm>
          <a:prstGeom prst="rect">
            <a:avLst/>
          </a:prstGeom>
          <a:noFill/>
          <a:ln>
            <a:noFill/>
          </a:ln>
        </p:spPr>
      </p:pic>
      <p:sp>
        <p:nvSpPr>
          <p:cNvPr id="572" name="Google Shape;572;p22"/>
          <p:cNvSpPr/>
          <p:nvPr/>
        </p:nvSpPr>
        <p:spPr>
          <a:xfrm>
            <a:off x="3318456" y="6038918"/>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4218568" y="607712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36</a:t>
            </a:r>
            <a:endParaRPr/>
          </a:p>
        </p:txBody>
      </p:sp>
      <p:sp>
        <p:nvSpPr>
          <p:cNvPr id="574" name="Google Shape;574;p22"/>
          <p:cNvSpPr/>
          <p:nvPr/>
        </p:nvSpPr>
        <p:spPr>
          <a:xfrm>
            <a:off x="8688784" y="4017267"/>
            <a:ext cx="2712466" cy="108012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75" name="Google Shape;575;p22"/>
          <p:cNvSpPr/>
          <p:nvPr/>
        </p:nvSpPr>
        <p:spPr>
          <a:xfrm>
            <a:off x="8544660" y="43724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37</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4" name="Image 3">
            <a:extLst>
              <a:ext uri="{FF2B5EF4-FFF2-40B4-BE49-F238E27FC236}">
                <a16:creationId xmlns:a16="http://schemas.microsoft.com/office/drawing/2014/main" id="{A1672296-D5DA-9420-17F3-607F3A01893C}"/>
              </a:ext>
            </a:extLst>
          </p:cNvPr>
          <p:cNvPicPr>
            <a:picLocks noChangeAspect="1"/>
          </p:cNvPicPr>
          <p:nvPr/>
        </p:nvPicPr>
        <p:blipFill rotWithShape="1">
          <a:blip r:embed="rId3"/>
          <a:srcRect l="52909" t="27133" r="11375" b="21805"/>
          <a:stretch/>
        </p:blipFill>
        <p:spPr bwMode="auto">
          <a:xfrm>
            <a:off x="6428152" y="3278998"/>
            <a:ext cx="5513070" cy="2590800"/>
          </a:xfrm>
          <a:prstGeom prst="rect">
            <a:avLst/>
          </a:prstGeom>
          <a:ln>
            <a:noFill/>
          </a:ln>
          <a:extLst>
            <a:ext uri="{53640926-AAD7-44D8-BBD7-CCE9431645EC}">
              <a14:shadowObscured xmlns:a14="http://schemas.microsoft.com/office/drawing/2010/main"/>
            </a:ext>
          </a:extLst>
        </p:spPr>
      </p:pic>
      <p:pic>
        <p:nvPicPr>
          <p:cNvPr id="2" name="Image 1">
            <a:extLst>
              <a:ext uri="{FF2B5EF4-FFF2-40B4-BE49-F238E27FC236}">
                <a16:creationId xmlns:a16="http://schemas.microsoft.com/office/drawing/2014/main" id="{ED8D0815-E9FE-6C90-A049-E391AF194DA7}"/>
              </a:ext>
            </a:extLst>
          </p:cNvPr>
          <p:cNvPicPr>
            <a:picLocks noChangeAspect="1"/>
          </p:cNvPicPr>
          <p:nvPr/>
        </p:nvPicPr>
        <p:blipFill rotWithShape="1">
          <a:blip r:embed="rId4"/>
          <a:srcRect l="52910" t="44768" r="11045" b="25051"/>
          <a:stretch/>
        </p:blipFill>
        <p:spPr bwMode="auto">
          <a:xfrm>
            <a:off x="6428152" y="1506854"/>
            <a:ext cx="5620511" cy="1546930"/>
          </a:xfrm>
          <a:prstGeom prst="rect">
            <a:avLst/>
          </a:prstGeom>
          <a:ln>
            <a:noFill/>
          </a:ln>
          <a:extLst>
            <a:ext uri="{53640926-AAD7-44D8-BBD7-CCE9431645EC}">
              <a14:shadowObscured xmlns:a14="http://schemas.microsoft.com/office/drawing/2010/main"/>
            </a:ext>
          </a:extLst>
        </p:spPr>
      </p:pic>
      <p:sp>
        <p:nvSpPr>
          <p:cNvPr id="562" name="Google Shape;562;p2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63" name="Google Shape;563;p22"/>
          <p:cNvSpPr txBox="1">
            <a:spLocks noGrp="1"/>
          </p:cNvSpPr>
          <p:nvPr>
            <p:ph type="body" idx="1"/>
          </p:nvPr>
        </p:nvSpPr>
        <p:spPr>
          <a:xfrm>
            <a:off x="721783" y="1364884"/>
            <a:ext cx="5281083" cy="3186272"/>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a:t>
            </a:r>
            <a:r>
              <a:rPr lang="fr-FR" sz="1400" b="0" dirty="0"/>
              <a:t>&gt; </a:t>
            </a:r>
            <a:r>
              <a:rPr lang="fr-FR" sz="1400" dirty="0"/>
              <a:t>PLAN DE FINANCEMENT </a:t>
            </a:r>
            <a:r>
              <a:rPr lang="fr-FR" sz="1400" b="0" dirty="0"/>
              <a:t>&gt; Budgets prévisionnels</a:t>
            </a:r>
            <a:endParaRPr sz="1400" b="0" dirty="0"/>
          </a:p>
          <a:p>
            <a:pPr marL="0" lvl="0" indent="0" algn="just" rtl="0">
              <a:lnSpc>
                <a:spcPct val="90000"/>
              </a:lnSpc>
              <a:spcBef>
                <a:spcPts val="0"/>
              </a:spcBef>
              <a:spcAft>
                <a:spcPts val="0"/>
              </a:spcAft>
              <a:buClr>
                <a:schemeClr val="dk2"/>
              </a:buClr>
              <a:buSzPts val="160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t>Pour éditer ces montants, par année donc par ligne, il faut cliquer sur l’œil à droite du tableau. </a:t>
            </a:r>
            <a:r>
              <a:rPr lang="fr-FR" sz="1400" dirty="0"/>
              <a:t>Le volume des charges et des produits doit être égal (= uniquement subvention demandée à l’ARS). </a:t>
            </a:r>
            <a:r>
              <a:rPr lang="fr-FR" sz="1400" b="0" dirty="0">
                <a:solidFill>
                  <a:srgbClr val="00B050"/>
                </a:solidFill>
              </a:rPr>
              <a:t>Pour le CAE: 50 à 75% de l’allocation selon la situation</a:t>
            </a:r>
          </a:p>
          <a:p>
            <a:pPr marL="457200" lvl="0" indent="-457200" algn="just" rtl="0">
              <a:lnSpc>
                <a:spcPct val="90000"/>
              </a:lnSpc>
              <a:spcBef>
                <a:spcPts val="0"/>
              </a:spcBef>
              <a:spcAft>
                <a:spcPts val="0"/>
              </a:spcAft>
              <a:buClr>
                <a:schemeClr val="dk2"/>
              </a:buClr>
              <a:buSzPts val="1120"/>
              <a:buFont typeface="Arial"/>
              <a:buAutoNum type="arabicPeriod" startAt="35"/>
            </a:pPr>
            <a:endParaRPr lang="fr-FR" sz="1400" b="0" dirty="0">
              <a:solidFill>
                <a:srgbClr val="00B050"/>
              </a:solidFill>
            </a:endParaRPr>
          </a:p>
          <a:p>
            <a:pPr marL="457200" lvl="0" indent="-457200" algn="just" rtl="0">
              <a:lnSpc>
                <a:spcPct val="90000"/>
              </a:lnSpc>
              <a:spcBef>
                <a:spcPts val="0"/>
              </a:spcBef>
              <a:spcAft>
                <a:spcPts val="0"/>
              </a:spcAft>
              <a:buClr>
                <a:schemeClr val="dk2"/>
              </a:buClr>
              <a:buSzPts val="1120"/>
              <a:buFont typeface="Arial"/>
              <a:buAutoNum type="arabicPeriod" startAt="35"/>
            </a:pPr>
            <a:r>
              <a:rPr lang="fr-FR" sz="1400" b="0" dirty="0">
                <a:solidFill>
                  <a:srgbClr val="00B050"/>
                </a:solidFill>
              </a:rPr>
              <a:t>Pour le CAE, modifiez le tableau des </a:t>
            </a:r>
            <a:r>
              <a:rPr lang="fr-FR" sz="1400" b="0" u="sng" dirty="0">
                <a:solidFill>
                  <a:srgbClr val="00B050"/>
                </a:solidFill>
              </a:rPr>
              <a:t>charges</a:t>
            </a:r>
            <a:r>
              <a:rPr lang="fr-FR" sz="1400" b="0" dirty="0">
                <a:solidFill>
                  <a:srgbClr val="00B050"/>
                </a:solidFill>
              </a:rPr>
              <a:t> avec la dépense totale de l’établissement : ex en « rémunération des personnels»; puis modifiez le tableau des </a:t>
            </a:r>
            <a:r>
              <a:rPr lang="fr-FR" sz="1400" b="0" u="sng" dirty="0">
                <a:solidFill>
                  <a:srgbClr val="00B050"/>
                </a:solidFill>
              </a:rPr>
              <a:t>produits</a:t>
            </a:r>
            <a:r>
              <a:rPr lang="fr-FR" sz="1400" b="0" dirty="0">
                <a:solidFill>
                  <a:srgbClr val="00B050"/>
                </a:solidFill>
              </a:rPr>
              <a:t> en indiquant le montant demandé à l’ARS en subvention d’exploitation</a:t>
            </a:r>
          </a:p>
          <a:p>
            <a:pPr marL="457200" lvl="0" indent="-457200" algn="just" rtl="0">
              <a:lnSpc>
                <a:spcPct val="90000"/>
              </a:lnSpc>
              <a:spcBef>
                <a:spcPts val="0"/>
              </a:spcBef>
              <a:spcAft>
                <a:spcPts val="0"/>
              </a:spcAft>
              <a:buClr>
                <a:schemeClr val="dk2"/>
              </a:buClr>
              <a:buSzPts val="1120"/>
              <a:buFont typeface="Arial"/>
              <a:buAutoNum type="arabicPeriod" startAt="35"/>
            </a:pPr>
            <a:endParaRPr dirty="0">
              <a:solidFill>
                <a:schemeClr val="dk2"/>
              </a:solidFill>
            </a:endParaRPr>
          </a:p>
          <a:p>
            <a:pPr marL="342900" lvl="3" indent="-342900" algn="just" rtl="0">
              <a:lnSpc>
                <a:spcPct val="90000"/>
              </a:lnSpc>
              <a:spcBef>
                <a:spcPts val="339"/>
              </a:spcBef>
              <a:spcAft>
                <a:spcPts val="0"/>
              </a:spcAft>
              <a:buClr>
                <a:schemeClr val="accent1"/>
              </a:buClr>
              <a:buSzPts val="1120"/>
              <a:buFont typeface="+mj-lt"/>
              <a:buAutoNum type="arabicPeriod" startAt="37"/>
            </a:pPr>
            <a:endParaRPr lang="fr-FR" dirty="0">
              <a:solidFill>
                <a:srgbClr val="00B050"/>
              </a:solidFill>
            </a:endParaRPr>
          </a:p>
        </p:txBody>
      </p:sp>
      <p:sp>
        <p:nvSpPr>
          <p:cNvPr id="564" name="Google Shape;564;p2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65" name="Google Shape;565;p2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569" name="Google Shape;569;p22"/>
          <p:cNvSpPr/>
          <p:nvPr/>
        </p:nvSpPr>
        <p:spPr>
          <a:xfrm>
            <a:off x="11619913" y="2391507"/>
            <a:ext cx="323558" cy="16881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571" name="Google Shape;571;p22"/>
          <p:cNvPicPr preferRelativeResize="0"/>
          <p:nvPr/>
        </p:nvPicPr>
        <p:blipFill rotWithShape="1">
          <a:blip r:embed="rId5">
            <a:alphaModFix/>
          </a:blip>
          <a:srcRect/>
          <a:stretch/>
        </p:blipFill>
        <p:spPr>
          <a:xfrm>
            <a:off x="5440838" y="5544531"/>
            <a:ext cx="726673" cy="429967"/>
          </a:xfrm>
          <a:prstGeom prst="rect">
            <a:avLst/>
          </a:prstGeom>
          <a:noFill/>
          <a:ln>
            <a:noFill/>
          </a:ln>
        </p:spPr>
      </p:pic>
      <p:sp>
        <p:nvSpPr>
          <p:cNvPr id="572" name="Google Shape;572;p22"/>
          <p:cNvSpPr/>
          <p:nvPr/>
        </p:nvSpPr>
        <p:spPr>
          <a:xfrm>
            <a:off x="11168011" y="3521650"/>
            <a:ext cx="1008112" cy="200787"/>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3" name="Google Shape;573;p22"/>
          <p:cNvSpPr/>
          <p:nvPr/>
        </p:nvSpPr>
        <p:spPr>
          <a:xfrm>
            <a:off x="11842672" y="3292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36</a:t>
            </a:r>
            <a:endParaRPr dirty="0"/>
          </a:p>
        </p:txBody>
      </p:sp>
      <p:sp>
        <p:nvSpPr>
          <p:cNvPr id="3" name="Google Shape;570;p22">
            <a:extLst>
              <a:ext uri="{FF2B5EF4-FFF2-40B4-BE49-F238E27FC236}">
                <a16:creationId xmlns:a16="http://schemas.microsoft.com/office/drawing/2014/main" id="{91FD85FC-AF02-E721-1ECE-B73E4EB305E6}"/>
              </a:ext>
            </a:extLst>
          </p:cNvPr>
          <p:cNvSpPr/>
          <p:nvPr/>
        </p:nvSpPr>
        <p:spPr>
          <a:xfrm>
            <a:off x="11672067" y="21755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dirty="0">
                <a:solidFill>
                  <a:schemeClr val="lt1"/>
                </a:solidFill>
                <a:latin typeface="Arial"/>
                <a:ea typeface="Arial"/>
                <a:cs typeface="Arial"/>
                <a:sym typeface="Arial"/>
              </a:rPr>
              <a:t>35</a:t>
            </a:r>
            <a:endParaRPr dirty="0"/>
          </a:p>
        </p:txBody>
      </p:sp>
    </p:spTree>
    <p:extLst>
      <p:ext uri="{BB962C8B-B14F-4D97-AF65-F5344CB8AC3E}">
        <p14:creationId xmlns:p14="http://schemas.microsoft.com/office/powerpoint/2010/main" val="4379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3"/>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PLAN DE FINANCEMENT </a:t>
            </a:r>
            <a:endParaRPr/>
          </a:p>
        </p:txBody>
      </p:sp>
      <p:sp>
        <p:nvSpPr>
          <p:cNvPr id="581" name="Google Shape;581;p23"/>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PLAN DE FINANCEMENT &gt; Synthèse financière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38"/>
            </a:pPr>
            <a:r>
              <a:rPr lang="fr-FR" sz="1400" b="0" dirty="0"/>
              <a:t>L’écran de synthèse financière permet d’avoir une vue globale des financements et cofinancements par action et par année selon ce que vous aurez saisi en amont</a:t>
            </a:r>
            <a:endParaRPr dirty="0"/>
          </a:p>
        </p:txBody>
      </p:sp>
      <p:sp>
        <p:nvSpPr>
          <p:cNvPr id="582" name="Google Shape;582;p2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83" name="Google Shape;583;p2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dirty="0"/>
              <a:t>Ma Démarche Santé</a:t>
            </a:r>
            <a:endParaRPr dirty="0"/>
          </a:p>
        </p:txBody>
      </p:sp>
      <p:pic>
        <p:nvPicPr>
          <p:cNvPr id="584" name="Google Shape;584;p23"/>
          <p:cNvPicPr preferRelativeResize="0"/>
          <p:nvPr/>
        </p:nvPicPr>
        <p:blipFill rotWithShape="1">
          <a:blip r:embed="rId3">
            <a:alphaModFix/>
          </a:blip>
          <a:srcRect/>
          <a:stretch/>
        </p:blipFill>
        <p:spPr>
          <a:xfrm>
            <a:off x="5448431" y="1484784"/>
            <a:ext cx="6480706" cy="3600401"/>
          </a:xfrm>
          <a:prstGeom prst="rect">
            <a:avLst/>
          </a:prstGeom>
          <a:noFill/>
          <a:ln>
            <a:noFill/>
          </a:ln>
        </p:spPr>
      </p:pic>
      <p:sp>
        <p:nvSpPr>
          <p:cNvPr id="585" name="Google Shape;585;p23"/>
          <p:cNvSpPr/>
          <p:nvPr/>
        </p:nvSpPr>
        <p:spPr>
          <a:xfrm>
            <a:off x="5448431" y="1484785"/>
            <a:ext cx="6480705" cy="36004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86" name="Google Shape;586;p23"/>
          <p:cNvSpPr/>
          <p:nvPr/>
        </p:nvSpPr>
        <p:spPr>
          <a:xfrm>
            <a:off x="8544779" y="13539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548414" y="2132857"/>
            <a:ext cx="3516089" cy="3479804"/>
          </a:xfrm>
          <a:prstGeom prst="rect">
            <a:avLst/>
          </a:prstGeom>
          <a:noFill/>
          <a:ln>
            <a:noFill/>
          </a:ln>
        </p:spPr>
        <p:txBody>
          <a:bodyPr spcFirstLastPara="1" wrap="square" lIns="36000" tIns="0" rIns="36000" bIns="0" anchor="t" anchorCtr="0">
            <a:noAutofit/>
          </a:bodyPr>
          <a:lstStyle/>
          <a:p>
            <a:pPr marL="450850" lvl="0" indent="-450850" algn="just" rtl="0">
              <a:lnSpc>
                <a:spcPct val="90000"/>
              </a:lnSpc>
              <a:spcBef>
                <a:spcPts val="0"/>
              </a:spcBef>
              <a:spcAft>
                <a:spcPts val="0"/>
              </a:spcAft>
              <a:buClr>
                <a:srgbClr val="002395"/>
              </a:buClr>
              <a:buSzPts val="1120"/>
              <a:buFont typeface="Arial"/>
              <a:buAutoNum type="arabicPeriod" startAt="39"/>
            </a:pPr>
            <a:r>
              <a:rPr lang="fr-FR" sz="1400" b="0" dirty="0">
                <a:solidFill>
                  <a:srgbClr val="002395"/>
                </a:solidFill>
              </a:rPr>
              <a:t>Il faut ensuite aller sur le bandeau latéral sur la gauche et cliquer sur l’icône « Pièces jointes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0"/>
            </a:pPr>
            <a:r>
              <a:rPr lang="fr-FR" sz="1400" b="0" dirty="0">
                <a:solidFill>
                  <a:srgbClr val="002395"/>
                </a:solidFill>
              </a:rPr>
              <a:t>Puis télécharger toutes les pièces jointes obligatoires (dont le caractère obligatoire dépend du statut de l’organisme) </a:t>
            </a:r>
            <a:endParaRPr sz="1400" b="0" dirty="0">
              <a:solidFill>
                <a:srgbClr val="002395"/>
              </a:solidFill>
            </a:endParaRPr>
          </a:p>
          <a:p>
            <a:pPr marL="450850" lvl="0" indent="-37973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0850" lvl="0" indent="-450850" algn="just" rtl="0">
              <a:lnSpc>
                <a:spcPct val="90000"/>
              </a:lnSpc>
              <a:spcBef>
                <a:spcPts val="0"/>
              </a:spcBef>
              <a:spcAft>
                <a:spcPts val="0"/>
              </a:spcAft>
              <a:buClr>
                <a:schemeClr val="dk2"/>
              </a:buClr>
              <a:buSzPts val="1120"/>
              <a:buFont typeface="+mj-lt"/>
              <a:buAutoNum type="arabicPeriod" startAt="41"/>
            </a:pPr>
            <a:r>
              <a:rPr lang="fr-FR" sz="1400" b="0" dirty="0">
                <a:solidFill>
                  <a:srgbClr val="002395"/>
                </a:solidFill>
              </a:rPr>
              <a:t>Vous devez également remplir les coordonnées bancaires en cliquant sur « MODIFIER »</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accent1"/>
              </a:buClr>
              <a:buSzPts val="1120"/>
              <a:buFont typeface="+mj-lt"/>
              <a:buAutoNum type="arabicPeriod" startAt="42"/>
            </a:pPr>
            <a:r>
              <a:rPr lang="fr-FR" sz="1400" b="0" dirty="0">
                <a:solidFill>
                  <a:srgbClr val="002395"/>
                </a:solidFill>
              </a:rPr>
              <a:t>Des champs s’affichent, complétez-les et cliquez sur sauvegarder</a:t>
            </a:r>
            <a:endParaRPr sz="1400" b="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PIECES JOINTES</a:t>
            </a:r>
            <a:endParaRPr/>
          </a:p>
        </p:txBody>
      </p:sp>
      <p:sp>
        <p:nvSpPr>
          <p:cNvPr id="592" name="Google Shape;592;p24"/>
          <p:cNvSpPr txBox="1">
            <a:spLocks noGrp="1"/>
          </p:cNvSpPr>
          <p:nvPr>
            <p:ph type="body" idx="1"/>
          </p:nvPr>
        </p:nvSpPr>
        <p:spPr>
          <a:xfrm>
            <a:off x="623392" y="1625581"/>
            <a:ext cx="3846610" cy="4899773"/>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solidFill>
                <a:srgbClr val="002395"/>
              </a:solidFill>
            </a:endParaRPr>
          </a:p>
          <a:p>
            <a:pPr marL="457200" lvl="0" indent="-457200" algn="just" rtl="0">
              <a:lnSpc>
                <a:spcPct val="90000"/>
              </a:lnSpc>
              <a:spcBef>
                <a:spcPts val="0"/>
              </a:spcBef>
              <a:spcAft>
                <a:spcPts val="0"/>
              </a:spcAft>
              <a:buClr>
                <a:schemeClr val="dk2"/>
              </a:buClr>
              <a:buSzPts val="1120"/>
              <a:buFont typeface="+mj-lt"/>
              <a:buAutoNum type="arabicPeriod" startAt="43"/>
            </a:pPr>
            <a:r>
              <a:rPr lang="fr-FR" sz="1400" b="0" dirty="0">
                <a:solidFill>
                  <a:srgbClr val="002395"/>
                </a:solidFill>
              </a:rPr>
              <a:t>Il est également possible d’ajouter des pièces jointes supplémentaires en cliquant sur « AJOUTER UNE PIECE JOINTE »</a:t>
            </a:r>
          </a:p>
          <a:p>
            <a:pPr marL="0" lvl="0" indent="0" algn="just" rtl="0">
              <a:lnSpc>
                <a:spcPct val="90000"/>
              </a:lnSpc>
              <a:spcBef>
                <a:spcPts val="0"/>
              </a:spcBef>
              <a:spcAft>
                <a:spcPts val="0"/>
              </a:spcAft>
              <a:buClr>
                <a:schemeClr val="dk2"/>
              </a:buClr>
              <a:buSzPts val="1120"/>
              <a:buNone/>
            </a:pPr>
            <a:r>
              <a:rPr lang="fr-FR" sz="1400" b="0" dirty="0"/>
              <a:t>Si les pièces jointes ont été précédemment téléchargées dans le coffre-fort de l’organisme, elles seront directement associées au projet.</a:t>
            </a:r>
          </a:p>
          <a:p>
            <a:pPr marL="0" lvl="0" indent="0" algn="just" rtl="0">
              <a:lnSpc>
                <a:spcPct val="90000"/>
              </a:lnSpc>
              <a:spcBef>
                <a:spcPts val="0"/>
              </a:spcBef>
              <a:spcAft>
                <a:spcPts val="0"/>
              </a:spcAft>
              <a:buClr>
                <a:schemeClr val="dk2"/>
              </a:buClr>
              <a:buSzPts val="1120"/>
              <a:buNone/>
            </a:pPr>
            <a:endParaRPr lang="fr-FR" sz="1400" b="0" dirty="0"/>
          </a:p>
          <a:p>
            <a:pPr marL="0" lvl="0" indent="0" algn="just" rtl="0">
              <a:lnSpc>
                <a:spcPct val="90000"/>
              </a:lnSpc>
              <a:spcBef>
                <a:spcPts val="0"/>
              </a:spcBef>
              <a:spcAft>
                <a:spcPts val="0"/>
              </a:spcAft>
              <a:buClr>
                <a:schemeClr val="dk2"/>
              </a:buClr>
              <a:buSzPts val="1120"/>
              <a:buNone/>
            </a:pPr>
            <a:r>
              <a:rPr lang="fr-FR" sz="1400" b="0" dirty="0">
                <a:solidFill>
                  <a:srgbClr val="00B050"/>
                </a:solidFill>
              </a:rPr>
              <a:t>Pour le CAE , il vous est demandé de joindre :</a:t>
            </a:r>
          </a:p>
          <a:p>
            <a:pPr marL="0" lvl="0" indent="0" algn="just" rtl="0">
              <a:lnSpc>
                <a:spcPct val="90000"/>
              </a:lnSpc>
              <a:spcBef>
                <a:spcPts val="0"/>
              </a:spcBef>
              <a:spcAft>
                <a:spcPts val="0"/>
              </a:spcAft>
              <a:buClr>
                <a:schemeClr val="dk2"/>
              </a:buClr>
              <a:buSzPts val="1120"/>
              <a:buNone/>
            </a:pPr>
            <a:endParaRPr lang="fr-FR" sz="1400" b="0" dirty="0">
              <a:solidFill>
                <a:srgbClr val="00B050"/>
              </a:solidFill>
            </a:endParaRPr>
          </a:p>
          <a:p>
            <a:pPr marL="285750" lvl="0" indent="-285750" algn="just" rtl="0">
              <a:lnSpc>
                <a:spcPct val="90000"/>
              </a:lnSpc>
              <a:spcBef>
                <a:spcPts val="0"/>
              </a:spcBef>
              <a:spcAft>
                <a:spcPts val="0"/>
              </a:spcAft>
              <a:buClr>
                <a:schemeClr val="dk2"/>
              </a:buClr>
              <a:buSzPts val="1120"/>
              <a:buFontTx/>
              <a:buChar char="-"/>
            </a:pPr>
            <a:r>
              <a:rPr lang="fr-FR" sz="1400" b="0" dirty="0">
                <a:solidFill>
                  <a:srgbClr val="00B050"/>
                </a:solidFill>
              </a:rPr>
              <a:t>Le dossier de candidature dûment complété;</a:t>
            </a:r>
          </a:p>
          <a:p>
            <a:pPr marL="285750" lvl="0" indent="-285750" algn="just" rtl="0">
              <a:lnSpc>
                <a:spcPct val="90000"/>
              </a:lnSpc>
              <a:spcBef>
                <a:spcPts val="0"/>
              </a:spcBef>
              <a:spcAft>
                <a:spcPts val="0"/>
              </a:spcAft>
              <a:buClr>
                <a:schemeClr val="dk2"/>
              </a:buClr>
              <a:buSzPts val="1120"/>
              <a:buFontTx/>
              <a:buChar char="-"/>
            </a:pPr>
            <a:endParaRPr lang="fr-FR" sz="1400" b="0" dirty="0">
              <a:solidFill>
                <a:srgbClr val="00B050"/>
              </a:solidFill>
            </a:endParaRPr>
          </a:p>
          <a:p>
            <a:pPr marL="285750" lvl="0" indent="-285750" algn="just">
              <a:buSzPts val="1120"/>
              <a:buFontTx/>
              <a:buChar char="-"/>
            </a:pPr>
            <a:r>
              <a:rPr lang="fr-FR" sz="1400" b="0" dirty="0">
                <a:solidFill>
                  <a:srgbClr val="00B050"/>
                </a:solidFill>
              </a:rPr>
              <a:t>Concernant l’étudiant(e) : Le certificat de scolarité (avec précision qu’il/elle est en dernière année – sauf étudiant(e)s AS).</a:t>
            </a:r>
          </a:p>
          <a:p>
            <a:pPr marL="0" lvl="0" indent="0" algn="just" rtl="0">
              <a:lnSpc>
                <a:spcPct val="90000"/>
              </a:lnSpc>
              <a:spcBef>
                <a:spcPts val="0"/>
              </a:spcBef>
              <a:spcAft>
                <a:spcPts val="0"/>
              </a:spcAft>
              <a:buClr>
                <a:schemeClr val="dk2"/>
              </a:buClr>
              <a:buSzPts val="1120"/>
              <a:buNone/>
            </a:pPr>
            <a:endParaRPr lang="fr-FR" sz="1400" b="0" dirty="0"/>
          </a:p>
        </p:txBody>
      </p:sp>
      <p:sp>
        <p:nvSpPr>
          <p:cNvPr id="593" name="Google Shape;593;p2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594" name="Google Shape;594;p2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595" name="Google Shape;595;p24"/>
          <p:cNvPicPr preferRelativeResize="0"/>
          <p:nvPr/>
        </p:nvPicPr>
        <p:blipFill rotWithShape="1">
          <a:blip r:embed="rId3">
            <a:alphaModFix/>
          </a:blip>
          <a:srcRect/>
          <a:stretch/>
        </p:blipFill>
        <p:spPr>
          <a:xfrm>
            <a:off x="4776181" y="1436196"/>
            <a:ext cx="5416560" cy="4748547"/>
          </a:xfrm>
          <a:prstGeom prst="rect">
            <a:avLst/>
          </a:prstGeom>
          <a:noFill/>
          <a:ln>
            <a:noFill/>
          </a:ln>
        </p:spPr>
      </p:pic>
      <p:sp>
        <p:nvSpPr>
          <p:cNvPr id="596" name="Google Shape;596;p24"/>
          <p:cNvSpPr/>
          <p:nvPr/>
        </p:nvSpPr>
        <p:spPr>
          <a:xfrm>
            <a:off x="4776181" y="1455635"/>
            <a:ext cx="5416560" cy="47291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7" name="Google Shape;597;p24"/>
          <p:cNvSpPr/>
          <p:nvPr/>
        </p:nvSpPr>
        <p:spPr>
          <a:xfrm>
            <a:off x="4776182" y="1988841"/>
            <a:ext cx="335707"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8" name="Google Shape;598;p24"/>
          <p:cNvSpPr/>
          <p:nvPr/>
        </p:nvSpPr>
        <p:spPr>
          <a:xfrm>
            <a:off x="5111890" y="1844825"/>
            <a:ext cx="5080852" cy="80910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99" name="Google Shape;599;p24"/>
          <p:cNvSpPr/>
          <p:nvPr/>
        </p:nvSpPr>
        <p:spPr>
          <a:xfrm>
            <a:off x="5120838" y="2742208"/>
            <a:ext cx="2949563" cy="13348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0" name="Google Shape;600;p24"/>
          <p:cNvSpPr/>
          <p:nvPr/>
        </p:nvSpPr>
        <p:spPr>
          <a:xfrm>
            <a:off x="7753754" y="17565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40</a:t>
            </a:r>
            <a:endParaRPr/>
          </a:p>
        </p:txBody>
      </p:sp>
      <p:sp>
        <p:nvSpPr>
          <p:cNvPr id="601" name="Google Shape;601;p24"/>
          <p:cNvSpPr/>
          <p:nvPr/>
        </p:nvSpPr>
        <p:spPr>
          <a:xfrm>
            <a:off x="7128113" y="5301208"/>
            <a:ext cx="1008112" cy="189125"/>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02" name="Google Shape;602;p24"/>
          <p:cNvPicPr preferRelativeResize="0"/>
          <p:nvPr/>
        </p:nvPicPr>
        <p:blipFill rotWithShape="1">
          <a:blip r:embed="rId4">
            <a:alphaModFix/>
          </a:blip>
          <a:srcRect/>
          <a:stretch/>
        </p:blipFill>
        <p:spPr>
          <a:xfrm>
            <a:off x="8712289" y="2757910"/>
            <a:ext cx="3144350" cy="1368152"/>
          </a:xfrm>
          <a:prstGeom prst="rect">
            <a:avLst/>
          </a:prstGeom>
          <a:noFill/>
          <a:ln>
            <a:noFill/>
          </a:ln>
        </p:spPr>
      </p:pic>
      <p:sp>
        <p:nvSpPr>
          <p:cNvPr id="603" name="Google Shape;603;p24"/>
          <p:cNvSpPr/>
          <p:nvPr/>
        </p:nvSpPr>
        <p:spPr>
          <a:xfrm>
            <a:off x="8568273" y="2757909"/>
            <a:ext cx="3288367" cy="13348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04" name="Google Shape;604;p24"/>
          <p:cNvSpPr/>
          <p:nvPr/>
        </p:nvSpPr>
        <p:spPr>
          <a:xfrm>
            <a:off x="11413093" y="402559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42</a:t>
            </a:r>
            <a:endParaRPr/>
          </a:p>
        </p:txBody>
      </p:sp>
      <p:sp>
        <p:nvSpPr>
          <p:cNvPr id="605" name="Google Shape;605;p24"/>
          <p:cNvSpPr/>
          <p:nvPr/>
        </p:nvSpPr>
        <p:spPr>
          <a:xfrm>
            <a:off x="7955583" y="29127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41</a:t>
            </a:r>
            <a:endParaRPr/>
          </a:p>
        </p:txBody>
      </p:sp>
      <p:cxnSp>
        <p:nvCxnSpPr>
          <p:cNvPr id="606" name="Google Shape;606;p24"/>
          <p:cNvCxnSpPr/>
          <p:nvPr/>
        </p:nvCxnSpPr>
        <p:spPr>
          <a:xfrm>
            <a:off x="7926397" y="3573016"/>
            <a:ext cx="857900" cy="0"/>
          </a:xfrm>
          <a:prstGeom prst="straightConnector1">
            <a:avLst/>
          </a:prstGeom>
          <a:noFill/>
          <a:ln w="38100" cap="flat" cmpd="sng">
            <a:solidFill>
              <a:srgbClr val="002094"/>
            </a:solidFill>
            <a:prstDash val="solid"/>
            <a:round/>
            <a:headEnd type="none" w="sm" len="sm"/>
            <a:tailEnd type="triangle" w="med" len="med"/>
          </a:ln>
        </p:spPr>
      </p:cxnSp>
      <p:sp>
        <p:nvSpPr>
          <p:cNvPr id="607" name="Google Shape;607;p24"/>
          <p:cNvSpPr/>
          <p:nvPr/>
        </p:nvSpPr>
        <p:spPr>
          <a:xfrm>
            <a:off x="8057977" y="530120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43</a:t>
            </a:r>
            <a:endParaRPr/>
          </a:p>
        </p:txBody>
      </p:sp>
      <p:sp>
        <p:nvSpPr>
          <p:cNvPr id="608" name="Google Shape;608;p24"/>
          <p:cNvSpPr/>
          <p:nvPr/>
        </p:nvSpPr>
        <p:spPr>
          <a:xfrm>
            <a:off x="4515091" y="202485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39</a:t>
            </a:r>
            <a:endParaRPr/>
          </a:p>
        </p:txBody>
      </p:sp>
    </p:spTree>
    <p:extLst>
      <p:ext uri="{BB962C8B-B14F-4D97-AF65-F5344CB8AC3E}">
        <p14:creationId xmlns:p14="http://schemas.microsoft.com/office/powerpoint/2010/main" val="371793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14" name="Google Shape;614;p25"/>
          <p:cNvSpPr txBox="1">
            <a:spLocks noGrp="1"/>
          </p:cNvSpPr>
          <p:nvPr>
            <p:ph type="body" idx="1"/>
          </p:nvPr>
        </p:nvSpPr>
        <p:spPr>
          <a:xfrm>
            <a:off x="550108" y="1421777"/>
            <a:ext cx="489782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rgbClr val="002395"/>
              </a:buClr>
              <a:buSzPts val="1120"/>
              <a:buFont typeface="Arial"/>
              <a:buNone/>
            </a:pPr>
            <a:r>
              <a:rPr lang="fr-FR" sz="1400" dirty="0">
                <a:solidFill>
                  <a:srgbClr val="002395"/>
                </a:solidFill>
              </a:rPr>
              <a:t>Dans le Détail du projet &gt; VALIDATION</a:t>
            </a:r>
            <a:endParaRPr sz="1400" dirty="0">
              <a:solidFill>
                <a:srgbClr val="002395"/>
              </a:solidFill>
            </a:endParaRPr>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startAt="44"/>
            </a:pPr>
            <a:r>
              <a:rPr lang="fr-FR" sz="1400" b="0" dirty="0"/>
              <a:t>L’onglet validation vous permet de vérifier que toutes les caractéristiques ont été remplies</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5"/>
            </a:pPr>
            <a:r>
              <a:rPr lang="fr-FR" sz="1400" b="0" dirty="0"/>
              <a:t>La dernière étape avant de valider le dépôt du projet est le dépôt de l’attestation signée. Il faut d’abord télécharger le modèle d’attestation en cliquant sur l’icône, signer l’attestation et la déposer dans l’application en cliquant sur le stylo</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6"/>
            </a:pPr>
            <a:r>
              <a:rPr lang="fr-FR" sz="1400" b="0" dirty="0"/>
              <a:t>Si tout est correctement renseigné et que l’attestation est déposée, vous pouvez alors cliquer sur « DEPOSER LE PROJET »</a:t>
            </a:r>
            <a:endParaRPr sz="1400" b="0" dirty="0"/>
          </a:p>
        </p:txBody>
      </p:sp>
      <p:sp>
        <p:nvSpPr>
          <p:cNvPr id="615" name="Google Shape;615;p2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16" name="Google Shape;616;p2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17" name="Google Shape;617;p25"/>
          <p:cNvPicPr preferRelativeResize="0"/>
          <p:nvPr/>
        </p:nvPicPr>
        <p:blipFill rotWithShape="1">
          <a:blip r:embed="rId3">
            <a:alphaModFix/>
          </a:blip>
          <a:srcRect/>
          <a:stretch/>
        </p:blipFill>
        <p:spPr>
          <a:xfrm>
            <a:off x="5814329" y="1214756"/>
            <a:ext cx="5748909" cy="4949531"/>
          </a:xfrm>
          <a:prstGeom prst="rect">
            <a:avLst/>
          </a:prstGeom>
          <a:noFill/>
          <a:ln>
            <a:noFill/>
          </a:ln>
        </p:spPr>
      </p:pic>
      <p:pic>
        <p:nvPicPr>
          <p:cNvPr id="618" name="Google Shape;618;p25"/>
          <p:cNvPicPr preferRelativeResize="0"/>
          <p:nvPr/>
        </p:nvPicPr>
        <p:blipFill rotWithShape="1">
          <a:blip r:embed="rId4">
            <a:alphaModFix/>
          </a:blip>
          <a:srcRect/>
          <a:stretch/>
        </p:blipFill>
        <p:spPr>
          <a:xfrm>
            <a:off x="1103117" y="4437113"/>
            <a:ext cx="4344811" cy="1755699"/>
          </a:xfrm>
          <a:prstGeom prst="rect">
            <a:avLst/>
          </a:prstGeom>
          <a:noFill/>
          <a:ln>
            <a:noFill/>
          </a:ln>
        </p:spPr>
      </p:pic>
      <p:sp>
        <p:nvSpPr>
          <p:cNvPr id="619" name="Google Shape;619;p25"/>
          <p:cNvSpPr/>
          <p:nvPr/>
        </p:nvSpPr>
        <p:spPr>
          <a:xfrm>
            <a:off x="4203481" y="5893732"/>
            <a:ext cx="1028424" cy="225752"/>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0" name="Google Shape;620;p25"/>
          <p:cNvSpPr/>
          <p:nvPr/>
        </p:nvSpPr>
        <p:spPr>
          <a:xfrm>
            <a:off x="11315789" y="1651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44</a:t>
            </a:r>
            <a:endParaRPr/>
          </a:p>
        </p:txBody>
      </p:sp>
      <p:sp>
        <p:nvSpPr>
          <p:cNvPr id="621" name="Google Shape;621;p25"/>
          <p:cNvSpPr/>
          <p:nvPr/>
        </p:nvSpPr>
        <p:spPr>
          <a:xfrm>
            <a:off x="4104361" y="5868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46</a:t>
            </a:r>
            <a:endParaRPr/>
          </a:p>
        </p:txBody>
      </p:sp>
      <p:sp>
        <p:nvSpPr>
          <p:cNvPr id="622" name="Google Shape;622;p25"/>
          <p:cNvSpPr/>
          <p:nvPr/>
        </p:nvSpPr>
        <p:spPr>
          <a:xfrm>
            <a:off x="5807640" y="1190505"/>
            <a:ext cx="5755598" cy="497378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3" name="Google Shape;623;p25"/>
          <p:cNvSpPr/>
          <p:nvPr/>
        </p:nvSpPr>
        <p:spPr>
          <a:xfrm>
            <a:off x="1160111" y="4437112"/>
            <a:ext cx="4287817" cy="177177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4" name="Google Shape;624;p25"/>
          <p:cNvSpPr/>
          <p:nvPr/>
        </p:nvSpPr>
        <p:spPr>
          <a:xfrm>
            <a:off x="10164923" y="1651641"/>
            <a:ext cx="1331677" cy="22765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5" name="Google Shape;625;p25"/>
          <p:cNvSpPr/>
          <p:nvPr/>
        </p:nvSpPr>
        <p:spPr>
          <a:xfrm>
            <a:off x="6171760" y="5090066"/>
            <a:ext cx="1508416" cy="10081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26" name="Google Shape;626;p25"/>
          <p:cNvSpPr/>
          <p:nvPr/>
        </p:nvSpPr>
        <p:spPr>
          <a:xfrm>
            <a:off x="7563296" y="553613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2567608" y="71090"/>
            <a:ext cx="9481055"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dirty="0"/>
              <a:t>1. PRÉSENTATION DE STARS-</a:t>
            </a:r>
            <a:r>
              <a:rPr lang="fr-FR" dirty="0" err="1"/>
              <a:t>FIR</a:t>
            </a:r>
            <a:endParaRPr dirty="0"/>
          </a:p>
        </p:txBody>
      </p:sp>
      <p:sp>
        <p:nvSpPr>
          <p:cNvPr id="181" name="Google Shape;181;p3"/>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82" name="Google Shape;182;p3"/>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83" name="Google Shape;183;p3"/>
          <p:cNvSpPr txBox="1"/>
          <p:nvPr/>
        </p:nvSpPr>
        <p:spPr>
          <a:xfrm>
            <a:off x="527052" y="1627200"/>
            <a:ext cx="11055349" cy="33285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Clr>
                <a:schemeClr val="dk2"/>
              </a:buClr>
              <a:buSzPts val="1280"/>
              <a:buFont typeface="Arial"/>
              <a:buNone/>
            </a:pPr>
            <a:endParaRPr sz="1600" b="1" i="0" u="none" strike="noStrike" cap="none">
              <a:solidFill>
                <a:schemeClr val="dk2"/>
              </a:solidFill>
              <a:latin typeface="Arial"/>
              <a:ea typeface="Arial"/>
              <a:cs typeface="Arial"/>
              <a:sym typeface="Arial"/>
            </a:endParaRPr>
          </a:p>
        </p:txBody>
      </p:sp>
      <p:sp>
        <p:nvSpPr>
          <p:cNvPr id="184" name="Google Shape;184;p3"/>
          <p:cNvSpPr txBox="1"/>
          <p:nvPr/>
        </p:nvSpPr>
        <p:spPr>
          <a:xfrm>
            <a:off x="527049" y="1772816"/>
            <a:ext cx="6649071" cy="473795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6"/>
              </a:buClr>
              <a:buSzPts val="1120"/>
              <a:buFont typeface="Arial"/>
              <a:buNone/>
            </a:pPr>
            <a:r>
              <a:rPr lang="fr-FR" sz="1400" b="1" i="0" u="none" strike="noStrike" cap="none" dirty="0">
                <a:solidFill>
                  <a:schemeClr val="accent6"/>
                </a:solidFill>
                <a:latin typeface="Arial"/>
                <a:ea typeface="Arial"/>
                <a:cs typeface="Arial"/>
                <a:sym typeface="Arial"/>
              </a:rPr>
              <a:t>COUVERTURE DES PROCESSUS MÉTIER/FONCTIONNALITÉS </a:t>
            </a:r>
            <a:endParaRPr dirty="0"/>
          </a:p>
          <a:p>
            <a:pPr marL="182162" marR="0" lvl="0" indent="-182162" algn="just" rtl="0">
              <a:lnSpc>
                <a:spcPct val="107000"/>
              </a:lnSpc>
              <a:spcBef>
                <a:spcPts val="6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L’application est centrée sur le processus de gestion du Fonds d’intervention régional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autour de la notion de « projet »</a:t>
            </a:r>
            <a:endParaRPr dirty="0"/>
          </a:p>
          <a:p>
            <a:pPr marL="182162" marR="0" lvl="0" indent="-182162" algn="just" rtl="0">
              <a:lnSpc>
                <a:spcPct val="107000"/>
              </a:lnSpc>
              <a:spcBef>
                <a:spcPts val="800"/>
              </a:spcBef>
              <a:spcAft>
                <a:spcPts val="0"/>
              </a:spcAft>
              <a:buClr>
                <a:schemeClr val="dk2"/>
              </a:buClr>
              <a:buSzPts val="1120"/>
              <a:buFont typeface="Arial"/>
              <a:buChar char="•"/>
            </a:pPr>
            <a:r>
              <a:rPr lang="fr-FR" sz="1400" b="1" i="0" u="none" strike="noStrike" cap="none" dirty="0">
                <a:solidFill>
                  <a:schemeClr val="dk2"/>
                </a:solidFill>
                <a:latin typeface="Arial"/>
                <a:ea typeface="Arial"/>
                <a:cs typeface="Arial"/>
                <a:sym typeface="Arial"/>
              </a:rPr>
              <a:t>Elle permet aux différents acteurs de proposer des projets, d’arbitrer sur leur financement et de les suivre le cas échéant.</a:t>
            </a:r>
            <a:endParaRPr sz="1400" b="1" i="0" u="none" strike="noStrike" cap="none" dirty="0">
              <a:solidFill>
                <a:schemeClr val="dk2"/>
              </a:solidFill>
              <a:latin typeface="Arial"/>
              <a:ea typeface="Arial"/>
              <a:cs typeface="Arial"/>
              <a:sym typeface="Arial"/>
            </a:endParaRPr>
          </a:p>
          <a:p>
            <a:pPr marL="182162" marR="0" lvl="0" indent="-126282" algn="just" rtl="0">
              <a:lnSpc>
                <a:spcPct val="107000"/>
              </a:lnSpc>
              <a:spcBef>
                <a:spcPts val="800"/>
              </a:spcBef>
              <a:spcAft>
                <a:spcPts val="0"/>
              </a:spcAft>
              <a:buClr>
                <a:schemeClr val="dk2"/>
              </a:buClr>
              <a:buSzPts val="880"/>
              <a:buFont typeface="Arial"/>
              <a:buNone/>
            </a:pPr>
            <a:endParaRPr sz="1100" b="1" i="0" u="none" strike="noStrike" cap="none" dirty="0">
              <a:solidFill>
                <a:schemeClr val="dk2"/>
              </a:solidFill>
              <a:latin typeface="Arial"/>
              <a:ea typeface="Arial"/>
              <a:cs typeface="Arial"/>
              <a:sym typeface="Arial"/>
            </a:endParaRPr>
          </a:p>
          <a:p>
            <a:pPr marL="182162" marR="0" lvl="0" indent="-182162" algn="just" rtl="0">
              <a:lnSpc>
                <a:spcPct val="107000"/>
              </a:lnSpc>
              <a:spcBef>
                <a:spcPts val="800"/>
              </a:spcBef>
              <a:spcAft>
                <a:spcPts val="0"/>
              </a:spcAft>
              <a:buClr>
                <a:schemeClr val="dk2"/>
              </a:buClr>
              <a:buSzPts val="1280"/>
              <a:buFont typeface="Arial"/>
              <a:buChar char="•"/>
            </a:pPr>
            <a:r>
              <a:rPr lang="fr-FR" sz="1600" b="1" i="0" u="none" strike="noStrike" cap="none" dirty="0">
                <a:solidFill>
                  <a:schemeClr val="dk2"/>
                </a:solidFill>
                <a:latin typeface="Arial"/>
                <a:ea typeface="Arial"/>
                <a:cs typeface="Arial"/>
                <a:sym typeface="Arial"/>
              </a:rPr>
              <a:t> STARS-</a:t>
            </a:r>
            <a:r>
              <a:rPr lang="fr-FR" sz="1600" b="1" i="0" u="none" strike="noStrike" cap="none" dirty="0" err="1">
                <a:solidFill>
                  <a:schemeClr val="dk2"/>
                </a:solidFill>
                <a:latin typeface="Arial"/>
                <a:ea typeface="Arial"/>
                <a:cs typeface="Arial"/>
                <a:sym typeface="Arial"/>
              </a:rPr>
              <a:t>FIR</a:t>
            </a:r>
            <a:r>
              <a:rPr lang="fr-FR" sz="1600" b="1" i="0" u="none" strike="noStrike" cap="none" dirty="0">
                <a:solidFill>
                  <a:schemeClr val="dk2"/>
                </a:solidFill>
                <a:latin typeface="Arial"/>
                <a:ea typeface="Arial"/>
                <a:cs typeface="Arial"/>
                <a:sym typeface="Arial"/>
              </a:rPr>
              <a:t> porte l’ensemble de la chaine de valeur à savoir : </a:t>
            </a:r>
            <a:endParaRPr sz="1600" b="1" i="0" u="none" strike="noStrike" cap="none" dirty="0">
              <a:solidFill>
                <a:schemeClr val="dk2"/>
              </a:solidFill>
              <a:latin typeface="Calibri"/>
              <a:ea typeface="Calibri"/>
              <a:cs typeface="Calibri"/>
              <a:sym typeface="Calibri"/>
            </a:endParaRPr>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actions de création et de gestion de projet </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L’évaluation des propositions de projets, de leur plan de financement</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Les arbitrages internes aux ARS (comités)</a:t>
            </a:r>
            <a:endParaRPr dirty="0"/>
          </a:p>
          <a:p>
            <a:pPr marL="364322" marR="0" lvl="1" indent="-161624" algn="just" rtl="0">
              <a:lnSpc>
                <a:spcPct val="107000"/>
              </a:lnSpc>
              <a:spcBef>
                <a:spcPts val="1139"/>
              </a:spcBef>
              <a:spcAft>
                <a:spcPts val="0"/>
              </a:spcAft>
              <a:buClr>
                <a:schemeClr val="dk2"/>
              </a:buClr>
              <a:buSzPts val="1120"/>
              <a:buFont typeface="Arial"/>
              <a:buChar char="•"/>
            </a:pPr>
            <a:r>
              <a:rPr lang="fr-FR" sz="1400" b="0" i="0" u="none" strike="noStrike" cap="none" dirty="0">
                <a:solidFill>
                  <a:schemeClr val="dk2"/>
                </a:solidFill>
                <a:latin typeface="Arial"/>
                <a:ea typeface="Arial"/>
                <a:cs typeface="Arial"/>
                <a:sym typeface="Arial"/>
              </a:rPr>
              <a:t>Le suivi financier dans le cadre d’une campagne budgétaire dans une optique de pilotage global</a:t>
            </a:r>
            <a:endParaRPr dirty="0"/>
          </a:p>
          <a:p>
            <a:pPr marL="182162" marR="0" lvl="0" indent="-111042" algn="just" rtl="0">
              <a:lnSpc>
                <a:spcPct val="90000"/>
              </a:lnSpc>
              <a:spcBef>
                <a:spcPts val="80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p:txBody>
      </p:sp>
      <p:pic>
        <p:nvPicPr>
          <p:cNvPr id="185" name="Google Shape;185;p3"/>
          <p:cNvPicPr preferRelativeResize="0"/>
          <p:nvPr/>
        </p:nvPicPr>
        <p:blipFill rotWithShape="1">
          <a:blip r:embed="rId3">
            <a:alphaModFix/>
          </a:blip>
          <a:srcRect/>
          <a:stretch/>
        </p:blipFill>
        <p:spPr>
          <a:xfrm>
            <a:off x="7992543" y="2150082"/>
            <a:ext cx="3672408" cy="3564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6. CRÉATION DE PROJETS – VALIDATION</a:t>
            </a:r>
            <a:endParaRPr/>
          </a:p>
        </p:txBody>
      </p:sp>
      <p:sp>
        <p:nvSpPr>
          <p:cNvPr id="632" name="Google Shape;632;p26"/>
          <p:cNvSpPr txBox="1">
            <a:spLocks noGrp="1"/>
          </p:cNvSpPr>
          <p:nvPr>
            <p:ph type="body" idx="1"/>
          </p:nvPr>
        </p:nvSpPr>
        <p:spPr>
          <a:xfrm>
            <a:off x="527052" y="1628800"/>
            <a:ext cx="4560835" cy="4535487"/>
          </a:xfrm>
          <a:prstGeom prst="rect">
            <a:avLst/>
          </a:prstGeom>
          <a:noFill/>
          <a:ln>
            <a:noFill/>
          </a:ln>
        </p:spPr>
        <p:txBody>
          <a:bodyPr spcFirstLastPara="1" wrap="square" lIns="36000" tIns="0" rIns="36000" bIns="0" anchor="t" anchorCtr="0">
            <a:noAutofit/>
          </a:bodyPr>
          <a:lstStyle/>
          <a:p>
            <a:pPr marL="457200" lvl="0" indent="-457200" algn="just" rtl="0">
              <a:lnSpc>
                <a:spcPct val="90000"/>
              </a:lnSpc>
              <a:spcBef>
                <a:spcPts val="0"/>
              </a:spcBef>
              <a:spcAft>
                <a:spcPts val="0"/>
              </a:spcAft>
              <a:buClr>
                <a:schemeClr val="dk2"/>
              </a:buClr>
              <a:buSzPts val="1120"/>
              <a:buFont typeface="Arial"/>
              <a:buAutoNum type="arabicPeriod" startAt="47"/>
            </a:pPr>
            <a:r>
              <a:rPr lang="fr-FR" sz="1400" b="0" dirty="0"/>
              <a:t>Une fois le projet déposé, c’est le gestionnaire en ARS qui le prend en charge pour l’étudier.</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Le projet passe alors par différentes étapes : la Recevabilité, l’Instruction, et le comité avant d’être contractualisé ou non selon le choix de l’ARS</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Tant que le projet est au statut « Déposé », le gestionnaire pourra annuler le dépôt et repasser le projet au statut « En Création » pour que le porteur puisse indiquer des éléments complémentaires </a:t>
            </a:r>
            <a:endParaRPr dirty="0"/>
          </a:p>
          <a:p>
            <a:pPr marL="714375" lvl="0" indent="-100330" algn="just" rtl="0">
              <a:lnSpc>
                <a:spcPct val="90000"/>
              </a:lnSpc>
              <a:spcBef>
                <a:spcPts val="0"/>
              </a:spcBef>
              <a:spcAft>
                <a:spcPts val="0"/>
              </a:spcAft>
              <a:buClr>
                <a:schemeClr val="dk2"/>
              </a:buClr>
              <a:buSzPts val="1120"/>
              <a:buFont typeface="Arial"/>
              <a:buNone/>
            </a:pPr>
            <a:endParaRPr sz="1400" b="0" dirty="0"/>
          </a:p>
          <a:p>
            <a:pPr marL="714375" lvl="0" indent="-171450" algn="just" rtl="0">
              <a:lnSpc>
                <a:spcPct val="90000"/>
              </a:lnSpc>
              <a:spcBef>
                <a:spcPts val="0"/>
              </a:spcBef>
              <a:spcAft>
                <a:spcPts val="0"/>
              </a:spcAft>
              <a:buClr>
                <a:schemeClr val="dk2"/>
              </a:buClr>
              <a:buSzPts val="1120"/>
              <a:buFont typeface="Arial"/>
              <a:buChar char="•"/>
            </a:pPr>
            <a:r>
              <a:rPr lang="fr-FR" sz="1400" b="0" dirty="0"/>
              <a:t>Lorsque la convention est disponible, le porteur de projet reçoit un mail pour lui indiquer qu’il peut retourner sur l’application et signer la convention</a:t>
            </a:r>
            <a:endParaRPr b="0" dirty="0"/>
          </a:p>
        </p:txBody>
      </p:sp>
      <p:sp>
        <p:nvSpPr>
          <p:cNvPr id="633" name="Google Shape;633;p2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34" name="Google Shape;634;p2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35" name="Google Shape;635;p26"/>
          <p:cNvPicPr preferRelativeResize="0"/>
          <p:nvPr/>
        </p:nvPicPr>
        <p:blipFill rotWithShape="1">
          <a:blip r:embed="rId3">
            <a:alphaModFix/>
          </a:blip>
          <a:srcRect/>
          <a:stretch/>
        </p:blipFill>
        <p:spPr>
          <a:xfrm>
            <a:off x="5345081" y="1772816"/>
            <a:ext cx="6111101" cy="2376264"/>
          </a:xfrm>
          <a:prstGeom prst="rect">
            <a:avLst/>
          </a:prstGeom>
          <a:noFill/>
          <a:ln>
            <a:noFill/>
          </a:ln>
        </p:spPr>
      </p:pic>
      <p:sp>
        <p:nvSpPr>
          <p:cNvPr id="636" name="Google Shape;636;p26"/>
          <p:cNvSpPr/>
          <p:nvPr/>
        </p:nvSpPr>
        <p:spPr>
          <a:xfrm>
            <a:off x="5345081" y="1772815"/>
            <a:ext cx="6111101" cy="23762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p>
        </p:txBody>
      </p:sp>
      <p:sp>
        <p:nvSpPr>
          <p:cNvPr id="637" name="Google Shape;637;p26"/>
          <p:cNvSpPr/>
          <p:nvPr/>
        </p:nvSpPr>
        <p:spPr>
          <a:xfrm>
            <a:off x="9984432" y="162881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47</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7"/>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7. CONTRACTUALISATION</a:t>
            </a:r>
            <a:endParaRPr/>
          </a:p>
        </p:txBody>
      </p:sp>
      <p:sp>
        <p:nvSpPr>
          <p:cNvPr id="643" name="Google Shape;643;p27"/>
          <p:cNvSpPr txBox="1">
            <a:spLocks noGrp="1"/>
          </p:cNvSpPr>
          <p:nvPr>
            <p:ph type="body" idx="1"/>
          </p:nvPr>
        </p:nvSpPr>
        <p:spPr>
          <a:xfrm>
            <a:off x="527052" y="1628800"/>
            <a:ext cx="4056779"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b="0" dirty="0"/>
              <a:t>Une fois le projet accepté par l’ARS, la convention est générée par le gestionnaire en charge de votre projet</a:t>
            </a:r>
            <a:endParaRPr dirty="0"/>
          </a:p>
          <a:p>
            <a:pPr marL="0" lvl="0" indent="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La convention générée est téléchargeable, ainsi que la liste des échanges de conventions entre les différentes parties (porteur de projet et administration)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Il est possible d’ajouter ou de modifier le commentaire des conventions envoyées.</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Ajoutez ensuite le document signé par votre organisme en tant que fichier</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4"/>
            </a:pPr>
            <a:r>
              <a:rPr lang="fr-FR" sz="1400" b="0" dirty="0"/>
              <a:t>Puis cliquez sur « ENVOYER LA CONVENTION ». Un mail est envoyé au gestionnaire sur sa boite mail en parallèle  afin qu’il puisse signer la convention également. </a:t>
            </a:r>
            <a:endParaRPr dirty="0"/>
          </a:p>
        </p:txBody>
      </p:sp>
      <p:sp>
        <p:nvSpPr>
          <p:cNvPr id="644" name="Google Shape;644;p2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45" name="Google Shape;645;p2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46" name="Google Shape;646;p27"/>
          <p:cNvPicPr preferRelativeResize="0"/>
          <p:nvPr/>
        </p:nvPicPr>
        <p:blipFill rotWithShape="1">
          <a:blip r:embed="rId3">
            <a:alphaModFix/>
          </a:blip>
          <a:srcRect t="11502" b="24028"/>
          <a:stretch/>
        </p:blipFill>
        <p:spPr>
          <a:xfrm>
            <a:off x="5015880" y="1573650"/>
            <a:ext cx="6505052" cy="2502296"/>
          </a:xfrm>
          <a:prstGeom prst="rect">
            <a:avLst/>
          </a:prstGeom>
          <a:noFill/>
          <a:ln>
            <a:noFill/>
          </a:ln>
        </p:spPr>
      </p:pic>
      <p:pic>
        <p:nvPicPr>
          <p:cNvPr id="647" name="Google Shape;647;p27"/>
          <p:cNvPicPr preferRelativeResize="0"/>
          <p:nvPr/>
        </p:nvPicPr>
        <p:blipFill rotWithShape="1">
          <a:blip r:embed="rId4">
            <a:alphaModFix/>
          </a:blip>
          <a:srcRect/>
          <a:stretch/>
        </p:blipFill>
        <p:spPr>
          <a:xfrm>
            <a:off x="6235421" y="4568016"/>
            <a:ext cx="5055389" cy="1104333"/>
          </a:xfrm>
          <a:prstGeom prst="rect">
            <a:avLst/>
          </a:prstGeom>
          <a:noFill/>
          <a:ln>
            <a:noFill/>
          </a:ln>
        </p:spPr>
      </p:pic>
      <p:sp>
        <p:nvSpPr>
          <p:cNvPr id="648" name="Google Shape;648;p27"/>
          <p:cNvSpPr/>
          <p:nvPr/>
        </p:nvSpPr>
        <p:spPr>
          <a:xfrm>
            <a:off x="10920535" y="2476974"/>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49" name="Google Shape;649;p27"/>
          <p:cNvSpPr/>
          <p:nvPr/>
        </p:nvSpPr>
        <p:spPr>
          <a:xfrm>
            <a:off x="10930545"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50" name="Google Shape;650;p27"/>
          <p:cNvSpPr/>
          <p:nvPr/>
        </p:nvSpPr>
        <p:spPr>
          <a:xfrm>
            <a:off x="8472264" y="4648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1" name="Google Shape;651;p27"/>
          <p:cNvSpPr/>
          <p:nvPr/>
        </p:nvSpPr>
        <p:spPr>
          <a:xfrm>
            <a:off x="8347378" y="456045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2" name="Google Shape;652;p27"/>
          <p:cNvSpPr/>
          <p:nvPr/>
        </p:nvSpPr>
        <p:spPr>
          <a:xfrm>
            <a:off x="11202242" y="2476973"/>
            <a:ext cx="220351" cy="34782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3" name="Google Shape;653;p27"/>
          <p:cNvSpPr/>
          <p:nvPr/>
        </p:nvSpPr>
        <p:spPr>
          <a:xfrm>
            <a:off x="11266998" y="236897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54" name="Google Shape;654;p27"/>
          <p:cNvSpPr/>
          <p:nvPr/>
        </p:nvSpPr>
        <p:spPr>
          <a:xfrm>
            <a:off x="8688381" y="4864421"/>
            <a:ext cx="2321142" cy="2160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55" name="Google Shape;655;p27"/>
          <p:cNvSpPr/>
          <p:nvPr/>
        </p:nvSpPr>
        <p:spPr>
          <a:xfrm>
            <a:off x="10895641" y="4864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56" name="Google Shape;656;p27"/>
          <p:cNvSpPr/>
          <p:nvPr/>
        </p:nvSpPr>
        <p:spPr>
          <a:xfrm>
            <a:off x="8598069" y="5317664"/>
            <a:ext cx="954315" cy="18486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7" name="Google Shape;657;p27"/>
          <p:cNvSpPr/>
          <p:nvPr/>
        </p:nvSpPr>
        <p:spPr>
          <a:xfrm>
            <a:off x="9444384" y="529642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8"/>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8. SUIVI FINANCIER</a:t>
            </a:r>
            <a:endParaRPr/>
          </a:p>
        </p:txBody>
      </p:sp>
      <p:sp>
        <p:nvSpPr>
          <p:cNvPr id="663" name="Google Shape;663;p28"/>
          <p:cNvSpPr txBox="1">
            <a:spLocks noGrp="1"/>
          </p:cNvSpPr>
          <p:nvPr>
            <p:ph type="body" idx="1"/>
          </p:nvPr>
        </p:nvSpPr>
        <p:spPr>
          <a:xfrm>
            <a:off x="460613" y="1278312"/>
            <a:ext cx="7202311" cy="2107803"/>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Pour suivre le plan de financement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l’onglet « suivi financier » dans la barre latérale</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La page qui s’affiche résume le plan de financement, ainsi que la liste des paiements C’est une page destinée à la lecture seule et non à la modification</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En cliquant sur l’œil à côté du montant, vous pouvez consulter le détail du paiement</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4"/>
            </a:pPr>
            <a:r>
              <a:rPr lang="fr-FR" sz="1400" b="0" dirty="0"/>
              <a:t>La page qui s’affiche apporte des informations sur les détails du projet et du paiement</a:t>
            </a:r>
            <a:endParaRPr dirty="0"/>
          </a:p>
        </p:txBody>
      </p:sp>
      <p:sp>
        <p:nvSpPr>
          <p:cNvPr id="664" name="Google Shape;664;p2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65" name="Google Shape;665;p2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66" name="Google Shape;666;p28"/>
          <p:cNvPicPr preferRelativeResize="0"/>
          <p:nvPr/>
        </p:nvPicPr>
        <p:blipFill rotWithShape="1">
          <a:blip r:embed="rId3">
            <a:alphaModFix/>
          </a:blip>
          <a:srcRect/>
          <a:stretch/>
        </p:blipFill>
        <p:spPr>
          <a:xfrm>
            <a:off x="284975" y="3340377"/>
            <a:ext cx="6245451" cy="3316471"/>
          </a:xfrm>
          <a:prstGeom prst="rect">
            <a:avLst/>
          </a:prstGeom>
          <a:noFill/>
          <a:ln>
            <a:noFill/>
          </a:ln>
        </p:spPr>
      </p:pic>
      <p:pic>
        <p:nvPicPr>
          <p:cNvPr id="667" name="Google Shape;667;p28"/>
          <p:cNvPicPr preferRelativeResize="0"/>
          <p:nvPr/>
        </p:nvPicPr>
        <p:blipFill rotWithShape="1">
          <a:blip r:embed="rId4">
            <a:alphaModFix/>
          </a:blip>
          <a:srcRect/>
          <a:stretch/>
        </p:blipFill>
        <p:spPr>
          <a:xfrm>
            <a:off x="8040216" y="1532540"/>
            <a:ext cx="3767475" cy="4317177"/>
          </a:xfrm>
          <a:prstGeom prst="rect">
            <a:avLst/>
          </a:prstGeom>
          <a:noFill/>
          <a:ln>
            <a:noFill/>
          </a:ln>
        </p:spPr>
      </p:pic>
      <p:sp>
        <p:nvSpPr>
          <p:cNvPr id="668" name="Google Shape;668;p28"/>
          <p:cNvSpPr/>
          <p:nvPr/>
        </p:nvSpPr>
        <p:spPr>
          <a:xfrm>
            <a:off x="284973" y="3358478"/>
            <a:ext cx="6245454" cy="32983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69" name="Google Shape;669;p28"/>
          <p:cNvSpPr/>
          <p:nvPr/>
        </p:nvSpPr>
        <p:spPr>
          <a:xfrm>
            <a:off x="8040215" y="1532539"/>
            <a:ext cx="3767475" cy="43171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0" name="Google Shape;670;p28"/>
          <p:cNvSpPr/>
          <p:nvPr/>
        </p:nvSpPr>
        <p:spPr>
          <a:xfrm>
            <a:off x="284973" y="4149079"/>
            <a:ext cx="351280" cy="36004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1" name="Google Shape;671;p28"/>
          <p:cNvSpPr/>
          <p:nvPr/>
        </p:nvSpPr>
        <p:spPr>
          <a:xfrm>
            <a:off x="6240016" y="6237312"/>
            <a:ext cx="267096" cy="3339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72" name="Google Shape;672;p28"/>
          <p:cNvSpPr/>
          <p:nvPr/>
        </p:nvSpPr>
        <p:spPr>
          <a:xfrm>
            <a:off x="621881" y="422109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673" name="Google Shape;673;p28"/>
          <p:cNvSpPr/>
          <p:nvPr/>
        </p:nvSpPr>
        <p:spPr>
          <a:xfrm>
            <a:off x="6254915" y="609764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74" name="Google Shape;674;p28"/>
          <p:cNvSpPr/>
          <p:nvPr/>
        </p:nvSpPr>
        <p:spPr>
          <a:xfrm>
            <a:off x="7932215" y="142453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675" name="Google Shape;675;p28"/>
          <p:cNvSpPr/>
          <p:nvPr/>
        </p:nvSpPr>
        <p:spPr>
          <a:xfrm>
            <a:off x="6480687" y="35619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9"/>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9. MESSAGERIE</a:t>
            </a:r>
            <a:endParaRPr/>
          </a:p>
        </p:txBody>
      </p:sp>
      <p:sp>
        <p:nvSpPr>
          <p:cNvPr id="681" name="Google Shape;681;p29"/>
          <p:cNvSpPr txBox="1">
            <a:spLocks noGrp="1"/>
          </p:cNvSpPr>
          <p:nvPr>
            <p:ph type="body" idx="1"/>
          </p:nvPr>
        </p:nvSpPr>
        <p:spPr>
          <a:xfrm>
            <a:off x="527052" y="1302850"/>
            <a:ext cx="5210420" cy="2946007"/>
          </a:xfrm>
          <a:prstGeom prst="rect">
            <a:avLst/>
          </a:prstGeom>
          <a:noFill/>
          <a:ln>
            <a:noFill/>
          </a:ln>
        </p:spPr>
        <p:txBody>
          <a:bodyPr spcFirstLastPara="1" wrap="square" lIns="36000" tIns="0" rIns="36000" bIns="0" anchor="t" anchorCtr="0">
            <a:noAutofit/>
          </a:bodyPr>
          <a:lstStyle/>
          <a:p>
            <a:pPr marL="182162" lvl="0" indent="-182162" algn="l" rtl="0">
              <a:lnSpc>
                <a:spcPct val="90000"/>
              </a:lnSpc>
              <a:spcBef>
                <a:spcPts val="0"/>
              </a:spcBef>
              <a:spcAft>
                <a:spcPts val="0"/>
              </a:spcAft>
              <a:buClr>
                <a:schemeClr val="dk2"/>
              </a:buClr>
              <a:buSzPts val="1120"/>
              <a:buFont typeface="Arial"/>
              <a:buChar char="•"/>
            </a:pPr>
            <a:r>
              <a:rPr lang="fr-FR" sz="1400" dirty="0"/>
              <a:t>Echange entre le gestionnaire et le porteur (bénéficiaire) : L’écran de dialogue est disponible seulement une fois le projet déposé.</a:t>
            </a:r>
            <a:endParaRPr dirty="0"/>
          </a:p>
          <a:p>
            <a:pPr marL="0" lvl="0" indent="0" algn="l" rtl="0">
              <a:lnSpc>
                <a:spcPct val="90000"/>
              </a:lnSpc>
              <a:spcBef>
                <a:spcPts val="0"/>
              </a:spcBef>
              <a:spcAft>
                <a:spcPts val="0"/>
              </a:spcAft>
              <a:buClr>
                <a:schemeClr val="dk2"/>
              </a:buClr>
              <a:buSzPts val="1120"/>
              <a:buFont typeface="Arial"/>
              <a:buNone/>
            </a:pPr>
            <a:endParaRPr sz="1400" b="0" dirty="0"/>
          </a:p>
          <a:p>
            <a:pPr marL="342900" lvl="0" indent="-271780" algn="l" rtl="0">
              <a:lnSpc>
                <a:spcPct val="90000"/>
              </a:lnSpc>
              <a:spcBef>
                <a:spcPts val="0"/>
              </a:spcBef>
              <a:spcAft>
                <a:spcPts val="0"/>
              </a:spcAft>
              <a:buClr>
                <a:schemeClr val="dk2"/>
              </a:buClr>
              <a:buSzPts val="1120"/>
              <a:buFont typeface="Arial"/>
              <a:buNone/>
            </a:pPr>
            <a:endParaRPr sz="1400" b="0" dirty="0">
              <a:solidFill>
                <a:srgbClr val="92D050"/>
              </a:solidFill>
            </a:endParaRPr>
          </a:p>
          <a:p>
            <a:pPr marL="342900" lvl="0" indent="-342900" algn="l" rtl="0">
              <a:lnSpc>
                <a:spcPct val="90000"/>
              </a:lnSpc>
              <a:spcBef>
                <a:spcPts val="0"/>
              </a:spcBef>
              <a:spcAft>
                <a:spcPts val="0"/>
              </a:spcAft>
              <a:buClr>
                <a:schemeClr val="dk2"/>
              </a:buClr>
              <a:buSzPts val="1120"/>
              <a:buFont typeface="Arial"/>
              <a:buAutoNum type="arabicPeriod"/>
            </a:pPr>
            <a:r>
              <a:rPr lang="fr-FR" sz="1400" b="0" dirty="0"/>
              <a:t>Cliquez sur l’icône « liste des messages » pour accéder aux différents messages déjà émis.</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2"/>
            </a:pPr>
            <a:r>
              <a:rPr lang="fr-FR" sz="1400" b="0" dirty="0"/>
              <a:t>Pour visualiser le détail du mail cliquez sur l’icone </a:t>
            </a:r>
            <a:endParaRPr dirty="0"/>
          </a:p>
          <a:p>
            <a:pPr marL="342900" lvl="0" indent="-271780" algn="l" rtl="0">
              <a:lnSpc>
                <a:spcPct val="90000"/>
              </a:lnSpc>
              <a:spcBef>
                <a:spcPts val="0"/>
              </a:spcBef>
              <a:spcAft>
                <a:spcPts val="0"/>
              </a:spcAft>
              <a:buClr>
                <a:schemeClr val="dk2"/>
              </a:buClr>
              <a:buSzPts val="1120"/>
              <a:buFont typeface="Arial"/>
              <a:buNone/>
            </a:pPr>
            <a:endParaRPr sz="1400" b="0" dirty="0"/>
          </a:p>
          <a:p>
            <a:pPr marL="342900" lvl="0" indent="-342900" algn="l" rtl="0">
              <a:lnSpc>
                <a:spcPct val="90000"/>
              </a:lnSpc>
              <a:spcBef>
                <a:spcPts val="0"/>
              </a:spcBef>
              <a:spcAft>
                <a:spcPts val="0"/>
              </a:spcAft>
              <a:buClr>
                <a:schemeClr val="dk2"/>
              </a:buClr>
              <a:buSzPts val="1120"/>
              <a:buFont typeface="+mj-lt"/>
              <a:buAutoNum type="arabicPeriod" startAt="3"/>
            </a:pPr>
            <a:r>
              <a:rPr lang="fr-FR" sz="1400" b="0" dirty="0"/>
              <a:t>Pour créer un message, vous devez rédiger l’objet du message, le corps du message. Une pièce jointe peut également être ajoutée, puis cliquez sur «  ENVOYER LE MESSAGE »</a:t>
            </a:r>
            <a:endParaRPr sz="1400" b="0" dirty="0"/>
          </a:p>
          <a:p>
            <a:pPr marL="433388" lvl="0" indent="-171449" algn="l" rtl="0">
              <a:lnSpc>
                <a:spcPct val="90000"/>
              </a:lnSpc>
              <a:spcBef>
                <a:spcPts val="0"/>
              </a:spcBef>
              <a:spcAft>
                <a:spcPts val="0"/>
              </a:spcAft>
              <a:buClr>
                <a:schemeClr val="dk2"/>
              </a:buClr>
              <a:buSzPts val="960"/>
              <a:buFont typeface="Arial"/>
              <a:buChar char="•"/>
            </a:pPr>
            <a:r>
              <a:rPr lang="fr-FR" sz="1200" b="0" dirty="0"/>
              <a:t>Un mail sur la boite mail renseignée est également envoyé aux destinataires lorsqu’un message est envoyé.</a:t>
            </a:r>
            <a:endParaRPr dirty="0"/>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a:p>
            <a:pPr marL="433388" lvl="0" indent="-110489" algn="l" rtl="0">
              <a:lnSpc>
                <a:spcPct val="90000"/>
              </a:lnSpc>
              <a:spcBef>
                <a:spcPts val="0"/>
              </a:spcBef>
              <a:spcAft>
                <a:spcPts val="0"/>
              </a:spcAft>
              <a:buClr>
                <a:schemeClr val="dk2"/>
              </a:buClr>
              <a:buSzPts val="960"/>
              <a:buFont typeface="Arial"/>
              <a:buNone/>
            </a:pPr>
            <a:endParaRPr sz="1200" b="0" dirty="0">
              <a:highlight>
                <a:srgbClr val="FFFF00"/>
              </a:highlight>
            </a:endParaRPr>
          </a:p>
        </p:txBody>
      </p:sp>
      <p:sp>
        <p:nvSpPr>
          <p:cNvPr id="682" name="Google Shape;682;p2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683" name="Google Shape;683;p2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684" name="Google Shape;684;p29"/>
          <p:cNvPicPr preferRelativeResize="0"/>
          <p:nvPr/>
        </p:nvPicPr>
        <p:blipFill rotWithShape="1">
          <a:blip r:embed="rId3">
            <a:alphaModFix/>
          </a:blip>
          <a:srcRect/>
          <a:stretch/>
        </p:blipFill>
        <p:spPr>
          <a:xfrm>
            <a:off x="112088" y="4376864"/>
            <a:ext cx="5551864" cy="2158459"/>
          </a:xfrm>
          <a:prstGeom prst="rect">
            <a:avLst/>
          </a:prstGeom>
          <a:noFill/>
          <a:ln>
            <a:noFill/>
          </a:ln>
        </p:spPr>
      </p:pic>
      <p:pic>
        <p:nvPicPr>
          <p:cNvPr id="685" name="Google Shape;685;p29"/>
          <p:cNvPicPr preferRelativeResize="0"/>
          <p:nvPr/>
        </p:nvPicPr>
        <p:blipFill rotWithShape="1">
          <a:blip r:embed="rId4">
            <a:alphaModFix/>
          </a:blip>
          <a:srcRect/>
          <a:stretch/>
        </p:blipFill>
        <p:spPr>
          <a:xfrm>
            <a:off x="6026967" y="1409948"/>
            <a:ext cx="5981006" cy="3814333"/>
          </a:xfrm>
          <a:prstGeom prst="rect">
            <a:avLst/>
          </a:prstGeom>
          <a:noFill/>
          <a:ln>
            <a:noFill/>
          </a:ln>
        </p:spPr>
      </p:pic>
      <p:sp>
        <p:nvSpPr>
          <p:cNvPr id="686" name="Google Shape;686;p29"/>
          <p:cNvSpPr/>
          <p:nvPr/>
        </p:nvSpPr>
        <p:spPr>
          <a:xfrm>
            <a:off x="6026967" y="1417034"/>
            <a:ext cx="5981006" cy="381433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7" name="Google Shape;687;p29"/>
          <p:cNvSpPr/>
          <p:nvPr/>
        </p:nvSpPr>
        <p:spPr>
          <a:xfrm>
            <a:off x="112089" y="4396871"/>
            <a:ext cx="5263831" cy="212848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88" name="Google Shape;688;p29"/>
          <p:cNvSpPr/>
          <p:nvPr/>
        </p:nvSpPr>
        <p:spPr>
          <a:xfrm>
            <a:off x="6979493" y="51117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689" name="Google Shape;689;p29"/>
          <p:cNvSpPr/>
          <p:nvPr/>
        </p:nvSpPr>
        <p:spPr>
          <a:xfrm>
            <a:off x="265277" y="618553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pic>
        <p:nvPicPr>
          <p:cNvPr id="690" name="Google Shape;690;p29"/>
          <p:cNvPicPr preferRelativeResize="0"/>
          <p:nvPr/>
        </p:nvPicPr>
        <p:blipFill rotWithShape="1">
          <a:blip r:embed="rId5">
            <a:alphaModFix/>
          </a:blip>
          <a:srcRect/>
          <a:stretch/>
        </p:blipFill>
        <p:spPr>
          <a:xfrm>
            <a:off x="4871864" y="2833944"/>
            <a:ext cx="238125" cy="171450"/>
          </a:xfrm>
          <a:prstGeom prst="rect">
            <a:avLst/>
          </a:prstGeom>
          <a:noFill/>
          <a:ln>
            <a:noFill/>
          </a:ln>
        </p:spPr>
      </p:pic>
      <p:sp>
        <p:nvSpPr>
          <p:cNvPr id="691" name="Google Shape;691;p29"/>
          <p:cNvSpPr/>
          <p:nvPr/>
        </p:nvSpPr>
        <p:spPr>
          <a:xfrm>
            <a:off x="5054084" y="5598656"/>
            <a:ext cx="262563" cy="31988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692" name="Google Shape;692;p29"/>
          <p:cNvSpPr/>
          <p:nvPr/>
        </p:nvSpPr>
        <p:spPr>
          <a:xfrm>
            <a:off x="5077365" y="54681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693" name="Google Shape;693;p29"/>
          <p:cNvSpPr/>
          <p:nvPr/>
        </p:nvSpPr>
        <p:spPr>
          <a:xfrm>
            <a:off x="9017470" y="4957620"/>
            <a:ext cx="954315"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0"/>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10. RECHERCHE DE PROJETS</a:t>
            </a:r>
            <a:endParaRPr/>
          </a:p>
        </p:txBody>
      </p:sp>
      <p:sp>
        <p:nvSpPr>
          <p:cNvPr id="700" name="Google Shape;700;p30"/>
          <p:cNvSpPr txBox="1">
            <a:spLocks noGrp="1"/>
          </p:cNvSpPr>
          <p:nvPr>
            <p:ph type="body" idx="1"/>
          </p:nvPr>
        </p:nvSpPr>
        <p:spPr>
          <a:xfrm>
            <a:off x="527053" y="1628800"/>
            <a:ext cx="3480715" cy="4535487"/>
          </a:xfrm>
          <a:prstGeom prst="rect">
            <a:avLst/>
          </a:prstGeom>
          <a:noFill/>
          <a:ln>
            <a:noFill/>
          </a:ln>
        </p:spPr>
        <p:txBody>
          <a:bodyPr spcFirstLastPara="1" wrap="square" lIns="36000" tIns="0" rIns="36000" bIns="0" anchor="t" anchorCtr="0">
            <a:noAutofit/>
          </a:bodyPr>
          <a:lstStyle/>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Arial"/>
              <a:buAutoNum type="arabicPeriod"/>
            </a:pPr>
            <a:r>
              <a:rPr lang="fr-FR" sz="1400" b="0" dirty="0"/>
              <a:t>Rendez-vous sur la page d’accueil en cliquant en haut à gauche sur « Ma Démarche Santé »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2"/>
            </a:pPr>
            <a:r>
              <a:rPr lang="fr-FR" sz="1400" b="0" dirty="0"/>
              <a:t>Afin de rechercher un projet, vous pouvez saisir directement le numéro de projet dans la barre de recherche. Seul la recherche par numéro fonctionne</a:t>
            </a:r>
            <a:endParaRPr dirty="0"/>
          </a:p>
          <a:p>
            <a:pPr marL="457200" lvl="0" indent="-355600" algn="just" rtl="0">
              <a:lnSpc>
                <a:spcPct val="90000"/>
              </a:lnSpc>
              <a:spcBef>
                <a:spcPts val="0"/>
              </a:spcBef>
              <a:spcAft>
                <a:spcPts val="0"/>
              </a:spcAft>
              <a:buClr>
                <a:schemeClr val="dk2"/>
              </a:buClr>
              <a:buSzPts val="1600"/>
              <a:buFont typeface="Arial"/>
              <a:buNone/>
            </a:pPr>
            <a:endParaRPr b="0" dirty="0"/>
          </a:p>
          <a:p>
            <a:pPr marL="457200" lvl="0" indent="-457200" algn="just" rtl="0">
              <a:lnSpc>
                <a:spcPct val="90000"/>
              </a:lnSpc>
              <a:spcBef>
                <a:spcPts val="0"/>
              </a:spcBef>
              <a:spcAft>
                <a:spcPts val="0"/>
              </a:spcAft>
              <a:buClr>
                <a:schemeClr val="dk2"/>
              </a:buClr>
              <a:buSzPts val="1120"/>
              <a:buFont typeface="+mj-lt"/>
              <a:buAutoNum type="arabicPeriod" startAt="3"/>
            </a:pPr>
            <a:r>
              <a:rPr lang="fr-FR" sz="1400" b="0" dirty="0"/>
              <a:t>Sinon, vous pouvez également accéder à la liste des projets en cliquant sur « ACCES A LA LISTE DES PROJETS » ou bien cliquer sur « PROJETS »</a:t>
            </a: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4"/>
            </a:pPr>
            <a:r>
              <a:rPr lang="fr-FR" sz="1400" b="0" dirty="0"/>
              <a:t>La liste des projets de votre organisme s’affichera ensuite </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457200" algn="just" rtl="0">
              <a:lnSpc>
                <a:spcPct val="90000"/>
              </a:lnSpc>
              <a:spcBef>
                <a:spcPts val="0"/>
              </a:spcBef>
              <a:spcAft>
                <a:spcPts val="0"/>
              </a:spcAft>
              <a:buClr>
                <a:schemeClr val="dk2"/>
              </a:buClr>
              <a:buSzPts val="1120"/>
              <a:buFont typeface="+mj-lt"/>
              <a:buAutoNum type="arabicPeriod" startAt="5"/>
            </a:pPr>
            <a:r>
              <a:rPr lang="fr-FR" sz="1400" b="0" dirty="0"/>
              <a:t>Lorsque vous avez trouvé votre projet, cliquez sur l’icone correspondant à votre ligne</a:t>
            </a:r>
            <a:endParaRPr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a:p>
            <a:pPr marL="457200" lvl="0" indent="-386080" algn="just" rtl="0">
              <a:lnSpc>
                <a:spcPct val="90000"/>
              </a:lnSpc>
              <a:spcBef>
                <a:spcPts val="0"/>
              </a:spcBef>
              <a:spcAft>
                <a:spcPts val="0"/>
              </a:spcAft>
              <a:buClr>
                <a:schemeClr val="dk2"/>
              </a:buClr>
              <a:buSzPts val="1120"/>
              <a:buFont typeface="Arial"/>
              <a:buNone/>
            </a:pPr>
            <a:endParaRPr sz="1400" b="0" dirty="0"/>
          </a:p>
        </p:txBody>
      </p:sp>
      <p:sp>
        <p:nvSpPr>
          <p:cNvPr id="701" name="Google Shape;701;p30"/>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02" name="Google Shape;702;p30"/>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03" name="Google Shape;703;p30"/>
          <p:cNvPicPr preferRelativeResize="0"/>
          <p:nvPr/>
        </p:nvPicPr>
        <p:blipFill rotWithShape="1">
          <a:blip r:embed="rId3">
            <a:alphaModFix/>
          </a:blip>
          <a:srcRect b="44457"/>
          <a:stretch/>
        </p:blipFill>
        <p:spPr>
          <a:xfrm>
            <a:off x="5441028" y="1814983"/>
            <a:ext cx="5486412" cy="1978586"/>
          </a:xfrm>
          <a:prstGeom prst="rect">
            <a:avLst/>
          </a:prstGeom>
          <a:noFill/>
          <a:ln>
            <a:noFill/>
          </a:ln>
        </p:spPr>
      </p:pic>
      <p:pic>
        <p:nvPicPr>
          <p:cNvPr id="704" name="Google Shape;704;p30"/>
          <p:cNvPicPr preferRelativeResize="0"/>
          <p:nvPr/>
        </p:nvPicPr>
        <p:blipFill rotWithShape="1">
          <a:blip r:embed="rId4">
            <a:alphaModFix/>
          </a:blip>
          <a:srcRect/>
          <a:stretch/>
        </p:blipFill>
        <p:spPr>
          <a:xfrm>
            <a:off x="5538326" y="1721907"/>
            <a:ext cx="1656184" cy="257235"/>
          </a:xfrm>
          <a:prstGeom prst="rect">
            <a:avLst/>
          </a:prstGeom>
          <a:noFill/>
          <a:ln>
            <a:noFill/>
          </a:ln>
        </p:spPr>
      </p:pic>
      <p:sp>
        <p:nvSpPr>
          <p:cNvPr id="705" name="Google Shape;705;p30"/>
          <p:cNvSpPr/>
          <p:nvPr/>
        </p:nvSpPr>
        <p:spPr>
          <a:xfrm>
            <a:off x="5508226" y="1670967"/>
            <a:ext cx="1728191" cy="3081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6" name="Google Shape;706;p30"/>
          <p:cNvSpPr/>
          <p:nvPr/>
        </p:nvSpPr>
        <p:spPr>
          <a:xfrm>
            <a:off x="6366418" y="2189985"/>
            <a:ext cx="2754009"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7" name="Google Shape;707;p30"/>
          <p:cNvSpPr/>
          <p:nvPr/>
        </p:nvSpPr>
        <p:spPr>
          <a:xfrm>
            <a:off x="9164376" y="2189984"/>
            <a:ext cx="881442" cy="41082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08" name="Google Shape;708;p30"/>
          <p:cNvSpPr/>
          <p:nvPr/>
        </p:nvSpPr>
        <p:spPr>
          <a:xfrm>
            <a:off x="8058731" y="24928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09" name="Google Shape;709;p30"/>
          <p:cNvSpPr/>
          <p:nvPr/>
        </p:nvSpPr>
        <p:spPr>
          <a:xfrm>
            <a:off x="9541192" y="24778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10" name="Google Shape;710;p30"/>
          <p:cNvPicPr preferRelativeResize="0"/>
          <p:nvPr/>
        </p:nvPicPr>
        <p:blipFill rotWithShape="1">
          <a:blip r:embed="rId5">
            <a:alphaModFix/>
          </a:blip>
          <a:srcRect/>
          <a:stretch/>
        </p:blipFill>
        <p:spPr>
          <a:xfrm>
            <a:off x="5441028" y="4086941"/>
            <a:ext cx="5486412" cy="1251894"/>
          </a:xfrm>
          <a:prstGeom prst="rect">
            <a:avLst/>
          </a:prstGeom>
          <a:noFill/>
          <a:ln>
            <a:noFill/>
          </a:ln>
        </p:spPr>
      </p:pic>
      <p:sp>
        <p:nvSpPr>
          <p:cNvPr id="711" name="Google Shape;711;p30"/>
          <p:cNvSpPr/>
          <p:nvPr/>
        </p:nvSpPr>
        <p:spPr>
          <a:xfrm flipH="1">
            <a:off x="7303615" y="1681777"/>
            <a:ext cx="364849" cy="2973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2" name="Google Shape;712;p30"/>
          <p:cNvSpPr/>
          <p:nvPr/>
        </p:nvSpPr>
        <p:spPr>
          <a:xfrm>
            <a:off x="7627662" y="166044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
        <p:nvSpPr>
          <p:cNvPr id="713" name="Google Shape;713;p30"/>
          <p:cNvSpPr/>
          <p:nvPr/>
        </p:nvSpPr>
        <p:spPr>
          <a:xfrm>
            <a:off x="5549582" y="1946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14" name="Google Shape;714;p30"/>
          <p:cNvSpPr/>
          <p:nvPr/>
        </p:nvSpPr>
        <p:spPr>
          <a:xfrm>
            <a:off x="5441028" y="4081474"/>
            <a:ext cx="5486412" cy="125736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5" name="Google Shape;715;p30"/>
          <p:cNvSpPr/>
          <p:nvPr/>
        </p:nvSpPr>
        <p:spPr>
          <a:xfrm>
            <a:off x="8076234" y="521934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716" name="Google Shape;716;p30"/>
          <p:cNvSpPr/>
          <p:nvPr/>
        </p:nvSpPr>
        <p:spPr>
          <a:xfrm>
            <a:off x="10560496" y="4797152"/>
            <a:ext cx="231312" cy="27524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17" name="Google Shape;717;p30"/>
          <p:cNvSpPr/>
          <p:nvPr/>
        </p:nvSpPr>
        <p:spPr>
          <a:xfrm>
            <a:off x="10568152" y="466803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1"/>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11. MODIFICATION OU SUPRESSION DE PROJET </a:t>
            </a:r>
            <a:endParaRPr/>
          </a:p>
        </p:txBody>
      </p:sp>
      <p:sp>
        <p:nvSpPr>
          <p:cNvPr id="723" name="Google Shape;723;p31"/>
          <p:cNvSpPr txBox="1">
            <a:spLocks noGrp="1"/>
          </p:cNvSpPr>
          <p:nvPr>
            <p:ph type="body" idx="1"/>
          </p:nvPr>
        </p:nvSpPr>
        <p:spPr>
          <a:xfrm>
            <a:off x="527053" y="1627200"/>
            <a:ext cx="3552723" cy="439147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Sur un projet existant, En descendant en bas de page, vous pouvez modifier votre projet lorsqu’il est encore au statut « En création » , en cliquant sur « MODIFIER »</a:t>
            </a:r>
            <a:endParaRPr sz="1400" b="0" dirty="0"/>
          </a:p>
          <a:p>
            <a:pPr marL="625475" lvl="0" indent="0" algn="just" rtl="0">
              <a:lnSpc>
                <a:spcPct val="90000"/>
              </a:lnSpc>
              <a:spcBef>
                <a:spcPts val="1200"/>
              </a:spcBef>
              <a:spcAft>
                <a:spcPts val="0"/>
              </a:spcAft>
              <a:buClr>
                <a:schemeClr val="dk2"/>
              </a:buClr>
              <a:buSzPts val="1120"/>
              <a:buFont typeface="Arial"/>
              <a:buNone/>
            </a:pPr>
            <a:r>
              <a:rPr lang="fr-FR" sz="1400" b="0" dirty="0"/>
              <a:t>NB : Si le projet est déjà déposé aucune modification n’est possible par le porteur. Le gestionnaire aura la main pour effectuer des modification au besoin.</a:t>
            </a:r>
            <a:endParaRPr sz="1400" b="0" dirty="0"/>
          </a:p>
          <a:p>
            <a:pPr marL="342900" lvl="0" indent="-342900" algn="just" rtl="0">
              <a:lnSpc>
                <a:spcPct val="90000"/>
              </a:lnSpc>
              <a:spcBef>
                <a:spcPts val="1200"/>
              </a:spcBef>
              <a:spcAft>
                <a:spcPts val="0"/>
              </a:spcAft>
              <a:buClr>
                <a:schemeClr val="accent1"/>
              </a:buClr>
              <a:buSzPts val="1120"/>
              <a:buFont typeface="Arial"/>
              <a:buAutoNum type="arabicPeriod" startAt="2"/>
            </a:pPr>
            <a:r>
              <a:rPr lang="fr-FR" sz="1400" b="0" dirty="0"/>
              <a:t>Vous pouvez supprimer le projet en cliquant sur « SUPPRIMER LE PROJET »</a:t>
            </a:r>
            <a:endParaRPr sz="1400" b="0" dirty="0"/>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a:p>
            <a:pPr marL="342900" lvl="0" indent="-271780" algn="just" rtl="0">
              <a:lnSpc>
                <a:spcPct val="90000"/>
              </a:lnSpc>
              <a:spcBef>
                <a:spcPts val="1200"/>
              </a:spcBef>
              <a:spcAft>
                <a:spcPts val="0"/>
              </a:spcAft>
              <a:buClr>
                <a:schemeClr val="dk2"/>
              </a:buClr>
              <a:buSzPts val="1120"/>
              <a:buFont typeface="Arial"/>
              <a:buNone/>
            </a:pPr>
            <a:endParaRPr sz="1400" b="0" dirty="0">
              <a:solidFill>
                <a:srgbClr val="92D050"/>
              </a:solidFill>
            </a:endParaRPr>
          </a:p>
        </p:txBody>
      </p:sp>
      <p:sp>
        <p:nvSpPr>
          <p:cNvPr id="724" name="Google Shape;724;p31"/>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25" name="Google Shape;725;p31"/>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26" name="Google Shape;726;p31"/>
          <p:cNvPicPr preferRelativeResize="0"/>
          <p:nvPr/>
        </p:nvPicPr>
        <p:blipFill rotWithShape="1">
          <a:blip r:embed="rId3">
            <a:alphaModFix/>
          </a:blip>
          <a:srcRect l="3072" r="1705" b="30644"/>
          <a:stretch/>
        </p:blipFill>
        <p:spPr>
          <a:xfrm>
            <a:off x="4409945" y="1431746"/>
            <a:ext cx="7518703" cy="3293398"/>
          </a:xfrm>
          <a:prstGeom prst="rect">
            <a:avLst/>
          </a:prstGeom>
          <a:noFill/>
          <a:ln>
            <a:noFill/>
          </a:ln>
        </p:spPr>
      </p:pic>
      <p:sp>
        <p:nvSpPr>
          <p:cNvPr id="727" name="Google Shape;727;p31"/>
          <p:cNvSpPr/>
          <p:nvPr/>
        </p:nvSpPr>
        <p:spPr>
          <a:xfrm>
            <a:off x="4409945" y="1431746"/>
            <a:ext cx="7518704" cy="329339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28" name="Google Shape;728;p31"/>
          <p:cNvSpPr/>
          <p:nvPr/>
        </p:nvSpPr>
        <p:spPr>
          <a:xfrm>
            <a:off x="7707150" y="4164797"/>
            <a:ext cx="1197162"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9" name="Google Shape;729;p31"/>
          <p:cNvSpPr/>
          <p:nvPr/>
        </p:nvSpPr>
        <p:spPr>
          <a:xfrm>
            <a:off x="7942482" y="3442571"/>
            <a:ext cx="664198" cy="29985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0" name="Google Shape;730;p31"/>
          <p:cNvSpPr/>
          <p:nvPr/>
        </p:nvSpPr>
        <p:spPr>
          <a:xfrm>
            <a:off x="8499262" y="343871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31" name="Google Shape;731;p31"/>
          <p:cNvSpPr/>
          <p:nvPr/>
        </p:nvSpPr>
        <p:spPr>
          <a:xfrm>
            <a:off x="8796313" y="416479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2"/>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12. COPIE D’UN PROJET EXISTANT </a:t>
            </a:r>
            <a:endParaRPr/>
          </a:p>
        </p:txBody>
      </p:sp>
      <p:sp>
        <p:nvSpPr>
          <p:cNvPr id="738" name="Google Shape;738;p32"/>
          <p:cNvSpPr txBox="1">
            <a:spLocks noGrp="1"/>
          </p:cNvSpPr>
          <p:nvPr>
            <p:ph type="body" idx="1"/>
          </p:nvPr>
        </p:nvSpPr>
        <p:spPr>
          <a:xfrm>
            <a:off x="525600" y="1627200"/>
            <a:ext cx="3749390" cy="2490021"/>
          </a:xfrm>
          <a:prstGeom prst="rect">
            <a:avLst/>
          </a:prstGeom>
          <a:noFill/>
          <a:ln>
            <a:noFill/>
          </a:ln>
        </p:spPr>
        <p:txBody>
          <a:bodyPr spcFirstLastPara="1" wrap="square" lIns="36000" tIns="0" rIns="36000" bIns="0" anchor="t" anchorCtr="0">
            <a:noAutofit/>
          </a:bodyPr>
          <a:lstStyle/>
          <a:p>
            <a:pPr marL="342900" lvl="0" indent="-342900" algn="just" rtl="0">
              <a:lnSpc>
                <a:spcPct val="90000"/>
              </a:lnSpc>
              <a:spcBef>
                <a:spcPts val="0"/>
              </a:spcBef>
              <a:spcAft>
                <a:spcPts val="0"/>
              </a:spcAft>
              <a:buClr>
                <a:schemeClr val="dk2"/>
              </a:buClr>
              <a:buSzPts val="1120"/>
              <a:buFont typeface="Arial"/>
              <a:buAutoNum type="arabicPeriod"/>
            </a:pPr>
            <a:r>
              <a:rPr lang="fr-FR" sz="1400" b="0" dirty="0"/>
              <a:t>Vous pouvez dupliquer un projet seulement lorsque votre projet est passé au statut « Présenté en Comité » (ou supérieur) ou « Déprogrammé » </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2"/>
            </a:pPr>
            <a:r>
              <a:rPr lang="fr-FR" sz="1400" b="0" dirty="0"/>
              <a:t>Vous avez alors une barre d’outil qui s’affiche en haut à droite. Le logo le plus à gauche vous permet de dupliquer tout le contenu d’un projet afin d’en créer un nouveau</a:t>
            </a:r>
            <a:endParaRPr dirty="0"/>
          </a:p>
          <a:p>
            <a:pPr marL="342900" lvl="0" indent="-271780" algn="just" rtl="0">
              <a:lnSpc>
                <a:spcPct val="90000"/>
              </a:lnSpc>
              <a:spcBef>
                <a:spcPts val="0"/>
              </a:spcBef>
              <a:spcAft>
                <a:spcPts val="0"/>
              </a:spcAft>
              <a:buClr>
                <a:schemeClr val="dk2"/>
              </a:buClr>
              <a:buSzPts val="1120"/>
              <a:buFont typeface="Arial"/>
              <a:buNone/>
            </a:pPr>
            <a:endParaRPr sz="1400" b="0" dirty="0"/>
          </a:p>
          <a:p>
            <a:pPr marL="342900" lvl="0" indent="-342900" algn="just" rtl="0">
              <a:lnSpc>
                <a:spcPct val="90000"/>
              </a:lnSpc>
              <a:spcBef>
                <a:spcPts val="0"/>
              </a:spcBef>
              <a:spcAft>
                <a:spcPts val="0"/>
              </a:spcAft>
              <a:buClr>
                <a:schemeClr val="dk2"/>
              </a:buClr>
              <a:buSzPts val="1120"/>
              <a:buFont typeface="+mj-lt"/>
              <a:buAutoNum type="arabicPeriod" startAt="3"/>
            </a:pPr>
            <a:r>
              <a:rPr lang="fr-FR" sz="1400" b="0" dirty="0"/>
              <a:t>Une page de confirmation s’ouvre. Vous devez remplir les champs demandés puis cliquer sur « VALIDER »</a:t>
            </a:r>
            <a:endParaRPr sz="1400" b="0" dirty="0"/>
          </a:p>
        </p:txBody>
      </p:sp>
      <p:sp>
        <p:nvSpPr>
          <p:cNvPr id="739" name="Google Shape;739;p32"/>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740" name="Google Shape;740;p32"/>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741" name="Google Shape;741;p32"/>
          <p:cNvPicPr preferRelativeResize="0"/>
          <p:nvPr/>
        </p:nvPicPr>
        <p:blipFill rotWithShape="1">
          <a:blip r:embed="rId3">
            <a:alphaModFix/>
          </a:blip>
          <a:srcRect b="51132"/>
          <a:stretch/>
        </p:blipFill>
        <p:spPr>
          <a:xfrm>
            <a:off x="5159897" y="1346605"/>
            <a:ext cx="6624737" cy="1938378"/>
          </a:xfrm>
          <a:prstGeom prst="rect">
            <a:avLst/>
          </a:prstGeom>
          <a:noFill/>
          <a:ln>
            <a:noFill/>
          </a:ln>
        </p:spPr>
      </p:pic>
      <p:pic>
        <p:nvPicPr>
          <p:cNvPr id="742" name="Google Shape;742;p32"/>
          <p:cNvPicPr preferRelativeResize="0"/>
          <p:nvPr/>
        </p:nvPicPr>
        <p:blipFill rotWithShape="1">
          <a:blip r:embed="rId4">
            <a:alphaModFix/>
          </a:blip>
          <a:srcRect/>
          <a:stretch/>
        </p:blipFill>
        <p:spPr>
          <a:xfrm>
            <a:off x="6417292" y="3429000"/>
            <a:ext cx="4708702" cy="2530359"/>
          </a:xfrm>
          <a:prstGeom prst="rect">
            <a:avLst/>
          </a:prstGeom>
          <a:noFill/>
          <a:ln w="9525" cap="flat" cmpd="sng">
            <a:solidFill>
              <a:srgbClr val="BFBFBF"/>
            </a:solidFill>
            <a:prstDash val="solid"/>
            <a:round/>
            <a:headEnd type="none" w="sm" len="sm"/>
            <a:tailEnd type="none" w="sm" len="sm"/>
          </a:ln>
        </p:spPr>
      </p:pic>
      <p:sp>
        <p:nvSpPr>
          <p:cNvPr id="743" name="Google Shape;743;p32"/>
          <p:cNvSpPr txBox="1"/>
          <p:nvPr/>
        </p:nvSpPr>
        <p:spPr>
          <a:xfrm>
            <a:off x="5652176" y="1793335"/>
            <a:ext cx="3888432" cy="216000"/>
          </a:xfrm>
          <a:prstGeom prst="rect">
            <a:avLst/>
          </a:prstGeom>
          <a:solidFill>
            <a:schemeClr val="lt1"/>
          </a:solid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050" b="0" i="1" u="none" strike="noStrike" cap="none">
                <a:solidFill>
                  <a:srgbClr val="7F7F7F"/>
                </a:solidFill>
                <a:latin typeface="Roboto"/>
                <a:ea typeface="Roboto"/>
                <a:cs typeface="Roboto"/>
                <a:sym typeface="Roboto"/>
              </a:rPr>
              <a:t>projet test</a:t>
            </a:r>
            <a:endParaRPr sz="1050" b="0" i="1" u="none" strike="noStrike" cap="none">
              <a:solidFill>
                <a:srgbClr val="7F7F7F"/>
              </a:solidFill>
              <a:latin typeface="Arial"/>
              <a:ea typeface="Arial"/>
              <a:cs typeface="Arial"/>
              <a:sym typeface="Arial"/>
            </a:endParaRPr>
          </a:p>
        </p:txBody>
      </p:sp>
      <p:sp>
        <p:nvSpPr>
          <p:cNvPr id="744" name="Google Shape;744;p32"/>
          <p:cNvSpPr/>
          <p:nvPr/>
        </p:nvSpPr>
        <p:spPr>
          <a:xfrm>
            <a:off x="5159896" y="1337839"/>
            <a:ext cx="6624738" cy="19383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5" name="Google Shape;745;p32"/>
          <p:cNvSpPr/>
          <p:nvPr/>
        </p:nvSpPr>
        <p:spPr>
          <a:xfrm>
            <a:off x="6867278" y="1469870"/>
            <a:ext cx="1296144" cy="35153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6" name="Google Shape;746;p32"/>
          <p:cNvSpPr/>
          <p:nvPr/>
        </p:nvSpPr>
        <p:spPr>
          <a:xfrm>
            <a:off x="10909969" y="1346605"/>
            <a:ext cx="216025" cy="31328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747" name="Google Shape;747;p32"/>
          <p:cNvSpPr/>
          <p:nvPr/>
        </p:nvSpPr>
        <p:spPr>
          <a:xfrm>
            <a:off x="8852538" y="5579996"/>
            <a:ext cx="661097" cy="252328"/>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8" name="Google Shape;748;p32"/>
          <p:cNvSpPr/>
          <p:nvPr/>
        </p:nvSpPr>
        <p:spPr>
          <a:xfrm>
            <a:off x="8055422" y="150957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749" name="Google Shape;749;p32"/>
          <p:cNvSpPr/>
          <p:nvPr/>
        </p:nvSpPr>
        <p:spPr>
          <a:xfrm>
            <a:off x="10780677" y="157358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
        <p:nvSpPr>
          <p:cNvPr id="750" name="Google Shape;750;p32"/>
          <p:cNvSpPr/>
          <p:nvPr/>
        </p:nvSpPr>
        <p:spPr>
          <a:xfrm>
            <a:off x="9392611" y="561632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pic>
        <p:nvPicPr>
          <p:cNvPr id="751" name="Google Shape;751;p32"/>
          <p:cNvPicPr preferRelativeResize="0"/>
          <p:nvPr/>
        </p:nvPicPr>
        <p:blipFill rotWithShape="1">
          <a:blip r:embed="rId5">
            <a:alphaModFix/>
          </a:blip>
          <a:srcRect/>
          <a:stretch/>
        </p:blipFill>
        <p:spPr>
          <a:xfrm>
            <a:off x="7896200" y="2614663"/>
            <a:ext cx="638175" cy="285750"/>
          </a:xfrm>
          <a:prstGeom prst="rect">
            <a:avLst/>
          </a:prstGeom>
          <a:noFill/>
          <a:ln>
            <a:noFill/>
          </a:ln>
        </p:spPr>
      </p:pic>
      <p:pic>
        <p:nvPicPr>
          <p:cNvPr id="752" name="Google Shape;752;p32"/>
          <p:cNvPicPr preferRelativeResize="0"/>
          <p:nvPr/>
        </p:nvPicPr>
        <p:blipFill rotWithShape="1">
          <a:blip r:embed="rId6">
            <a:alphaModFix/>
          </a:blip>
          <a:srcRect/>
          <a:stretch/>
        </p:blipFill>
        <p:spPr>
          <a:xfrm>
            <a:off x="8451105" y="2588937"/>
            <a:ext cx="3009900" cy="28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100000"/>
              </a:lnSpc>
              <a:spcBef>
                <a:spcPts val="0"/>
              </a:spcBef>
              <a:spcAft>
                <a:spcPts val="0"/>
              </a:spcAft>
              <a:buNone/>
            </a:pPr>
            <a:r>
              <a:rPr lang="fr-FR"/>
              <a:t>2. RÔLES PRÉVUS DANS MA DEMARCHE SANTE</a:t>
            </a:r>
            <a:endParaRPr/>
          </a:p>
        </p:txBody>
      </p:sp>
      <p:sp>
        <p:nvSpPr>
          <p:cNvPr id="191" name="Google Shape;191;p4"/>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192" name="Google Shape;192;p4"/>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sp>
        <p:nvSpPr>
          <p:cNvPr id="193" name="Google Shape;193;p4"/>
          <p:cNvSpPr txBox="1"/>
          <p:nvPr/>
        </p:nvSpPr>
        <p:spPr>
          <a:xfrm>
            <a:off x="386862" y="1230924"/>
            <a:ext cx="5205578" cy="4933364"/>
          </a:xfrm>
          <a:prstGeom prst="rect">
            <a:avLst/>
          </a:prstGeom>
          <a:noFill/>
          <a:ln>
            <a:noFill/>
          </a:ln>
        </p:spPr>
        <p:txBody>
          <a:bodyPr spcFirstLastPara="1" wrap="square" lIns="36000" tIns="0" rIns="36000" bIns="0" anchor="t" anchorCtr="0">
            <a:noAutofit/>
          </a:bodyPr>
          <a:lstStyle/>
          <a:p>
            <a:pPr marL="0" marR="0" lvl="0" indent="0" algn="just" rtl="0">
              <a:lnSpc>
                <a:spcPct val="150000"/>
              </a:lnSpc>
              <a:spcBef>
                <a:spcPts val="0"/>
              </a:spcBef>
              <a:spcAft>
                <a:spcPts val="0"/>
              </a:spcAft>
              <a:buClr>
                <a:schemeClr val="dk2"/>
              </a:buClr>
              <a:buSzPts val="1120"/>
              <a:buFont typeface="Arial"/>
              <a:buNone/>
            </a:pPr>
            <a:r>
              <a:rPr lang="fr-FR" sz="1400" b="1" i="0" u="none" strike="noStrike" cap="none" dirty="0">
                <a:solidFill>
                  <a:schemeClr val="dk2"/>
                </a:solidFill>
                <a:latin typeface="Arial"/>
                <a:ea typeface="Arial"/>
                <a:cs typeface="Arial"/>
                <a:sym typeface="Arial"/>
              </a:rPr>
              <a:t>Plusieurs rôles sont prévus dans STARS-</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pour assurer la gestion des projets dans le cadre du </a:t>
            </a:r>
            <a:r>
              <a:rPr lang="fr-FR" sz="1400" b="1" i="0" u="none" strike="noStrike" cap="none" dirty="0" err="1">
                <a:solidFill>
                  <a:schemeClr val="dk2"/>
                </a:solidFill>
                <a:latin typeface="Arial"/>
                <a:ea typeface="Arial"/>
                <a:cs typeface="Arial"/>
                <a:sym typeface="Arial"/>
              </a:rPr>
              <a:t>FIR</a:t>
            </a:r>
            <a:r>
              <a:rPr lang="fr-FR" sz="1400" b="1" i="0" u="none" strike="noStrike" cap="none" dirty="0">
                <a:solidFill>
                  <a:schemeClr val="dk2"/>
                </a:solidFill>
                <a:latin typeface="Arial"/>
                <a:ea typeface="Arial"/>
                <a:cs typeface="Arial"/>
                <a:sym typeface="Arial"/>
              </a:rPr>
              <a:t> : </a:t>
            </a:r>
            <a:endParaRPr dirty="0"/>
          </a:p>
          <a:p>
            <a:pPr marL="0" marR="0" lvl="0" indent="0" algn="just" rtl="0">
              <a:lnSpc>
                <a:spcPct val="150000"/>
              </a:lnSpc>
              <a:spcBef>
                <a:spcPts val="0"/>
              </a:spcBef>
              <a:spcAft>
                <a:spcPts val="0"/>
              </a:spcAft>
              <a:buClr>
                <a:schemeClr val="dk2"/>
              </a:buClr>
              <a:buSzPts val="1120"/>
              <a:buFont typeface="Arial"/>
              <a:buNone/>
            </a:pPr>
            <a:endParaRPr sz="1400" b="1"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Porteur de projet : </a:t>
            </a:r>
            <a:r>
              <a:rPr lang="fr-FR" sz="1200" b="0" i="0" u="none" strike="noStrike" cap="none" dirty="0">
                <a:solidFill>
                  <a:schemeClr val="dk2"/>
                </a:solidFill>
                <a:latin typeface="Arial"/>
                <a:ea typeface="Arial"/>
                <a:cs typeface="Arial"/>
                <a:sym typeface="Arial"/>
              </a:rPr>
              <a:t>Accessible via un portail externe pour renseigner les informations de leur établissement. Ils ont un accès restreint à leurs projets uniquement et peuvent en assurer le suivi conjointement avec les gestionnaires en détaillant notamment les actions réalisées –</a:t>
            </a:r>
            <a:r>
              <a:rPr lang="fr-FR" sz="1200" b="1" i="0" u="none" strike="noStrike" cap="none" dirty="0">
                <a:solidFill>
                  <a:schemeClr val="dk2"/>
                </a:solidFill>
                <a:sym typeface="Arial"/>
              </a:rPr>
              <a:t> </a:t>
            </a:r>
            <a:r>
              <a:rPr lang="fr-FR" b="1" i="0" u="none" strike="noStrike" cap="none" dirty="0">
                <a:solidFill>
                  <a:srgbClr val="00B050"/>
                </a:solidFill>
                <a:sym typeface="Arial"/>
              </a:rPr>
              <a:t>rôle à la main des établissements.</a:t>
            </a:r>
            <a:endParaRPr b="1" dirty="0">
              <a:solidFill>
                <a:srgbClr val="00B050"/>
              </a:solidFill>
            </a:endParaRPr>
          </a:p>
          <a:p>
            <a:pPr marL="182162" marR="0" lvl="0" indent="-121202" algn="just" rtl="0">
              <a:lnSpc>
                <a:spcPct val="150000"/>
              </a:lnSpc>
              <a:spcBef>
                <a:spcPts val="0"/>
              </a:spcBef>
              <a:spcAft>
                <a:spcPts val="0"/>
              </a:spcAft>
              <a:buClr>
                <a:schemeClr val="dk2"/>
              </a:buClr>
              <a:buSzPts val="960"/>
              <a:buFont typeface="Arial"/>
              <a:buNone/>
            </a:pP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Gestionnaire : </a:t>
            </a:r>
            <a:r>
              <a:rPr lang="fr-FR" sz="1200" b="0" i="0" u="none" strike="noStrike" cap="none" dirty="0">
                <a:solidFill>
                  <a:schemeClr val="dk2"/>
                </a:solidFill>
                <a:latin typeface="Arial"/>
                <a:ea typeface="Arial"/>
                <a:cs typeface="Arial"/>
                <a:sym typeface="Arial"/>
              </a:rPr>
              <a:t>intervention sur la création, le dépôt , la recevabilité et l’instruction d’un projet. Il est l’interlocuteur en contact avec le porteur de projet – rôle à main de l’ARS</a:t>
            </a:r>
            <a:endParaRPr sz="1200" b="0" i="0" u="none" strike="noStrike" cap="none" dirty="0">
              <a:solidFill>
                <a:schemeClr val="dk2"/>
              </a:solidFill>
              <a:latin typeface="Arial"/>
              <a:ea typeface="Arial"/>
              <a:cs typeface="Arial"/>
              <a:sym typeface="Arial"/>
            </a:endParaRPr>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Superviseur : </a:t>
            </a:r>
            <a:r>
              <a:rPr lang="fr-FR" sz="1200" b="0" i="0" u="none" strike="noStrike" cap="none" dirty="0">
                <a:solidFill>
                  <a:schemeClr val="dk2"/>
                </a:solidFill>
                <a:latin typeface="Arial"/>
                <a:ea typeface="Arial"/>
                <a:cs typeface="Arial"/>
                <a:sym typeface="Arial"/>
              </a:rPr>
              <a:t>chargé d’effectuer des actions de validation – rôle à la main de l’ARS</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Administrateurs National ou Régional : </a:t>
            </a:r>
            <a:r>
              <a:rPr lang="fr-FR" sz="1200" b="0" i="0" u="none" strike="noStrike" cap="none" dirty="0">
                <a:solidFill>
                  <a:schemeClr val="dk2"/>
                </a:solidFill>
                <a:latin typeface="Arial"/>
                <a:ea typeface="Arial"/>
                <a:cs typeface="Arial"/>
                <a:sym typeface="Arial"/>
              </a:rPr>
              <a:t>chargés des paramétrages </a:t>
            </a:r>
            <a:endParaRPr dirty="0"/>
          </a:p>
          <a:p>
            <a:pPr marL="182162" marR="0" lvl="0" indent="-182162" algn="just" rtl="0">
              <a:lnSpc>
                <a:spcPct val="150000"/>
              </a:lnSpc>
              <a:spcBef>
                <a:spcPts val="0"/>
              </a:spcBef>
              <a:spcAft>
                <a:spcPts val="0"/>
              </a:spcAft>
              <a:buClr>
                <a:schemeClr val="dk2"/>
              </a:buClr>
              <a:buSzPts val="960"/>
              <a:buFont typeface="Arial"/>
              <a:buChar char="•"/>
            </a:pPr>
            <a:r>
              <a:rPr lang="fr-FR" sz="1200" b="1" i="0" u="none" strike="noStrike" cap="none" dirty="0">
                <a:solidFill>
                  <a:schemeClr val="dk2"/>
                </a:solidFill>
                <a:latin typeface="Arial"/>
                <a:ea typeface="Arial"/>
                <a:cs typeface="Arial"/>
                <a:sym typeface="Arial"/>
              </a:rPr>
              <a:t>Lecteur : </a:t>
            </a:r>
            <a:r>
              <a:rPr lang="fr-FR" sz="1200" b="0" i="0" u="none" strike="noStrike" cap="none" dirty="0">
                <a:solidFill>
                  <a:schemeClr val="dk2"/>
                </a:solidFill>
                <a:latin typeface="Arial"/>
                <a:ea typeface="Arial"/>
                <a:cs typeface="Arial"/>
                <a:sym typeface="Arial"/>
              </a:rPr>
              <a:t>permet la lecture des informations d’un projet sans pouvoir réaliser aucune action</a:t>
            </a:r>
            <a:endParaRPr dirty="0"/>
          </a:p>
          <a:p>
            <a:pPr marL="0" marR="0" lvl="0" indent="0" algn="just" rtl="0">
              <a:lnSpc>
                <a:spcPct val="150000"/>
              </a:lnSpc>
              <a:spcBef>
                <a:spcPts val="0"/>
              </a:spcBef>
              <a:spcAft>
                <a:spcPts val="0"/>
              </a:spcAft>
              <a:buClr>
                <a:schemeClr val="dk2"/>
              </a:buClr>
              <a:buSzPts val="720"/>
              <a:buFont typeface="Arial"/>
              <a:buNone/>
            </a:pPr>
            <a:endParaRPr sz="900" b="1" i="0" u="none" strike="noStrike" cap="none" dirty="0">
              <a:solidFill>
                <a:schemeClr val="dk2"/>
              </a:solidFill>
              <a:latin typeface="Arial"/>
              <a:ea typeface="Arial"/>
              <a:cs typeface="Arial"/>
              <a:sym typeface="Arial"/>
            </a:endParaRPr>
          </a:p>
          <a:p>
            <a:pPr marL="0" marR="0" lvl="0" indent="0" algn="l" rtl="0">
              <a:lnSpc>
                <a:spcPct val="90000"/>
              </a:lnSpc>
              <a:spcBef>
                <a:spcPts val="0"/>
              </a:spcBef>
              <a:spcAft>
                <a:spcPts val="0"/>
              </a:spcAft>
              <a:buClr>
                <a:schemeClr val="dk2"/>
              </a:buClr>
              <a:buSzPts val="1600"/>
              <a:buFont typeface="Arial"/>
              <a:buNone/>
            </a:pPr>
            <a:endParaRPr sz="2000" b="1" i="0" u="none" strike="noStrike" cap="none" dirty="0">
              <a:solidFill>
                <a:schemeClr val="dk2"/>
              </a:solidFill>
              <a:latin typeface="Arial"/>
              <a:ea typeface="Arial"/>
              <a:cs typeface="Arial"/>
              <a:sym typeface="Arial"/>
            </a:endParaRPr>
          </a:p>
        </p:txBody>
      </p:sp>
      <p:pic>
        <p:nvPicPr>
          <p:cNvPr id="194" name="Google Shape;194;p4"/>
          <p:cNvPicPr preferRelativeResize="0"/>
          <p:nvPr/>
        </p:nvPicPr>
        <p:blipFill rotWithShape="1">
          <a:blip r:embed="rId3">
            <a:alphaModFix/>
          </a:blip>
          <a:srcRect t="3322" b="1602"/>
          <a:stretch/>
        </p:blipFill>
        <p:spPr>
          <a:xfrm>
            <a:off x="5807968" y="2492896"/>
            <a:ext cx="5977160" cy="3024336"/>
          </a:xfrm>
          <a:prstGeom prst="rect">
            <a:avLst/>
          </a:prstGeom>
          <a:noFill/>
          <a:ln>
            <a:noFill/>
          </a:ln>
        </p:spPr>
      </p:pic>
      <p:sp>
        <p:nvSpPr>
          <p:cNvPr id="195" name="Google Shape;195;p4"/>
          <p:cNvSpPr txBox="1"/>
          <p:nvPr/>
        </p:nvSpPr>
        <p:spPr>
          <a:xfrm>
            <a:off x="7464400" y="2149872"/>
            <a:ext cx="2664296" cy="288032"/>
          </a:xfrm>
          <a:prstGeom prst="rect">
            <a:avLst/>
          </a:prstGeom>
          <a:noFill/>
          <a:ln>
            <a:noFill/>
          </a:ln>
        </p:spPr>
        <p:txBody>
          <a:bodyPr spcFirstLastPara="1" wrap="square" lIns="36000" tIns="0" rIns="36000" bIns="0" anchor="t" anchorCtr="0">
            <a:noAutofit/>
          </a:bodyPr>
          <a:lstStyle/>
          <a:p>
            <a:pPr marL="0" marR="0" lvl="0" indent="0" algn="l" rtl="0">
              <a:lnSpc>
                <a:spcPct val="90000"/>
              </a:lnSpc>
              <a:spcBef>
                <a:spcPts val="0"/>
              </a:spcBef>
              <a:spcAft>
                <a:spcPts val="0"/>
              </a:spcAft>
              <a:buNone/>
            </a:pPr>
            <a:r>
              <a:rPr lang="fr-FR" sz="1200" b="0" i="1" u="none" strike="noStrike" cap="none">
                <a:solidFill>
                  <a:srgbClr val="7F7F7F"/>
                </a:solidFill>
                <a:latin typeface="Arial"/>
                <a:ea typeface="Arial"/>
                <a:cs typeface="Arial"/>
                <a:sym typeface="Arial"/>
              </a:rPr>
              <a:t>Piste d’audit d’un projet dans MDS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3. CONNEXION ET CRÉATION DE COMPTE</a:t>
            </a:r>
            <a:endParaRPr/>
          </a:p>
        </p:txBody>
      </p:sp>
      <p:sp>
        <p:nvSpPr>
          <p:cNvPr id="201" name="Google Shape;201;p5"/>
          <p:cNvSpPr txBox="1">
            <a:spLocks noGrp="1"/>
          </p:cNvSpPr>
          <p:nvPr>
            <p:ph type="body" idx="1"/>
          </p:nvPr>
        </p:nvSpPr>
        <p:spPr>
          <a:xfrm>
            <a:off x="527053" y="1628800"/>
            <a:ext cx="6145011"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accent6"/>
              </a:buClr>
              <a:buSzPts val="1120"/>
              <a:buFont typeface="Arial"/>
              <a:buNone/>
            </a:pPr>
            <a:r>
              <a:rPr lang="fr-FR" sz="1400">
                <a:solidFill>
                  <a:schemeClr val="accent6"/>
                </a:solidFill>
              </a:rPr>
              <a:t>CONNEXION</a:t>
            </a:r>
            <a:endParaRPr/>
          </a:p>
          <a:p>
            <a:pPr marL="342900" lvl="0" indent="-342900" algn="just" rtl="0">
              <a:lnSpc>
                <a:spcPct val="90000"/>
              </a:lnSpc>
              <a:spcBef>
                <a:spcPts val="0"/>
              </a:spcBef>
              <a:spcAft>
                <a:spcPts val="0"/>
              </a:spcAft>
              <a:buClr>
                <a:schemeClr val="dk2"/>
              </a:buClr>
              <a:buSzPts val="1120"/>
              <a:buFont typeface="Arial"/>
              <a:buAutoNum type="arabicPeriod"/>
            </a:pPr>
            <a:r>
              <a:rPr lang="fr-FR" sz="1400" b="0"/>
              <a:t>Cliquer sur créer un compte porteur de projet</a:t>
            </a:r>
            <a:endParaRPr/>
          </a:p>
          <a:p>
            <a:pPr marL="342900" lvl="0" indent="-271780" algn="just" rtl="0">
              <a:lnSpc>
                <a:spcPct val="90000"/>
              </a:lnSpc>
              <a:spcBef>
                <a:spcPts val="0"/>
              </a:spcBef>
              <a:spcAft>
                <a:spcPts val="0"/>
              </a:spcAft>
              <a:buClr>
                <a:schemeClr val="dk2"/>
              </a:buClr>
              <a:buSzPts val="1120"/>
              <a:buFont typeface="Arial"/>
              <a:buNone/>
            </a:pPr>
            <a:endParaRPr sz="1400"/>
          </a:p>
          <a:p>
            <a:pPr marL="0" lvl="0" indent="0" algn="just" rtl="0">
              <a:lnSpc>
                <a:spcPct val="90000"/>
              </a:lnSpc>
              <a:spcBef>
                <a:spcPts val="0"/>
              </a:spcBef>
              <a:spcAft>
                <a:spcPts val="0"/>
              </a:spcAft>
              <a:buClr>
                <a:schemeClr val="accent6"/>
              </a:buClr>
              <a:buSzPts val="960"/>
              <a:buFont typeface="Arial"/>
              <a:buNone/>
            </a:pPr>
            <a:r>
              <a:rPr lang="fr-FR" sz="1200">
                <a:solidFill>
                  <a:schemeClr val="accent6"/>
                </a:solidFill>
              </a:rPr>
              <a:t>CRÉATION DE COMPTE </a:t>
            </a:r>
            <a:endParaRPr/>
          </a:p>
          <a:p>
            <a:pPr marL="342900" lvl="0" indent="-342900" algn="just" rtl="0">
              <a:lnSpc>
                <a:spcPct val="90000"/>
              </a:lnSpc>
              <a:spcBef>
                <a:spcPts val="0"/>
              </a:spcBef>
              <a:spcAft>
                <a:spcPts val="0"/>
              </a:spcAft>
              <a:buClr>
                <a:schemeClr val="dk2"/>
              </a:buClr>
              <a:buSzPts val="1120"/>
              <a:buFont typeface="Arial"/>
              <a:buAutoNum type="arabicPeriod" startAt="2"/>
            </a:pPr>
            <a:r>
              <a:rPr lang="fr-FR" sz="1400" b="0"/>
              <a:t>Compléter les informations demandées (toutes sont obligatoires sauf le numéro de téléphone) </a:t>
            </a:r>
            <a:endParaRPr/>
          </a:p>
          <a:p>
            <a:pPr marL="0" lvl="0" indent="0" algn="just" rtl="0">
              <a:lnSpc>
                <a:spcPct val="90000"/>
              </a:lnSpc>
              <a:spcBef>
                <a:spcPts val="0"/>
              </a:spcBef>
              <a:spcAft>
                <a:spcPts val="0"/>
              </a:spcAft>
              <a:buClr>
                <a:schemeClr val="dk2"/>
              </a:buClr>
              <a:buSzPts val="1120"/>
              <a:buFont typeface="Arial"/>
              <a:buNone/>
            </a:pPr>
            <a:endParaRPr sz="1400"/>
          </a:p>
        </p:txBody>
      </p:sp>
      <p:sp>
        <p:nvSpPr>
          <p:cNvPr id="202" name="Google Shape;202;p5"/>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03" name="Google Shape;203;p5"/>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04" name="Google Shape;204;p5"/>
          <p:cNvPicPr preferRelativeResize="0"/>
          <p:nvPr/>
        </p:nvPicPr>
        <p:blipFill rotWithShape="1">
          <a:blip r:embed="rId3">
            <a:alphaModFix/>
          </a:blip>
          <a:srcRect t="13606" b="4027"/>
          <a:stretch/>
        </p:blipFill>
        <p:spPr>
          <a:xfrm>
            <a:off x="609599" y="3068960"/>
            <a:ext cx="6577060" cy="3095326"/>
          </a:xfrm>
          <a:prstGeom prst="rect">
            <a:avLst/>
          </a:prstGeom>
          <a:noFill/>
          <a:ln>
            <a:noFill/>
          </a:ln>
        </p:spPr>
      </p:pic>
      <p:pic>
        <p:nvPicPr>
          <p:cNvPr id="205" name="Google Shape;205;p5"/>
          <p:cNvPicPr preferRelativeResize="0"/>
          <p:nvPr/>
        </p:nvPicPr>
        <p:blipFill rotWithShape="1">
          <a:blip r:embed="rId4">
            <a:alphaModFix/>
          </a:blip>
          <a:srcRect/>
          <a:stretch/>
        </p:blipFill>
        <p:spPr>
          <a:xfrm>
            <a:off x="7004686" y="1822633"/>
            <a:ext cx="4577715" cy="4147820"/>
          </a:xfrm>
          <a:prstGeom prst="rect">
            <a:avLst/>
          </a:prstGeom>
          <a:noFill/>
          <a:ln>
            <a:noFill/>
          </a:ln>
        </p:spPr>
      </p:pic>
      <p:sp>
        <p:nvSpPr>
          <p:cNvPr id="206" name="Google Shape;206;p5"/>
          <p:cNvSpPr/>
          <p:nvPr/>
        </p:nvSpPr>
        <p:spPr>
          <a:xfrm>
            <a:off x="2025628" y="4514420"/>
            <a:ext cx="1080119" cy="1021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7" name="Google Shape;207;p5"/>
          <p:cNvSpPr/>
          <p:nvPr/>
        </p:nvSpPr>
        <p:spPr>
          <a:xfrm>
            <a:off x="3015819" y="445751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a:t>
            </a:r>
            <a:endParaRPr/>
          </a:p>
        </p:txBody>
      </p:sp>
      <p:sp>
        <p:nvSpPr>
          <p:cNvPr id="208" name="Google Shape;208;p5"/>
          <p:cNvSpPr/>
          <p:nvPr/>
        </p:nvSpPr>
        <p:spPr>
          <a:xfrm>
            <a:off x="7004685" y="1804295"/>
            <a:ext cx="4577715" cy="41661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9" name="Google Shape;209;p5"/>
          <p:cNvSpPr/>
          <p:nvPr/>
        </p:nvSpPr>
        <p:spPr>
          <a:xfrm>
            <a:off x="6896685" y="165964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3105747" y="71090"/>
            <a:ext cx="8942916"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4. PAGE D’ACCUEIL </a:t>
            </a:r>
            <a:endParaRPr/>
          </a:p>
        </p:txBody>
      </p:sp>
      <p:sp>
        <p:nvSpPr>
          <p:cNvPr id="215" name="Google Shape;215;p6"/>
          <p:cNvSpPr txBox="1">
            <a:spLocks noGrp="1"/>
          </p:cNvSpPr>
          <p:nvPr>
            <p:ph type="body" idx="1"/>
          </p:nvPr>
        </p:nvSpPr>
        <p:spPr>
          <a:xfrm>
            <a:off x="527053" y="1628800"/>
            <a:ext cx="4776860"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a:t>Votre page d’accueil est décomposée en plusieurs parties : </a:t>
            </a:r>
            <a:endParaRPr/>
          </a:p>
          <a:p>
            <a:pPr marL="182162" lvl="0" indent="-111042" algn="just" rtl="0">
              <a:lnSpc>
                <a:spcPct val="90000"/>
              </a:lnSpc>
              <a:spcBef>
                <a:spcPts val="0"/>
              </a:spcBef>
              <a:spcAft>
                <a:spcPts val="0"/>
              </a:spcAft>
              <a:buClr>
                <a:schemeClr val="dk2"/>
              </a:buClr>
              <a:buSzPts val="1120"/>
              <a:buFont typeface="Arial"/>
              <a:buNone/>
            </a:pPr>
            <a:endParaRPr sz="1400"/>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Consulter mon organisme</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Projets à traiter</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Créer un projet</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aux Actualités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la recherche  </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Accéder à la liste de tous ses projets et les gérer via l’écran Projets</a:t>
            </a:r>
            <a:endParaRPr/>
          </a:p>
          <a:p>
            <a:pPr marL="342900" marR="252730" lvl="0" indent="-342900" algn="just" rtl="0">
              <a:lnSpc>
                <a:spcPct val="90000"/>
              </a:lnSpc>
              <a:spcBef>
                <a:spcPts val="0"/>
              </a:spcBef>
              <a:spcAft>
                <a:spcPts val="0"/>
              </a:spcAft>
              <a:buClr>
                <a:schemeClr val="dk2"/>
              </a:buClr>
              <a:buSzPts val="1120"/>
              <a:buFont typeface="Arial"/>
              <a:buAutoNum type="arabicPeriod" startAt="3"/>
            </a:pPr>
            <a:r>
              <a:rPr lang="fr-FR" sz="1400" b="0"/>
              <a:t>Modifier son profil en cliquant sur son nom en haut à droite </a:t>
            </a:r>
            <a:endParaRPr/>
          </a:p>
          <a:p>
            <a:pPr marL="0" lvl="0" indent="0" algn="just" rtl="0">
              <a:lnSpc>
                <a:spcPct val="90000"/>
              </a:lnSpc>
              <a:spcBef>
                <a:spcPts val="0"/>
              </a:spcBef>
              <a:spcAft>
                <a:spcPts val="0"/>
              </a:spcAft>
              <a:buClr>
                <a:schemeClr val="dk2"/>
              </a:buClr>
              <a:buSzPts val="1600"/>
              <a:buFont typeface="Arial"/>
              <a:buNone/>
            </a:pPr>
            <a:endParaRPr/>
          </a:p>
        </p:txBody>
      </p:sp>
      <p:sp>
        <p:nvSpPr>
          <p:cNvPr id="216" name="Google Shape;216;p6"/>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17" name="Google Shape;217;p6"/>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18" name="Google Shape;218;p6"/>
          <p:cNvGrpSpPr/>
          <p:nvPr/>
        </p:nvGrpSpPr>
        <p:grpSpPr>
          <a:xfrm>
            <a:off x="5447928" y="1199101"/>
            <a:ext cx="6120130" cy="5083807"/>
            <a:chOff x="0" y="0"/>
            <a:chExt cx="6120384" cy="5084065"/>
          </a:xfrm>
        </p:grpSpPr>
        <p:pic>
          <p:nvPicPr>
            <p:cNvPr id="219" name="Google Shape;219;p6"/>
            <p:cNvPicPr preferRelativeResize="0"/>
            <p:nvPr/>
          </p:nvPicPr>
          <p:blipFill rotWithShape="1">
            <a:blip r:embed="rId3">
              <a:alphaModFix/>
            </a:blip>
            <a:srcRect/>
            <a:stretch/>
          </p:blipFill>
          <p:spPr>
            <a:xfrm>
              <a:off x="0" y="0"/>
              <a:ext cx="6120384" cy="374904"/>
            </a:xfrm>
            <a:prstGeom prst="rect">
              <a:avLst/>
            </a:prstGeom>
            <a:noFill/>
            <a:ln>
              <a:noFill/>
            </a:ln>
          </p:spPr>
        </p:pic>
        <p:pic>
          <p:nvPicPr>
            <p:cNvPr id="220" name="Google Shape;220;p6"/>
            <p:cNvPicPr preferRelativeResize="0"/>
            <p:nvPr/>
          </p:nvPicPr>
          <p:blipFill rotWithShape="1">
            <a:blip r:embed="rId4">
              <a:alphaModFix/>
            </a:blip>
            <a:srcRect/>
            <a:stretch/>
          </p:blipFill>
          <p:spPr>
            <a:xfrm>
              <a:off x="12192" y="457200"/>
              <a:ext cx="6094476" cy="3569208"/>
            </a:xfrm>
            <a:prstGeom prst="rect">
              <a:avLst/>
            </a:prstGeom>
            <a:noFill/>
            <a:ln>
              <a:noFill/>
            </a:ln>
          </p:spPr>
        </p:pic>
        <p:pic>
          <p:nvPicPr>
            <p:cNvPr id="221" name="Google Shape;221;p6"/>
            <p:cNvPicPr preferRelativeResize="0"/>
            <p:nvPr/>
          </p:nvPicPr>
          <p:blipFill rotWithShape="1">
            <a:blip r:embed="rId5">
              <a:alphaModFix/>
            </a:blip>
            <a:srcRect/>
            <a:stretch/>
          </p:blipFill>
          <p:spPr>
            <a:xfrm>
              <a:off x="18288" y="4026409"/>
              <a:ext cx="6082284" cy="1057656"/>
            </a:xfrm>
            <a:prstGeom prst="rect">
              <a:avLst/>
            </a:prstGeom>
            <a:noFill/>
            <a:ln>
              <a:noFill/>
            </a:ln>
          </p:spPr>
        </p:pic>
      </p:grpSp>
      <p:sp>
        <p:nvSpPr>
          <p:cNvPr id="222" name="Google Shape;222;p6"/>
          <p:cNvSpPr/>
          <p:nvPr/>
        </p:nvSpPr>
        <p:spPr>
          <a:xfrm>
            <a:off x="5663952" y="3884173"/>
            <a:ext cx="2736304" cy="12030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3" name="Google Shape;223;p6"/>
          <p:cNvSpPr/>
          <p:nvPr/>
        </p:nvSpPr>
        <p:spPr>
          <a:xfrm>
            <a:off x="5549857" y="393305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4</a:t>
            </a:r>
            <a:endParaRPr/>
          </a:p>
        </p:txBody>
      </p:sp>
      <p:sp>
        <p:nvSpPr>
          <p:cNvPr id="224" name="Google Shape;224;p6"/>
          <p:cNvSpPr/>
          <p:nvPr/>
        </p:nvSpPr>
        <p:spPr>
          <a:xfrm>
            <a:off x="5663952" y="5516508"/>
            <a:ext cx="2736304" cy="64777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5" name="Google Shape;225;p6"/>
          <p:cNvSpPr/>
          <p:nvPr/>
        </p:nvSpPr>
        <p:spPr>
          <a:xfrm>
            <a:off x="5549857" y="558590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5</a:t>
            </a:r>
            <a:endParaRPr/>
          </a:p>
        </p:txBody>
      </p:sp>
      <p:sp>
        <p:nvSpPr>
          <p:cNvPr id="226" name="Google Shape;226;p6"/>
          <p:cNvSpPr/>
          <p:nvPr/>
        </p:nvSpPr>
        <p:spPr>
          <a:xfrm>
            <a:off x="8688784" y="2488081"/>
            <a:ext cx="2736304" cy="79818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7" name="Google Shape;227;p6"/>
          <p:cNvSpPr/>
          <p:nvPr/>
        </p:nvSpPr>
        <p:spPr>
          <a:xfrm>
            <a:off x="8580784" y="253421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6</a:t>
            </a:r>
            <a:endParaRPr/>
          </a:p>
        </p:txBody>
      </p:sp>
      <p:sp>
        <p:nvSpPr>
          <p:cNvPr id="228" name="Google Shape;228;p6"/>
          <p:cNvSpPr/>
          <p:nvPr/>
        </p:nvSpPr>
        <p:spPr>
          <a:xfrm>
            <a:off x="9553376" y="1839199"/>
            <a:ext cx="1151136" cy="2223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9" name="Google Shape;229;p6"/>
          <p:cNvSpPr/>
          <p:nvPr/>
        </p:nvSpPr>
        <p:spPr>
          <a:xfrm>
            <a:off x="7501656" y="1324764"/>
            <a:ext cx="538560" cy="24687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0" name="Google Shape;230;p6"/>
          <p:cNvSpPr/>
          <p:nvPr/>
        </p:nvSpPr>
        <p:spPr>
          <a:xfrm>
            <a:off x="9768408" y="1230704"/>
            <a:ext cx="1296144" cy="37488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1" name="Google Shape;231;p6"/>
          <p:cNvSpPr/>
          <p:nvPr/>
        </p:nvSpPr>
        <p:spPr>
          <a:xfrm>
            <a:off x="7373912" y="134519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8</a:t>
            </a:r>
            <a:endParaRPr/>
          </a:p>
        </p:txBody>
      </p:sp>
      <p:sp>
        <p:nvSpPr>
          <p:cNvPr id="232" name="Google Shape;232;p6"/>
          <p:cNvSpPr/>
          <p:nvPr/>
        </p:nvSpPr>
        <p:spPr>
          <a:xfrm>
            <a:off x="10587053" y="184556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7</a:t>
            </a:r>
            <a:endParaRPr/>
          </a:p>
        </p:txBody>
      </p:sp>
      <p:sp>
        <p:nvSpPr>
          <p:cNvPr id="233" name="Google Shape;233;p6"/>
          <p:cNvSpPr/>
          <p:nvPr/>
        </p:nvSpPr>
        <p:spPr>
          <a:xfrm>
            <a:off x="6466283" y="3078886"/>
            <a:ext cx="1157504" cy="21600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4" name="Google Shape;234;p6"/>
          <p:cNvSpPr/>
          <p:nvPr/>
        </p:nvSpPr>
        <p:spPr>
          <a:xfrm>
            <a:off x="9629297" y="130060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9</a:t>
            </a:r>
            <a:endParaRPr/>
          </a:p>
        </p:txBody>
      </p:sp>
      <p:sp>
        <p:nvSpPr>
          <p:cNvPr id="235" name="Google Shape;235;p6"/>
          <p:cNvSpPr/>
          <p:nvPr/>
        </p:nvSpPr>
        <p:spPr>
          <a:xfrm>
            <a:off x="6348040" y="307026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2639616" y="71090"/>
            <a:ext cx="9409047"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IDENTIFICATION</a:t>
            </a:r>
            <a:endParaRPr/>
          </a:p>
        </p:txBody>
      </p:sp>
      <p:sp>
        <p:nvSpPr>
          <p:cNvPr id="241" name="Google Shape;241;p7"/>
          <p:cNvSpPr txBox="1">
            <a:spLocks noGrp="1"/>
          </p:cNvSpPr>
          <p:nvPr>
            <p:ph type="body" idx="1"/>
          </p:nvPr>
        </p:nvSpPr>
        <p:spPr>
          <a:xfrm>
            <a:off x="527053" y="1628800"/>
            <a:ext cx="5424932" cy="4535487"/>
          </a:xfrm>
          <a:prstGeom prst="rect">
            <a:avLst/>
          </a:prstGeom>
          <a:noFill/>
          <a:ln>
            <a:noFill/>
          </a:ln>
        </p:spPr>
        <p:txBody>
          <a:bodyPr spcFirstLastPara="1" wrap="square" lIns="36000" tIns="0" rIns="36000" bIns="0" anchor="t" anchorCtr="0">
            <a:noAutofit/>
          </a:bodyPr>
          <a:lstStyle/>
          <a:p>
            <a:pPr marL="0" lvl="0" indent="0" algn="just"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IDENTIFICATION</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Les informations de votre organisme sont récupérées directement si celui-ci est déjà existant dans la base Sirène</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avez la possibilité de rajouter le N° de </a:t>
            </a:r>
            <a:r>
              <a:rPr lang="fr-FR" sz="1400" b="0" dirty="0" err="1"/>
              <a:t>FINESS</a:t>
            </a:r>
            <a:r>
              <a:rPr lang="fr-FR" sz="1400" b="0" dirty="0"/>
              <a:t> non récupéré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devez ajouter le représentant légal de votre organisme (en cliquant sur modifier)</a:t>
            </a:r>
            <a:endParaRPr dirty="0"/>
          </a:p>
          <a:p>
            <a:pPr marL="457200" lvl="0" indent="-457200" algn="just" rtl="0">
              <a:lnSpc>
                <a:spcPct val="90000"/>
              </a:lnSpc>
              <a:spcBef>
                <a:spcPts val="0"/>
              </a:spcBef>
              <a:spcAft>
                <a:spcPts val="0"/>
              </a:spcAft>
              <a:buClr>
                <a:schemeClr val="dk2"/>
              </a:buClr>
              <a:buSzPts val="1120"/>
              <a:buFont typeface="Arial"/>
              <a:buAutoNum type="arabicPeriod" startAt="10"/>
            </a:pPr>
            <a:r>
              <a:rPr lang="fr-FR" sz="1400" b="0" dirty="0"/>
              <a:t>Vous pouvez ajouter les contacts de votre organisme susceptibles d’être contactés pour les projets pour lesquels vous sollicitez le financement de l’ARS</a:t>
            </a:r>
            <a:endParaRPr dirty="0"/>
          </a:p>
        </p:txBody>
      </p:sp>
      <p:sp>
        <p:nvSpPr>
          <p:cNvPr id="242" name="Google Shape;242;p7"/>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43" name="Google Shape;243;p7"/>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44" name="Google Shape;244;p7"/>
          <p:cNvGrpSpPr/>
          <p:nvPr/>
        </p:nvGrpSpPr>
        <p:grpSpPr>
          <a:xfrm>
            <a:off x="6744072" y="1127008"/>
            <a:ext cx="4608512" cy="5037279"/>
            <a:chOff x="6889513" y="1124744"/>
            <a:chExt cx="4715614" cy="5254320"/>
          </a:xfrm>
        </p:grpSpPr>
        <p:pic>
          <p:nvPicPr>
            <p:cNvPr id="245" name="Google Shape;245;p7"/>
            <p:cNvPicPr preferRelativeResize="0"/>
            <p:nvPr/>
          </p:nvPicPr>
          <p:blipFill rotWithShape="1">
            <a:blip r:embed="rId3">
              <a:alphaModFix/>
            </a:blip>
            <a:srcRect/>
            <a:stretch/>
          </p:blipFill>
          <p:spPr>
            <a:xfrm>
              <a:off x="6889513" y="1124744"/>
              <a:ext cx="4715614" cy="4380969"/>
            </a:xfrm>
            <a:prstGeom prst="rect">
              <a:avLst/>
            </a:prstGeom>
            <a:noFill/>
            <a:ln>
              <a:noFill/>
            </a:ln>
          </p:spPr>
        </p:pic>
        <p:pic>
          <p:nvPicPr>
            <p:cNvPr id="246" name="Google Shape;246;p7"/>
            <p:cNvPicPr preferRelativeResize="0"/>
            <p:nvPr/>
          </p:nvPicPr>
          <p:blipFill rotWithShape="1">
            <a:blip r:embed="rId4">
              <a:alphaModFix/>
            </a:blip>
            <a:srcRect l="480" r="292"/>
            <a:stretch/>
          </p:blipFill>
          <p:spPr>
            <a:xfrm>
              <a:off x="6889513" y="5507788"/>
              <a:ext cx="4715614" cy="871276"/>
            </a:xfrm>
            <a:prstGeom prst="rect">
              <a:avLst/>
            </a:prstGeom>
            <a:noFill/>
            <a:ln>
              <a:noFill/>
            </a:ln>
          </p:spPr>
        </p:pic>
      </p:grpSp>
      <p:sp>
        <p:nvSpPr>
          <p:cNvPr id="247" name="Google Shape;247;p7"/>
          <p:cNvSpPr/>
          <p:nvPr/>
        </p:nvSpPr>
        <p:spPr>
          <a:xfrm>
            <a:off x="6744072" y="1796996"/>
            <a:ext cx="4608512" cy="195403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8" name="Google Shape;248;p7"/>
          <p:cNvSpPr/>
          <p:nvPr/>
        </p:nvSpPr>
        <p:spPr>
          <a:xfrm>
            <a:off x="6636072" y="194724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10</a:t>
            </a:r>
            <a:endParaRPr/>
          </a:p>
        </p:txBody>
      </p:sp>
      <p:sp>
        <p:nvSpPr>
          <p:cNvPr id="249" name="Google Shape;249;p7"/>
          <p:cNvSpPr/>
          <p:nvPr/>
        </p:nvSpPr>
        <p:spPr>
          <a:xfrm>
            <a:off x="8328248" y="2780928"/>
            <a:ext cx="1584176" cy="7200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0" name="Google Shape;250;p7"/>
          <p:cNvSpPr/>
          <p:nvPr/>
        </p:nvSpPr>
        <p:spPr>
          <a:xfrm>
            <a:off x="9798496" y="2672928"/>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1" name="Google Shape;251;p7"/>
          <p:cNvSpPr/>
          <p:nvPr/>
        </p:nvSpPr>
        <p:spPr>
          <a:xfrm>
            <a:off x="8654156" y="3491476"/>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11</a:t>
            </a:r>
            <a:endParaRPr/>
          </a:p>
        </p:txBody>
      </p:sp>
      <p:sp>
        <p:nvSpPr>
          <p:cNvPr id="252" name="Google Shape;252;p7"/>
          <p:cNvSpPr/>
          <p:nvPr/>
        </p:nvSpPr>
        <p:spPr>
          <a:xfrm>
            <a:off x="6744072" y="3824014"/>
            <a:ext cx="4608512" cy="133317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3" name="Google Shape;253;p7"/>
          <p:cNvSpPr/>
          <p:nvPr/>
        </p:nvSpPr>
        <p:spPr>
          <a:xfrm>
            <a:off x="8650137" y="488768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4" name="Google Shape;254;p7"/>
          <p:cNvSpPr/>
          <p:nvPr/>
        </p:nvSpPr>
        <p:spPr>
          <a:xfrm>
            <a:off x="6636072" y="399747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12</a:t>
            </a:r>
            <a:endParaRPr/>
          </a:p>
        </p:txBody>
      </p:sp>
      <p:sp>
        <p:nvSpPr>
          <p:cNvPr id="255" name="Google Shape;255;p7"/>
          <p:cNvSpPr/>
          <p:nvPr/>
        </p:nvSpPr>
        <p:spPr>
          <a:xfrm>
            <a:off x="6724203" y="5329001"/>
            <a:ext cx="4608512" cy="85454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6" name="Google Shape;256;p7"/>
          <p:cNvSpPr/>
          <p:nvPr/>
        </p:nvSpPr>
        <p:spPr>
          <a:xfrm>
            <a:off x="6640081" y="5369262"/>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
        <p:nvSpPr>
          <p:cNvPr id="257" name="Google Shape;257;p7"/>
          <p:cNvSpPr/>
          <p:nvPr/>
        </p:nvSpPr>
        <p:spPr>
          <a:xfrm>
            <a:off x="8824961" y="3564455"/>
            <a:ext cx="376188"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8" name="Google Shape;258;p7"/>
          <p:cNvSpPr/>
          <p:nvPr/>
        </p:nvSpPr>
        <p:spPr>
          <a:xfrm>
            <a:off x="8816156" y="5004275"/>
            <a:ext cx="393799" cy="14401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9" name="Google Shape;259;p7"/>
          <p:cNvSpPr/>
          <p:nvPr/>
        </p:nvSpPr>
        <p:spPr>
          <a:xfrm>
            <a:off x="8650138" y="5957070"/>
            <a:ext cx="704428" cy="169820"/>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0" name="Google Shape;260;p7"/>
          <p:cNvSpPr/>
          <p:nvPr/>
        </p:nvSpPr>
        <p:spPr>
          <a:xfrm>
            <a:off x="8480845" y="5905793"/>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8"/>
          <p:cNvSpPr txBox="1">
            <a:spLocks noGrp="1"/>
          </p:cNvSpPr>
          <p:nvPr>
            <p:ph type="title"/>
          </p:nvPr>
        </p:nvSpPr>
        <p:spPr>
          <a:xfrm>
            <a:off x="1775520" y="71090"/>
            <a:ext cx="1027314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INFORMATIONS COMPLEMENTAIRES</a:t>
            </a:r>
            <a:endParaRPr/>
          </a:p>
        </p:txBody>
      </p:sp>
      <p:sp>
        <p:nvSpPr>
          <p:cNvPr id="266" name="Google Shape;266;p8"/>
          <p:cNvSpPr txBox="1">
            <a:spLocks noGrp="1"/>
          </p:cNvSpPr>
          <p:nvPr>
            <p:ph type="body" idx="1"/>
          </p:nvPr>
        </p:nvSpPr>
        <p:spPr>
          <a:xfrm>
            <a:off x="527053" y="1628800"/>
            <a:ext cx="5061888" cy="4535487"/>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lvl="0" indent="0" algn="l"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r>
              <a:rPr lang="fr-FR" sz="1400" dirty="0"/>
              <a:t>Sur l’onglet </a:t>
            </a:r>
            <a:r>
              <a:rPr lang="fr-FR" sz="1400" dirty="0">
                <a:solidFill>
                  <a:srgbClr val="92D050"/>
                </a:solidFill>
              </a:rPr>
              <a:t>INFORMATIONS COMPLEMENTAIRES</a:t>
            </a:r>
            <a:r>
              <a:rPr lang="fr-FR" sz="1400" dirty="0"/>
              <a:t> :</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182160" lvl="1" indent="0" algn="just" rtl="0">
              <a:lnSpc>
                <a:spcPct val="90000"/>
              </a:lnSpc>
              <a:spcBef>
                <a:spcPts val="339"/>
              </a:spcBef>
              <a:spcAft>
                <a:spcPts val="0"/>
              </a:spcAft>
              <a:buClr>
                <a:schemeClr val="dk2"/>
              </a:buClr>
              <a:buSzPts val="1120"/>
              <a:buFont typeface="Arial"/>
              <a:buNone/>
            </a:pPr>
            <a:r>
              <a:rPr lang="fr-FR" sz="1400" dirty="0"/>
              <a:t>Plusieurs blocs sont affichés et modifiables : </a:t>
            </a:r>
            <a:endParaRPr dirty="0"/>
          </a:p>
          <a:p>
            <a:pPr marL="182160" lvl="1" indent="0" algn="just" rtl="0">
              <a:lnSpc>
                <a:spcPct val="90000"/>
              </a:lnSpc>
              <a:spcBef>
                <a:spcPts val="339"/>
              </a:spcBef>
              <a:spcAft>
                <a:spcPts val="0"/>
              </a:spcAft>
              <a:buClr>
                <a:schemeClr val="dk2"/>
              </a:buClr>
              <a:buSzPts val="1120"/>
              <a:buFont typeface="Arial"/>
              <a:buNone/>
            </a:pPr>
            <a:endParaRPr sz="1400"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Informations complémentaires de la structure : champ texte non obligatoire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Moyens humains : champs numériques non obligatoires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Coordonnées bancaires : Inscription des champs en complément du RIB </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a:t>
            </a:r>
            <a:r>
              <a:rPr lang="fr-FR" sz="1400" dirty="0" err="1"/>
              <a:t>RNA</a:t>
            </a:r>
            <a:r>
              <a:rPr lang="fr-FR" sz="1400" dirty="0"/>
              <a:t> : pour les associations (</a:t>
            </a:r>
            <a:r>
              <a:rPr lang="fr-FR" sz="1400" dirty="0" err="1"/>
              <a:t>W+9</a:t>
            </a:r>
            <a:r>
              <a:rPr lang="fr-FR" sz="1400" dirty="0"/>
              <a:t> chiffres)</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Numéro d’inscription au registre (Article 55 du code civil local) : 1 champ date et champs texte libre</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l’administration : cases à cocher et date JO à saisir</a:t>
            </a:r>
            <a:endParaRPr dirty="0"/>
          </a:p>
          <a:p>
            <a:pPr marL="525060" lvl="1" indent="-342900" algn="just" rtl="0">
              <a:lnSpc>
                <a:spcPct val="90000"/>
              </a:lnSpc>
              <a:spcBef>
                <a:spcPts val="339"/>
              </a:spcBef>
              <a:spcAft>
                <a:spcPts val="0"/>
              </a:spcAft>
              <a:buClr>
                <a:schemeClr val="dk2"/>
              </a:buClr>
              <a:buSzPts val="1120"/>
              <a:buFont typeface="Arial"/>
              <a:buAutoNum type="arabicPeriod" startAt="14"/>
            </a:pPr>
            <a:r>
              <a:rPr lang="fr-FR" sz="1400" dirty="0"/>
              <a:t>Relations avec d’autres associations : cases à cocher et champs texte</a:t>
            </a:r>
            <a:endParaRPr dirty="0"/>
          </a:p>
          <a:p>
            <a:pPr marL="0" lvl="0" indent="0" algn="just" rtl="0">
              <a:lnSpc>
                <a:spcPct val="90000"/>
              </a:lnSpc>
              <a:spcBef>
                <a:spcPts val="0"/>
              </a:spcBef>
              <a:spcAft>
                <a:spcPts val="0"/>
              </a:spcAft>
              <a:buClr>
                <a:schemeClr val="dk2"/>
              </a:buClr>
              <a:buSzPts val="1120"/>
              <a:buFont typeface="Arial"/>
              <a:buNone/>
            </a:pPr>
            <a:endParaRPr sz="1400" dirty="0"/>
          </a:p>
          <a:p>
            <a:pPr marL="0" lvl="0" indent="0" algn="just" rtl="0">
              <a:lnSpc>
                <a:spcPct val="90000"/>
              </a:lnSpc>
              <a:spcBef>
                <a:spcPts val="0"/>
              </a:spcBef>
              <a:spcAft>
                <a:spcPts val="0"/>
              </a:spcAft>
              <a:buClr>
                <a:schemeClr val="dk2"/>
              </a:buClr>
              <a:buSzPts val="1120"/>
              <a:buFont typeface="Arial"/>
              <a:buNone/>
            </a:pPr>
            <a:endParaRPr sz="1400" dirty="0"/>
          </a:p>
          <a:p>
            <a:pPr marL="182162" lvl="0" indent="-111042" algn="just" rtl="0">
              <a:lnSpc>
                <a:spcPct val="90000"/>
              </a:lnSpc>
              <a:spcBef>
                <a:spcPts val="0"/>
              </a:spcBef>
              <a:spcAft>
                <a:spcPts val="0"/>
              </a:spcAft>
              <a:buClr>
                <a:schemeClr val="dk2"/>
              </a:buClr>
              <a:buSzPts val="1120"/>
              <a:buFont typeface="Arial"/>
              <a:buNone/>
            </a:pPr>
            <a:endParaRPr sz="1400" dirty="0"/>
          </a:p>
        </p:txBody>
      </p:sp>
      <p:sp>
        <p:nvSpPr>
          <p:cNvPr id="267" name="Google Shape;267;p8"/>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68" name="Google Shape;268;p8"/>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pic>
        <p:nvPicPr>
          <p:cNvPr id="269" name="Google Shape;269;p8"/>
          <p:cNvPicPr preferRelativeResize="0"/>
          <p:nvPr/>
        </p:nvPicPr>
        <p:blipFill rotWithShape="1">
          <a:blip r:embed="rId3">
            <a:alphaModFix/>
          </a:blip>
          <a:srcRect/>
          <a:stretch/>
        </p:blipFill>
        <p:spPr>
          <a:xfrm>
            <a:off x="5807968" y="1203130"/>
            <a:ext cx="4253382" cy="4314101"/>
          </a:xfrm>
          <a:prstGeom prst="rect">
            <a:avLst/>
          </a:prstGeom>
          <a:noFill/>
          <a:ln w="9525" cap="flat" cmpd="sng">
            <a:solidFill>
              <a:srgbClr val="A5A5A5"/>
            </a:solidFill>
            <a:prstDash val="solid"/>
            <a:round/>
            <a:headEnd type="none" w="sm" len="sm"/>
            <a:tailEnd type="none" w="sm" len="sm"/>
          </a:ln>
        </p:spPr>
      </p:pic>
      <p:sp>
        <p:nvSpPr>
          <p:cNvPr id="270" name="Google Shape;270;p8"/>
          <p:cNvSpPr/>
          <p:nvPr/>
        </p:nvSpPr>
        <p:spPr>
          <a:xfrm>
            <a:off x="5807968" y="1838457"/>
            <a:ext cx="4253382"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1" name="Google Shape;271;p8"/>
          <p:cNvSpPr/>
          <p:nvPr/>
        </p:nvSpPr>
        <p:spPr>
          <a:xfrm>
            <a:off x="5807968" y="2816894"/>
            <a:ext cx="4253382" cy="154821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2" name="Google Shape;272;p8"/>
          <p:cNvSpPr/>
          <p:nvPr/>
        </p:nvSpPr>
        <p:spPr>
          <a:xfrm>
            <a:off x="5807968" y="4473078"/>
            <a:ext cx="4253382" cy="104415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73" name="Google Shape;273;p8"/>
          <p:cNvPicPr preferRelativeResize="0"/>
          <p:nvPr/>
        </p:nvPicPr>
        <p:blipFill rotWithShape="1">
          <a:blip r:embed="rId4">
            <a:alphaModFix/>
          </a:blip>
          <a:srcRect/>
          <a:stretch/>
        </p:blipFill>
        <p:spPr>
          <a:xfrm>
            <a:off x="8566348" y="2245164"/>
            <a:ext cx="3345134" cy="3919123"/>
          </a:xfrm>
          <a:prstGeom prst="rect">
            <a:avLst/>
          </a:prstGeom>
          <a:noFill/>
          <a:ln w="9525" cap="flat" cmpd="sng">
            <a:solidFill>
              <a:srgbClr val="A5A5A5"/>
            </a:solidFill>
            <a:prstDash val="solid"/>
            <a:round/>
            <a:headEnd type="none" w="sm" len="sm"/>
            <a:tailEnd type="none" w="sm" len="sm"/>
          </a:ln>
        </p:spPr>
      </p:pic>
      <p:sp>
        <p:nvSpPr>
          <p:cNvPr id="274" name="Google Shape;274;p8"/>
          <p:cNvSpPr/>
          <p:nvPr/>
        </p:nvSpPr>
        <p:spPr>
          <a:xfrm>
            <a:off x="8566348" y="2245164"/>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5" name="Google Shape;275;p8"/>
          <p:cNvSpPr/>
          <p:nvPr/>
        </p:nvSpPr>
        <p:spPr>
          <a:xfrm>
            <a:off x="8566348" y="3201991"/>
            <a:ext cx="3345134" cy="87046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6" name="Google Shape;276;p8"/>
          <p:cNvSpPr/>
          <p:nvPr/>
        </p:nvSpPr>
        <p:spPr>
          <a:xfrm>
            <a:off x="8566348" y="4180428"/>
            <a:ext cx="3345134" cy="11564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7" name="Google Shape;277;p8"/>
          <p:cNvSpPr/>
          <p:nvPr/>
        </p:nvSpPr>
        <p:spPr>
          <a:xfrm>
            <a:off x="8566348" y="5438929"/>
            <a:ext cx="3345134" cy="72535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8" name="Google Shape;278;p8"/>
          <p:cNvSpPr/>
          <p:nvPr/>
        </p:nvSpPr>
        <p:spPr>
          <a:xfrm>
            <a:off x="5699968"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14</a:t>
            </a:r>
            <a:endParaRPr/>
          </a:p>
        </p:txBody>
      </p:sp>
      <p:sp>
        <p:nvSpPr>
          <p:cNvPr id="279" name="Google Shape;279;p8"/>
          <p:cNvSpPr/>
          <p:nvPr/>
        </p:nvSpPr>
        <p:spPr>
          <a:xfrm>
            <a:off x="5699968" y="319923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15</a:t>
            </a:r>
            <a:endParaRPr/>
          </a:p>
        </p:txBody>
      </p:sp>
      <p:sp>
        <p:nvSpPr>
          <p:cNvPr id="280" name="Google Shape;280;p8"/>
          <p:cNvSpPr/>
          <p:nvPr/>
        </p:nvSpPr>
        <p:spPr>
          <a:xfrm>
            <a:off x="11803482" y="2363651"/>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17</a:t>
            </a:r>
            <a:endParaRPr/>
          </a:p>
        </p:txBody>
      </p:sp>
      <p:sp>
        <p:nvSpPr>
          <p:cNvPr id="281" name="Google Shape;281;p8"/>
          <p:cNvSpPr/>
          <p:nvPr/>
        </p:nvSpPr>
        <p:spPr>
          <a:xfrm>
            <a:off x="11803482" y="344021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18</a:t>
            </a:r>
            <a:endParaRPr/>
          </a:p>
        </p:txBody>
      </p:sp>
      <p:sp>
        <p:nvSpPr>
          <p:cNvPr id="282" name="Google Shape;282;p8"/>
          <p:cNvSpPr/>
          <p:nvPr/>
        </p:nvSpPr>
        <p:spPr>
          <a:xfrm>
            <a:off x="11803482" y="4482244"/>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19</a:t>
            </a:r>
            <a:endParaRPr/>
          </a:p>
        </p:txBody>
      </p:sp>
      <p:sp>
        <p:nvSpPr>
          <p:cNvPr id="283" name="Google Shape;283;p8"/>
          <p:cNvSpPr/>
          <p:nvPr/>
        </p:nvSpPr>
        <p:spPr>
          <a:xfrm>
            <a:off x="11806509" y="560065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20</a:t>
            </a:r>
            <a:endParaRPr/>
          </a:p>
        </p:txBody>
      </p:sp>
      <p:sp>
        <p:nvSpPr>
          <p:cNvPr id="284" name="Google Shape;284;p8"/>
          <p:cNvSpPr/>
          <p:nvPr/>
        </p:nvSpPr>
        <p:spPr>
          <a:xfrm>
            <a:off x="5699968" y="4758659"/>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16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9"/>
          <p:cNvSpPr txBox="1">
            <a:spLocks noGrp="1"/>
          </p:cNvSpPr>
          <p:nvPr>
            <p:ph type="title"/>
          </p:nvPr>
        </p:nvSpPr>
        <p:spPr>
          <a:xfrm>
            <a:off x="2135560" y="71090"/>
            <a:ext cx="9913103" cy="909638"/>
          </a:xfrm>
          <a:prstGeom prst="rect">
            <a:avLst/>
          </a:prstGeom>
          <a:noFill/>
          <a:ln>
            <a:noFill/>
          </a:ln>
        </p:spPr>
        <p:txBody>
          <a:bodyPr spcFirstLastPara="1" wrap="square" lIns="36000" tIns="0" rIns="36000" bIns="0" anchor="b" anchorCtr="0">
            <a:noAutofit/>
          </a:bodyPr>
          <a:lstStyle/>
          <a:p>
            <a:pPr marL="0" lvl="0" indent="0" algn="r" rtl="0">
              <a:lnSpc>
                <a:spcPct val="79708"/>
              </a:lnSpc>
              <a:spcBef>
                <a:spcPts val="0"/>
              </a:spcBef>
              <a:spcAft>
                <a:spcPts val="0"/>
              </a:spcAft>
              <a:buNone/>
            </a:pPr>
            <a:r>
              <a:rPr lang="fr-FR"/>
              <a:t>5. CONSULTER MON ORGANISME – ONGLET UTILISATEURS </a:t>
            </a:r>
            <a:endParaRPr/>
          </a:p>
        </p:txBody>
      </p:sp>
      <p:sp>
        <p:nvSpPr>
          <p:cNvPr id="291" name="Google Shape;291;p9"/>
          <p:cNvSpPr txBox="1">
            <a:spLocks noGrp="1"/>
          </p:cNvSpPr>
          <p:nvPr>
            <p:ph type="body" idx="1"/>
          </p:nvPr>
        </p:nvSpPr>
        <p:spPr>
          <a:xfrm>
            <a:off x="527052" y="1628800"/>
            <a:ext cx="5689968" cy="5075372"/>
          </a:xfrm>
          <a:prstGeom prst="rect">
            <a:avLst/>
          </a:prstGeom>
          <a:noFill/>
          <a:ln>
            <a:noFill/>
          </a:ln>
        </p:spPr>
        <p:txBody>
          <a:bodyPr spcFirstLastPara="1" wrap="square" lIns="36000" tIns="0" rIns="36000" bIns="0" anchor="t" anchorCtr="0">
            <a:noAutofit/>
          </a:bodyPr>
          <a:lstStyle/>
          <a:p>
            <a:pPr marL="0" lvl="0" indent="0" algn="l" rtl="0">
              <a:lnSpc>
                <a:spcPct val="90000"/>
              </a:lnSpc>
              <a:spcBef>
                <a:spcPts val="0"/>
              </a:spcBef>
              <a:spcAft>
                <a:spcPts val="0"/>
              </a:spcAft>
              <a:buClr>
                <a:schemeClr val="dk2"/>
              </a:buClr>
              <a:buSzPts val="1120"/>
              <a:buFont typeface="Arial"/>
              <a:buNone/>
            </a:pPr>
            <a:r>
              <a:rPr lang="fr-FR" sz="1400" dirty="0"/>
              <a:t>Après avoir cliqué sur « consulter mon organisme » sur la page d’accueil, une page apparait avec plusieurs onglets : </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rgbClr val="002395"/>
              </a:buClr>
              <a:buSzPts val="1120"/>
              <a:buFont typeface="Arial"/>
              <a:buNone/>
            </a:pPr>
            <a:r>
              <a:rPr lang="fr-FR" sz="1400" b="1" i="0" u="none" strike="noStrike" cap="none" dirty="0">
                <a:solidFill>
                  <a:srgbClr val="002395"/>
                </a:solidFill>
                <a:latin typeface="Arial"/>
                <a:ea typeface="Arial"/>
                <a:cs typeface="Arial"/>
                <a:sym typeface="Arial"/>
              </a:rPr>
              <a:t>Sur l’onglet </a:t>
            </a:r>
            <a:r>
              <a:rPr lang="fr-FR" sz="1400" b="1" i="0" u="none" strike="noStrike" cap="none" dirty="0">
                <a:solidFill>
                  <a:srgbClr val="92D050"/>
                </a:solidFill>
                <a:latin typeface="Arial"/>
                <a:ea typeface="Arial"/>
                <a:cs typeface="Arial"/>
                <a:sym typeface="Arial"/>
              </a:rPr>
              <a:t>UTILISATEUR </a:t>
            </a:r>
            <a:r>
              <a:rPr lang="fr-FR" sz="1400" b="1" i="0" u="none" strike="noStrike" cap="none" dirty="0">
                <a:solidFill>
                  <a:srgbClr val="002395"/>
                </a:solidFill>
                <a:latin typeface="Arial"/>
                <a:ea typeface="Arial"/>
                <a:cs typeface="Arial"/>
                <a:sym typeface="Arial"/>
              </a:rPr>
              <a:t>:</a:t>
            </a:r>
            <a:endParaRPr dirty="0"/>
          </a:p>
          <a:p>
            <a:pPr marL="0" marR="0" lvl="0" indent="0" algn="just" rtl="0">
              <a:lnSpc>
                <a:spcPct val="90000"/>
              </a:lnSpc>
              <a:spcBef>
                <a:spcPts val="0"/>
              </a:spcBef>
              <a:spcAft>
                <a:spcPts val="0"/>
              </a:spcAft>
              <a:buClr>
                <a:srgbClr val="002395"/>
              </a:buClr>
              <a:buSzPts val="880"/>
              <a:buFont typeface="Arial"/>
              <a:buNone/>
            </a:pPr>
            <a:r>
              <a:rPr lang="fr-FR" sz="1100" b="0" i="1" u="none" strike="noStrike" cap="none" dirty="0">
                <a:solidFill>
                  <a:srgbClr val="002395"/>
                </a:solidFill>
                <a:latin typeface="Arial"/>
                <a:ea typeface="Arial"/>
                <a:cs typeface="Arial"/>
                <a:sym typeface="Arial"/>
              </a:rPr>
              <a:t>NB : Par défaut, le premier compte porteur crée sur un organisme est affecté en porteur de projet maitre et les autre suivants en porteur de projet secondaire</a:t>
            </a:r>
            <a:endParaRPr dirty="0"/>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1"/>
            </a:pPr>
            <a:r>
              <a:rPr lang="fr-FR" sz="1400" dirty="0"/>
              <a:t>Si vous êtes désigné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maitre, vous pouvez ajouter des porteurs de projet maitres (il doit y en avoir 1 à minima) ou des porteurs de projet secondaires</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Comme porteur de projet secondaire, vous ne pouvez pas ajouter d’utilisateur ni les modifier directement</a:t>
            </a:r>
            <a:endParaRPr dirty="0"/>
          </a:p>
          <a:p>
            <a:pPr marL="342900" lvl="1" indent="-342900" algn="just" rtl="0">
              <a:lnSpc>
                <a:spcPct val="90000"/>
              </a:lnSpc>
              <a:spcBef>
                <a:spcPts val="339"/>
              </a:spcBef>
              <a:spcAft>
                <a:spcPts val="0"/>
              </a:spcAft>
              <a:buClr>
                <a:schemeClr val="dk2"/>
              </a:buClr>
              <a:buSzPts val="1120"/>
              <a:buFont typeface="Arial"/>
              <a:buAutoNum type="arabicPeriod" startAt="22"/>
            </a:pPr>
            <a:r>
              <a:rPr lang="fr-FR" sz="1400" dirty="0"/>
              <a:t>Renseignez les informations générales suivantes : </a:t>
            </a:r>
            <a:endParaRPr dirty="0"/>
          </a:p>
          <a:p>
            <a:pPr marL="808038" lvl="1" indent="-139700" algn="just" rtl="0">
              <a:lnSpc>
                <a:spcPct val="90000"/>
              </a:lnSpc>
              <a:spcBef>
                <a:spcPts val="339"/>
              </a:spcBef>
              <a:spcAft>
                <a:spcPts val="0"/>
              </a:spcAft>
              <a:buClr>
                <a:schemeClr val="dk2"/>
              </a:buClr>
              <a:buSzPts val="1120"/>
              <a:buFont typeface="Arial"/>
              <a:buChar char="•"/>
            </a:pPr>
            <a:r>
              <a:rPr lang="fr-FR" sz="1400" dirty="0"/>
              <a:t>Type de profil, Nom , Prénom, Téléphone (facultatif), Courriel</a:t>
            </a:r>
            <a:endParaRPr dirty="0"/>
          </a:p>
          <a:p>
            <a:pPr marL="808038" lvl="2" indent="-78740" algn="just" rtl="0">
              <a:lnSpc>
                <a:spcPct val="90000"/>
              </a:lnSpc>
              <a:spcBef>
                <a:spcPts val="0"/>
              </a:spcBef>
              <a:spcAft>
                <a:spcPts val="0"/>
              </a:spcAft>
              <a:buClr>
                <a:srgbClr val="6C8CC0"/>
              </a:buClr>
              <a:buSzPts val="960"/>
              <a:buFont typeface="Arial"/>
              <a:buNone/>
            </a:pPr>
            <a:endParaRPr sz="1200" b="1" dirty="0">
              <a:solidFill>
                <a:srgbClr val="002395"/>
              </a:solidFill>
              <a:latin typeface="Arial"/>
              <a:ea typeface="Arial"/>
              <a:cs typeface="Arial"/>
              <a:sym typeface="Arial"/>
            </a:endParaRPr>
          </a:p>
          <a:p>
            <a:pPr marL="342900" lvl="1" indent="-342900" algn="just" rtl="0">
              <a:lnSpc>
                <a:spcPct val="90000"/>
              </a:lnSpc>
              <a:spcBef>
                <a:spcPts val="339"/>
              </a:spcBef>
              <a:spcAft>
                <a:spcPts val="0"/>
              </a:spcAft>
              <a:buClr>
                <a:schemeClr val="dk2"/>
              </a:buClr>
              <a:buSzPts val="1120"/>
              <a:buFont typeface="Arial"/>
              <a:buAutoNum type="arabicPeriod" startAt="23"/>
            </a:pPr>
            <a:r>
              <a:rPr lang="fr-FR" sz="1400" dirty="0"/>
              <a:t>Vous avez accès à tout moment à l’historique des actions/ modifications effectuées </a:t>
            </a:r>
            <a:endParaRPr dirty="0"/>
          </a:p>
          <a:p>
            <a:pPr marL="0" lvl="1" indent="0" algn="just" rtl="0">
              <a:lnSpc>
                <a:spcPct val="90000"/>
              </a:lnSpc>
              <a:spcBef>
                <a:spcPts val="339"/>
              </a:spcBef>
              <a:spcAft>
                <a:spcPts val="0"/>
              </a:spcAft>
              <a:buClr>
                <a:schemeClr val="dk2"/>
              </a:buClr>
              <a:buSzPts val="1120"/>
              <a:buFont typeface="Arial"/>
              <a:buNone/>
            </a:pPr>
            <a:endParaRPr sz="1400" dirty="0"/>
          </a:p>
          <a:p>
            <a:pPr marL="342900" lvl="1" indent="-342900" algn="just" rtl="0">
              <a:lnSpc>
                <a:spcPct val="90000"/>
              </a:lnSpc>
              <a:spcBef>
                <a:spcPts val="339"/>
              </a:spcBef>
              <a:spcAft>
                <a:spcPts val="0"/>
              </a:spcAft>
              <a:buClr>
                <a:schemeClr val="dk2"/>
              </a:buClr>
              <a:buSzPts val="1120"/>
              <a:buFont typeface="+mj-lt"/>
              <a:buAutoNum type="arabicPeriod" startAt="24"/>
            </a:pPr>
            <a:r>
              <a:rPr lang="fr-FR" sz="1400" dirty="0"/>
              <a:t>En tant que porteur de projet maitre, vous pouvez modifier également les informations d’un utilisateur en cliquant sur l’icone , le modifier en cliquant sur </a:t>
            </a:r>
            <a:r>
              <a:rPr lang="fr-FR" sz="1400" dirty="0">
                <a:solidFill>
                  <a:srgbClr val="92D050"/>
                </a:solidFill>
              </a:rPr>
              <a:t>MODIFIER</a:t>
            </a:r>
            <a:r>
              <a:rPr lang="fr-FR" sz="1400" dirty="0"/>
              <a:t> ou l’activer ou le désactiver avec la </a:t>
            </a:r>
            <a:r>
              <a:rPr lang="fr-FR" sz="1400" dirty="0" err="1"/>
              <a:t>toolbar</a:t>
            </a:r>
            <a:r>
              <a:rPr lang="fr-FR" sz="1400" dirty="0"/>
              <a:t> </a:t>
            </a:r>
            <a:endParaRPr dirty="0"/>
          </a:p>
          <a:p>
            <a:pPr marL="342900" lvl="1" indent="-271780" algn="just" rtl="0">
              <a:lnSpc>
                <a:spcPct val="90000"/>
              </a:lnSpc>
              <a:spcBef>
                <a:spcPts val="339"/>
              </a:spcBef>
              <a:spcAft>
                <a:spcPts val="0"/>
              </a:spcAft>
              <a:buClr>
                <a:schemeClr val="dk2"/>
              </a:buClr>
              <a:buSzPts val="1120"/>
              <a:buFont typeface="Arial"/>
              <a:buNone/>
            </a:pPr>
            <a:endParaRPr sz="1400" dirty="0"/>
          </a:p>
          <a:p>
            <a:pPr marL="182162" marR="0" lvl="0" indent="-111042"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a:p>
            <a:pPr marL="0" marR="0" lvl="0" indent="0" algn="just" rtl="0">
              <a:lnSpc>
                <a:spcPct val="90000"/>
              </a:lnSpc>
              <a:spcBef>
                <a:spcPts val="0"/>
              </a:spcBef>
              <a:spcAft>
                <a:spcPts val="0"/>
              </a:spcAft>
              <a:buClr>
                <a:schemeClr val="dk2"/>
              </a:buClr>
              <a:buSzPts val="1120"/>
              <a:buFont typeface="Arial"/>
              <a:buNone/>
            </a:pPr>
            <a:endParaRPr sz="1400" b="1" i="0" u="none" strike="noStrike" cap="none" dirty="0">
              <a:solidFill>
                <a:srgbClr val="002395"/>
              </a:solidFill>
              <a:latin typeface="Arial"/>
              <a:ea typeface="Arial"/>
              <a:cs typeface="Arial"/>
              <a:sym typeface="Arial"/>
            </a:endParaRPr>
          </a:p>
        </p:txBody>
      </p:sp>
      <p:sp>
        <p:nvSpPr>
          <p:cNvPr id="292" name="Google Shape;292;p9"/>
          <p:cNvSpPr txBox="1">
            <a:spLocks noGrp="1"/>
          </p:cNvSpPr>
          <p:nvPr>
            <p:ph type="dt" idx="10"/>
          </p:nvPr>
        </p:nvSpPr>
        <p:spPr>
          <a:xfrm>
            <a:off x="3407701" y="6401530"/>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DNUM - SCN / SIM des ARS</a:t>
            </a:r>
            <a:endParaRPr/>
          </a:p>
        </p:txBody>
      </p:sp>
      <p:sp>
        <p:nvSpPr>
          <p:cNvPr id="293" name="Google Shape;293;p9"/>
          <p:cNvSpPr txBox="1">
            <a:spLocks noGrp="1"/>
          </p:cNvSpPr>
          <p:nvPr>
            <p:ph type="ftr" idx="11"/>
          </p:nvPr>
        </p:nvSpPr>
        <p:spPr>
          <a:xfrm>
            <a:off x="3407701" y="6580347"/>
            <a:ext cx="5281083" cy="123825"/>
          </a:xfrm>
          <a:prstGeom prst="rect">
            <a:avLst/>
          </a:prstGeom>
          <a:noFill/>
          <a:ln>
            <a:noFill/>
          </a:ln>
        </p:spPr>
        <p:txBody>
          <a:bodyPr spcFirstLastPara="1" wrap="square" lIns="36000" tIns="0" rIns="36000" bIns="0" anchor="ctr" anchorCtr="0">
            <a:noAutofit/>
          </a:bodyPr>
          <a:lstStyle/>
          <a:p>
            <a:pPr marL="0" lvl="0" indent="0" algn="r" rtl="0">
              <a:spcBef>
                <a:spcPts val="0"/>
              </a:spcBef>
              <a:spcAft>
                <a:spcPts val="0"/>
              </a:spcAft>
              <a:buNone/>
            </a:pPr>
            <a:r>
              <a:rPr lang="fr-FR"/>
              <a:t>Ma Démarche Santé</a:t>
            </a:r>
            <a:endParaRPr/>
          </a:p>
        </p:txBody>
      </p:sp>
      <p:grpSp>
        <p:nvGrpSpPr>
          <p:cNvPr id="294" name="Google Shape;294;p9"/>
          <p:cNvGrpSpPr/>
          <p:nvPr/>
        </p:nvGrpSpPr>
        <p:grpSpPr>
          <a:xfrm>
            <a:off x="7584886" y="1220936"/>
            <a:ext cx="3911714" cy="1886087"/>
            <a:chOff x="6456536" y="1931168"/>
            <a:chExt cx="4392487" cy="2220438"/>
          </a:xfrm>
        </p:grpSpPr>
        <p:grpSp>
          <p:nvGrpSpPr>
            <p:cNvPr id="295" name="Google Shape;295;p9"/>
            <p:cNvGrpSpPr/>
            <p:nvPr/>
          </p:nvGrpSpPr>
          <p:grpSpPr>
            <a:xfrm>
              <a:off x="6469916" y="1931169"/>
              <a:ext cx="4361278" cy="2220437"/>
              <a:chOff x="5879978" y="2396706"/>
              <a:chExt cx="4173631" cy="2149516"/>
            </a:xfrm>
          </p:grpSpPr>
          <p:pic>
            <p:nvPicPr>
              <p:cNvPr id="296" name="Google Shape;296;p9"/>
              <p:cNvPicPr preferRelativeResize="0"/>
              <p:nvPr/>
            </p:nvPicPr>
            <p:blipFill rotWithShape="1">
              <a:blip r:embed="rId3">
                <a:alphaModFix/>
              </a:blip>
              <a:srcRect r="710"/>
              <a:stretch/>
            </p:blipFill>
            <p:spPr>
              <a:xfrm>
                <a:off x="5879978" y="2416851"/>
                <a:ext cx="4173631" cy="2129371"/>
              </a:xfrm>
              <a:prstGeom prst="rect">
                <a:avLst/>
              </a:prstGeom>
              <a:noFill/>
              <a:ln w="9525" cap="flat" cmpd="sng">
                <a:solidFill>
                  <a:schemeClr val="lt1"/>
                </a:solidFill>
                <a:prstDash val="solid"/>
                <a:round/>
                <a:headEnd type="none" w="sm" len="sm"/>
                <a:tailEnd type="none" w="sm" len="sm"/>
              </a:ln>
            </p:spPr>
          </p:pic>
          <p:pic>
            <p:nvPicPr>
              <p:cNvPr id="297" name="Google Shape;297;p9"/>
              <p:cNvPicPr preferRelativeResize="0"/>
              <p:nvPr/>
            </p:nvPicPr>
            <p:blipFill rotWithShape="1">
              <a:blip r:embed="rId4">
                <a:alphaModFix/>
              </a:blip>
              <a:srcRect l="-1" r="-236" b="93858"/>
              <a:stretch/>
            </p:blipFill>
            <p:spPr>
              <a:xfrm>
                <a:off x="5918547" y="2396706"/>
                <a:ext cx="4135062" cy="258482"/>
              </a:xfrm>
              <a:prstGeom prst="rect">
                <a:avLst/>
              </a:prstGeom>
              <a:noFill/>
              <a:ln w="9525" cap="flat" cmpd="sng">
                <a:solidFill>
                  <a:schemeClr val="lt1"/>
                </a:solidFill>
                <a:prstDash val="solid"/>
                <a:round/>
                <a:headEnd type="none" w="sm" len="sm"/>
                <a:tailEnd type="none" w="sm" len="sm"/>
              </a:ln>
            </p:spPr>
          </p:pic>
        </p:grpSp>
        <p:sp>
          <p:nvSpPr>
            <p:cNvPr id="298" name="Google Shape;298;p9"/>
            <p:cNvSpPr/>
            <p:nvPr/>
          </p:nvSpPr>
          <p:spPr>
            <a:xfrm>
              <a:off x="6456536" y="1931168"/>
              <a:ext cx="4392487" cy="219962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99" name="Google Shape;299;p9"/>
          <p:cNvPicPr preferRelativeResize="0"/>
          <p:nvPr/>
        </p:nvPicPr>
        <p:blipFill rotWithShape="1">
          <a:blip r:embed="rId5">
            <a:alphaModFix/>
          </a:blip>
          <a:srcRect/>
          <a:stretch/>
        </p:blipFill>
        <p:spPr>
          <a:xfrm>
            <a:off x="6485950" y="3212976"/>
            <a:ext cx="3206888" cy="1130199"/>
          </a:xfrm>
          <a:prstGeom prst="rect">
            <a:avLst/>
          </a:prstGeom>
          <a:noFill/>
          <a:ln w="9525" cap="flat" cmpd="sng">
            <a:solidFill>
              <a:srgbClr val="7F7F7F"/>
            </a:solidFill>
            <a:prstDash val="solid"/>
            <a:round/>
            <a:headEnd type="none" w="sm" len="sm"/>
            <a:tailEnd type="none" w="sm" len="sm"/>
          </a:ln>
        </p:spPr>
      </p:pic>
      <p:grpSp>
        <p:nvGrpSpPr>
          <p:cNvPr id="300" name="Google Shape;300;p9"/>
          <p:cNvGrpSpPr/>
          <p:nvPr/>
        </p:nvGrpSpPr>
        <p:grpSpPr>
          <a:xfrm>
            <a:off x="7848790" y="4555159"/>
            <a:ext cx="3503793" cy="1429035"/>
            <a:chOff x="7847083" y="4786850"/>
            <a:chExt cx="3415832" cy="1429035"/>
          </a:xfrm>
        </p:grpSpPr>
        <p:pic>
          <p:nvPicPr>
            <p:cNvPr id="301" name="Google Shape;301;p9"/>
            <p:cNvPicPr preferRelativeResize="0"/>
            <p:nvPr/>
          </p:nvPicPr>
          <p:blipFill rotWithShape="1">
            <a:blip r:embed="rId6">
              <a:alphaModFix/>
            </a:blip>
            <a:srcRect/>
            <a:stretch/>
          </p:blipFill>
          <p:spPr>
            <a:xfrm>
              <a:off x="7847083" y="4786850"/>
              <a:ext cx="3415832" cy="1429035"/>
            </a:xfrm>
            <a:prstGeom prst="rect">
              <a:avLst/>
            </a:prstGeom>
            <a:noFill/>
            <a:ln w="9525" cap="flat" cmpd="sng">
              <a:solidFill>
                <a:srgbClr val="7F7F7F"/>
              </a:solidFill>
              <a:prstDash val="solid"/>
              <a:round/>
              <a:headEnd type="none" w="sm" len="sm"/>
              <a:tailEnd type="none" w="sm" len="sm"/>
            </a:ln>
          </p:spPr>
        </p:pic>
        <p:pic>
          <p:nvPicPr>
            <p:cNvPr id="302" name="Google Shape;302;p9"/>
            <p:cNvPicPr preferRelativeResize="0"/>
            <p:nvPr/>
          </p:nvPicPr>
          <p:blipFill rotWithShape="1">
            <a:blip r:embed="rId4">
              <a:alphaModFix/>
            </a:blip>
            <a:srcRect l="2404" t="1967" r="2168" b="94359"/>
            <a:stretch/>
          </p:blipFill>
          <p:spPr>
            <a:xfrm>
              <a:off x="7896200" y="4869160"/>
              <a:ext cx="2857429" cy="120135"/>
            </a:xfrm>
            <a:prstGeom prst="rect">
              <a:avLst/>
            </a:prstGeom>
            <a:noFill/>
            <a:ln w="9525" cap="flat" cmpd="sng">
              <a:solidFill>
                <a:schemeClr val="lt1"/>
              </a:solidFill>
              <a:prstDash val="solid"/>
              <a:round/>
              <a:headEnd type="none" w="sm" len="sm"/>
              <a:tailEnd type="none" w="sm" len="sm"/>
            </a:ln>
          </p:spPr>
        </p:pic>
      </p:grpSp>
      <p:pic>
        <p:nvPicPr>
          <p:cNvPr id="303" name="Google Shape;303;p9"/>
          <p:cNvPicPr preferRelativeResize="0"/>
          <p:nvPr/>
        </p:nvPicPr>
        <p:blipFill rotWithShape="1">
          <a:blip r:embed="rId7">
            <a:alphaModFix/>
          </a:blip>
          <a:srcRect/>
          <a:stretch/>
        </p:blipFill>
        <p:spPr>
          <a:xfrm>
            <a:off x="6070650" y="5697260"/>
            <a:ext cx="144780" cy="112395"/>
          </a:xfrm>
          <a:prstGeom prst="rect">
            <a:avLst/>
          </a:prstGeom>
          <a:noFill/>
          <a:ln>
            <a:noFill/>
          </a:ln>
        </p:spPr>
      </p:pic>
      <p:sp>
        <p:nvSpPr>
          <p:cNvPr id="304" name="Google Shape;304;p9"/>
          <p:cNvSpPr/>
          <p:nvPr/>
        </p:nvSpPr>
        <p:spPr>
          <a:xfrm>
            <a:off x="7848791" y="4556223"/>
            <a:ext cx="3503792" cy="142903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05" name="Google Shape;305;p9"/>
          <p:cNvPicPr preferRelativeResize="0"/>
          <p:nvPr/>
        </p:nvPicPr>
        <p:blipFill rotWithShape="1">
          <a:blip r:embed="rId8">
            <a:alphaModFix/>
          </a:blip>
          <a:srcRect l="37500" t="27758" b="16711"/>
          <a:stretch/>
        </p:blipFill>
        <p:spPr>
          <a:xfrm>
            <a:off x="2110067" y="6075519"/>
            <a:ext cx="576064" cy="198120"/>
          </a:xfrm>
          <a:prstGeom prst="rect">
            <a:avLst/>
          </a:prstGeom>
          <a:noFill/>
          <a:ln>
            <a:noFill/>
          </a:ln>
        </p:spPr>
      </p:pic>
      <p:sp>
        <p:nvSpPr>
          <p:cNvPr id="306" name="Google Shape;306;p9"/>
          <p:cNvSpPr/>
          <p:nvPr/>
        </p:nvSpPr>
        <p:spPr>
          <a:xfrm>
            <a:off x="11064552" y="4597196"/>
            <a:ext cx="216024" cy="10912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7" name="Google Shape;307;p9"/>
          <p:cNvSpPr/>
          <p:nvPr/>
        </p:nvSpPr>
        <p:spPr>
          <a:xfrm>
            <a:off x="9408368" y="5594163"/>
            <a:ext cx="284470" cy="120136"/>
          </a:xfrm>
          <a:prstGeom prst="flowChartTerminator">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8" name="Google Shape;308;p9"/>
          <p:cNvSpPr/>
          <p:nvPr/>
        </p:nvSpPr>
        <p:spPr>
          <a:xfrm>
            <a:off x="7740789" y="5086990"/>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24</a:t>
            </a:r>
            <a:endParaRPr/>
          </a:p>
        </p:txBody>
      </p:sp>
      <p:sp>
        <p:nvSpPr>
          <p:cNvPr id="309" name="Google Shape;309;p9"/>
          <p:cNvSpPr/>
          <p:nvPr/>
        </p:nvSpPr>
        <p:spPr>
          <a:xfrm>
            <a:off x="7584886" y="1219872"/>
            <a:ext cx="3911714" cy="188305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0" name="Google Shape;310;p9"/>
          <p:cNvSpPr/>
          <p:nvPr/>
        </p:nvSpPr>
        <p:spPr>
          <a:xfrm>
            <a:off x="11384639" y="277418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21</a:t>
            </a:r>
            <a:endParaRPr/>
          </a:p>
        </p:txBody>
      </p:sp>
      <p:sp>
        <p:nvSpPr>
          <p:cNvPr id="311" name="Google Shape;311;p9"/>
          <p:cNvSpPr/>
          <p:nvPr/>
        </p:nvSpPr>
        <p:spPr>
          <a:xfrm>
            <a:off x="6485949" y="3208961"/>
            <a:ext cx="3206887" cy="11302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12" name="Google Shape;312;p9"/>
          <p:cNvPicPr preferRelativeResize="0"/>
          <p:nvPr/>
        </p:nvPicPr>
        <p:blipFill rotWithShape="1">
          <a:blip r:embed="rId9">
            <a:alphaModFix/>
          </a:blip>
          <a:srcRect l="1322" t="19791" r="2044"/>
          <a:stretch/>
        </p:blipFill>
        <p:spPr>
          <a:xfrm>
            <a:off x="8832304" y="3470166"/>
            <a:ext cx="3206887" cy="978962"/>
          </a:xfrm>
          <a:prstGeom prst="rect">
            <a:avLst/>
          </a:prstGeom>
          <a:noFill/>
          <a:ln w="9525" cap="flat" cmpd="sng">
            <a:solidFill>
              <a:srgbClr val="7F7F7F"/>
            </a:solidFill>
            <a:prstDash val="solid"/>
            <a:round/>
            <a:headEnd type="none" w="sm" len="sm"/>
            <a:tailEnd type="none" w="sm" len="sm"/>
          </a:ln>
        </p:spPr>
      </p:pic>
      <p:sp>
        <p:nvSpPr>
          <p:cNvPr id="313" name="Google Shape;313;p9"/>
          <p:cNvSpPr/>
          <p:nvPr/>
        </p:nvSpPr>
        <p:spPr>
          <a:xfrm>
            <a:off x="6377950" y="3743647"/>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22</a:t>
            </a:r>
            <a:endParaRPr/>
          </a:p>
        </p:txBody>
      </p:sp>
      <p:sp>
        <p:nvSpPr>
          <p:cNvPr id="314" name="Google Shape;314;p9"/>
          <p:cNvSpPr/>
          <p:nvPr/>
        </p:nvSpPr>
        <p:spPr>
          <a:xfrm>
            <a:off x="8817162" y="3470166"/>
            <a:ext cx="3231501" cy="97896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5" name="Google Shape;315;p9"/>
          <p:cNvSpPr/>
          <p:nvPr/>
        </p:nvSpPr>
        <p:spPr>
          <a:xfrm>
            <a:off x="11715192" y="4343175"/>
            <a:ext cx="216000" cy="216000"/>
          </a:xfrm>
          <a:prstGeom prst="ellipse">
            <a:avLst/>
          </a:prstGeom>
          <a:solidFill>
            <a:srgbClr val="FF00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fr-FR" sz="1000" b="0" i="0" u="none" strike="noStrike" cap="none">
                <a:solidFill>
                  <a:schemeClr val="lt1"/>
                </a:solidFill>
                <a:latin typeface="Arial"/>
                <a:ea typeface="Arial"/>
                <a:cs typeface="Arial"/>
                <a:sym typeface="Arial"/>
              </a:rPr>
              <a:t>23</a:t>
            </a:r>
            <a:endParaRPr/>
          </a:p>
        </p:txBody>
      </p:sp>
    </p:spTree>
  </p:cSld>
  <p:clrMapOvr>
    <a:masterClrMapping/>
  </p:clrMapOvr>
</p:sld>
</file>

<file path=ppt/theme/theme1.xml><?xml version="1.0" encoding="utf-8"?>
<a:theme xmlns:a="http://schemas.openxmlformats.org/drawingml/2006/main" name="1_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que powerpoint DNUM DAD">
  <a:themeElements>
    <a:clrScheme name="CNAV_Couleurs">
      <a:dk1>
        <a:srgbClr val="000000"/>
      </a:dk1>
      <a:lt1>
        <a:srgbClr val="FFFFFF"/>
      </a:lt1>
      <a:dk2>
        <a:srgbClr val="002395"/>
      </a:dk2>
      <a:lt2>
        <a:srgbClr val="EEECE1"/>
      </a:lt2>
      <a:accent1>
        <a:srgbClr val="002395"/>
      </a:accent1>
      <a:accent2>
        <a:srgbClr val="095AA6"/>
      </a:accent2>
      <a:accent3>
        <a:srgbClr val="6C8CC0"/>
      </a:accent3>
      <a:accent4>
        <a:srgbClr val="FF5800"/>
      </a:accent4>
      <a:accent5>
        <a:srgbClr val="FFB300"/>
      </a:accent5>
      <a:accent6>
        <a:srgbClr val="FF5800"/>
      </a:accent6>
      <a:hlink>
        <a:srgbClr val="095AA6"/>
      </a:hlink>
      <a:folHlink>
        <a:srgbClr val="6C8C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4141</Words>
  <Application>Microsoft Office PowerPoint</Application>
  <PresentationFormat>Grand écran</PresentationFormat>
  <Paragraphs>606</Paragraphs>
  <Slides>36</Slides>
  <Notes>36</Notes>
  <HiddenSlides>0</HiddenSlides>
  <MMClips>0</MMClips>
  <ScaleCrop>false</ScaleCrop>
  <HeadingPairs>
    <vt:vector size="8" baseType="variant">
      <vt:variant>
        <vt:lpstr>Polices utilisées</vt:lpstr>
      </vt:variant>
      <vt:variant>
        <vt:i4>3</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42" baseType="lpstr">
      <vt:lpstr>Arial</vt:lpstr>
      <vt:lpstr>Roboto</vt:lpstr>
      <vt:lpstr>Calibri</vt:lpstr>
      <vt:lpstr>1_Masque powerpoint DNUM DAD</vt:lpstr>
      <vt:lpstr>Masque powerpoint DNUM DAD</vt:lpstr>
      <vt:lpstr>Paintbrush Picture</vt:lpstr>
      <vt:lpstr>Présentation PowerPoint</vt:lpstr>
      <vt:lpstr>Présentation PowerPoint</vt:lpstr>
      <vt:lpstr>1. PRÉSENTATION DE STARS-FIR</vt:lpstr>
      <vt:lpstr>2. RÔLES PRÉVUS DANS MA DEMARCHE SANTE</vt:lpstr>
      <vt:lpstr>3. CONNEXION ET CRÉATION DE COMPTE</vt:lpstr>
      <vt:lpstr>4. PAGE D’ACCUEIL </vt:lpstr>
      <vt:lpstr>5. CONSULTER MON ORGANISME – ONGLET IDENTIFICATION</vt:lpstr>
      <vt:lpstr>5. CONSULTER MON ORGANISME – ONGLET INFORMATIONS COMPLEMENTAIRES</vt:lpstr>
      <vt:lpstr>5. CONSULTER MON ORGANISME – ONGLET UTILISATEURS </vt:lpstr>
      <vt:lpstr>5. CONSULTER MON ORGANISME – ONGLET DOSSIERS</vt:lpstr>
      <vt:lpstr>5. CONSULTER MON ORGANISME – ONGLET COFFRE FORT</vt:lpstr>
      <vt:lpstr>5. CONSULTER MON ORGANISME – ONGLET HISTORIQUE</vt:lpstr>
      <vt:lpstr>6. CRÉATION DE PROJETS</vt:lpstr>
      <vt:lpstr>6. CRÉATION DE PROJETS</vt:lpstr>
      <vt:lpstr>6. CRÉATION DE PROJETS - IDENTIFICATION</vt:lpstr>
      <vt:lpstr>6. CRÉATION DE PROJETS - IDENTIFICATION</vt:lpstr>
      <vt:lpstr>6. CRÉATION DE PROJETS - IDENTIFICATION</vt:lpstr>
      <vt:lpstr>6. CRÉATION DE PROJETS - IDENTIFICATION</vt:lpstr>
      <vt:lpstr>6. CRÉATION DE PROJETS - ACTIONS</vt:lpstr>
      <vt:lpstr>6. CRÉATION DE PROJETS - ACTIONS</vt:lpstr>
      <vt:lpstr>6. CRÉATION DE PROJETS - ACTIONS</vt:lpstr>
      <vt:lpstr>6. CRÉATION DE PROJETS - ACTIONS</vt:lpstr>
      <vt:lpstr>6. CRÉATION DE PROJETS - ACTIONS</vt:lpstr>
      <vt:lpstr>6. CRÉATION DE PROJETS – PLAN DE FINANCEMENT </vt:lpstr>
      <vt:lpstr>6. CRÉATION DE PROJETS – PLAN DE FINANCEMENT </vt:lpstr>
      <vt:lpstr>6. CRÉATION DE PROJETS – PLAN DE FINANCEMENT </vt:lpstr>
      <vt:lpstr>6. CRÉATION DE PROJETS – PIECES JOINTES</vt:lpstr>
      <vt:lpstr>6. CRÉATION DE PROJETS – PIECES JOINTES</vt:lpstr>
      <vt:lpstr>6. CRÉATION DE PROJETS – VALIDATION</vt:lpstr>
      <vt:lpstr>6. CRÉATION DE PROJETS – VALIDATION</vt:lpstr>
      <vt:lpstr>7. CONTRACTUALISATION</vt:lpstr>
      <vt:lpstr>8. SUIVI FINANCIER</vt:lpstr>
      <vt:lpstr>9. MESSAGERIE</vt:lpstr>
      <vt:lpstr>10. RECHERCHE DE PROJETS</vt:lpstr>
      <vt:lpstr>11. MODIFICATION OU SUPRESSION DE PROJET </vt:lpstr>
      <vt:lpstr>12. COPIE D’UN PROJET EXISTANT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z015355</dc:creator>
  <cp:lastModifiedBy>JOLY, Juliette (ARS-NORMANDIE/DAMTN/AM)</cp:lastModifiedBy>
  <cp:revision>19</cp:revision>
  <dcterms:created xsi:type="dcterms:W3CDTF">2013-02-12T14:02:59Z</dcterms:created>
  <dcterms:modified xsi:type="dcterms:W3CDTF">2026-01-14T15:57:52Z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0x010100C4CB74AB8B6E6545A97186E2422AA464</vt:lpwstr>
  </property>
  <property fmtid="{D5CDD505-2E9C-101B-9397-08002B2CF9AE}" pid="3" name="MSIP_Label_3094c1fb-3db8-4cce-b079-9b022302847f_Enabled">
    <vt:lpwstr>true</vt:lpwstr>
  </property>
  <property fmtid="{D5CDD505-2E9C-101B-9397-08002B2CF9AE}" pid="4" name="MSIP_Label_3094c1fb-3db8-4cce-b079-9b022302847f_SetDate">
    <vt:lpwstr>2026-01-14T15:57:38Z</vt:lpwstr>
  </property>
  <property fmtid="{D5CDD505-2E9C-101B-9397-08002B2CF9AE}" pid="5" name="MSIP_Label_3094c1fb-3db8-4cce-b079-9b022302847f_Method">
    <vt:lpwstr>Standard</vt:lpwstr>
  </property>
  <property fmtid="{D5CDD505-2E9C-101B-9397-08002B2CF9AE}" pid="6" name="MSIP_Label_3094c1fb-3db8-4cce-b079-9b022302847f_Name">
    <vt:lpwstr>[Prod v5] C1 - Standard</vt:lpwstr>
  </property>
  <property fmtid="{D5CDD505-2E9C-101B-9397-08002B2CF9AE}" pid="7" name="MSIP_Label_3094c1fb-3db8-4cce-b079-9b022302847f_SiteId">
    <vt:lpwstr>035e5292-5a25-4509-bb08-a555f7d31a8b</vt:lpwstr>
  </property>
  <property fmtid="{D5CDD505-2E9C-101B-9397-08002B2CF9AE}" pid="8" name="MSIP_Label_3094c1fb-3db8-4cce-b079-9b022302847f_ActionId">
    <vt:lpwstr>05e18bea-9e38-468f-aab1-b7dcac705a54</vt:lpwstr>
  </property>
  <property fmtid="{D5CDD505-2E9C-101B-9397-08002B2CF9AE}" pid="9" name="MSIP_Label_3094c1fb-3db8-4cce-b079-9b022302847f_ContentBits">
    <vt:lpwstr>0</vt:lpwstr>
  </property>
  <property fmtid="{D5CDD505-2E9C-101B-9397-08002B2CF9AE}" pid="10" name="MSIP_Label_3094c1fb-3db8-4cce-b079-9b022302847f_Tag">
    <vt:lpwstr>10, 3, 0, 1</vt:lpwstr>
  </property>
</Properties>
</file>