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58" r:id="rId2"/>
    <p:sldId id="261" r:id="rId3"/>
    <p:sldId id="263" r:id="rId4"/>
    <p:sldId id="266" r:id="rId5"/>
    <p:sldId id="269" r:id="rId6"/>
    <p:sldId id="272" r:id="rId7"/>
    <p:sldId id="273" r:id="rId8"/>
    <p:sldId id="274" r:id="rId9"/>
    <p:sldId id="27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950"/>
    <a:srgbClr val="2A5953"/>
    <a:srgbClr val="4E5BA3"/>
    <a:srgbClr val="ABBD23"/>
    <a:srgbClr val="2D2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F832A-553A-4DBE-AFC0-AACE3A01E98E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88A9-3091-42CB-921C-D5C1BC86D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9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20825"/>
            <a:ext cx="11352212" cy="53504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95" y="299633"/>
            <a:ext cx="1798320" cy="10363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6" y="176349"/>
            <a:ext cx="1415964" cy="1282888"/>
          </a:xfrm>
          <a:prstGeom prst="rect">
            <a:avLst/>
          </a:prstGeom>
        </p:spPr>
      </p:pic>
      <p:sp>
        <p:nvSpPr>
          <p:cNvPr id="3" name="Forme libre 2"/>
          <p:cNvSpPr/>
          <p:nvPr userDrawn="1"/>
        </p:nvSpPr>
        <p:spPr>
          <a:xfrm>
            <a:off x="798990" y="5024438"/>
            <a:ext cx="11629748" cy="1860195"/>
          </a:xfrm>
          <a:custGeom>
            <a:avLst/>
            <a:gdLst>
              <a:gd name="connsiteX0" fmla="*/ 0 w 11629748"/>
              <a:gd name="connsiteY0" fmla="*/ 1305018 h 1318334"/>
              <a:gd name="connsiteX1" fmla="*/ 11629748 w 11629748"/>
              <a:gd name="connsiteY1" fmla="*/ 0 h 1318334"/>
              <a:gd name="connsiteX2" fmla="*/ 11540971 w 11629748"/>
              <a:gd name="connsiteY2" fmla="*/ 1318334 h 1318334"/>
              <a:gd name="connsiteX3" fmla="*/ 0 w 11629748"/>
              <a:gd name="connsiteY3" fmla="*/ 1305018 h 131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9748" h="1318334">
                <a:moveTo>
                  <a:pt x="0" y="1305018"/>
                </a:moveTo>
                <a:lnTo>
                  <a:pt x="11629748" y="0"/>
                </a:lnTo>
                <a:lnTo>
                  <a:pt x="11540971" y="1318334"/>
                </a:lnTo>
                <a:lnTo>
                  <a:pt x="0" y="130501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9639305" y="6424613"/>
            <a:ext cx="1785933" cy="484063"/>
          </a:xfrm>
          <a:prstGeom prst="rect">
            <a:avLst/>
          </a:prstGeom>
          <a:solidFill>
            <a:srgbClr val="36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77555" y="3046438"/>
            <a:ext cx="9720072" cy="1499616"/>
          </a:xfrm>
          <a:noFill/>
        </p:spPr>
        <p:txBody>
          <a:bodyPr/>
          <a:lstStyle>
            <a:lvl1pPr>
              <a:defRPr lang="en-US" b="1" dirty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839788" y="6424613"/>
            <a:ext cx="5267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25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1380-D454-4F99-B245-A5025228CE1D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6D4C-957B-4793-916B-F652141A9FBC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1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2D2C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2D2C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C73-BF84-46D4-A0B4-F04463B0B08C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7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7615-3962-465B-8A00-D7D0927EB44A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837333" y="6309360"/>
            <a:ext cx="357409" cy="548640"/>
          </a:xfrm>
          <a:prstGeom prst="rect">
            <a:avLst/>
          </a:prstGeom>
          <a:solidFill>
            <a:srgbClr val="2A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B69E-131A-4843-B72D-36F2E5878A88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D4-E907-4B59-A294-B593BEF53EB6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2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837333" y="6309360"/>
            <a:ext cx="357409" cy="548640"/>
          </a:xfrm>
          <a:prstGeom prst="rect">
            <a:avLst/>
          </a:prstGeom>
          <a:solidFill>
            <a:srgbClr val="2A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rgbClr val="2A595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5ADA-DF62-4F3D-B4FF-A0321D3B52D5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2A5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7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5B2-4CEB-4B00-A853-C43CFCC52B31}" type="datetime1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837333" y="6309360"/>
            <a:ext cx="357409" cy="548640"/>
          </a:xfrm>
          <a:prstGeom prst="rect">
            <a:avLst/>
          </a:prstGeom>
          <a:solidFill>
            <a:srgbClr val="36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08CD44-9D09-4C43-AE10-429DE5F1A93A}" type="datetime1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365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94" y="219833"/>
            <a:ext cx="1598559" cy="6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100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D2C68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G7 écologie numérique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F255A-CE93-55C8-8670-E1B9347B29EF}"/>
              </a:ext>
            </a:extLst>
          </p:cNvPr>
          <p:cNvSpPr txBox="1"/>
          <p:nvPr/>
        </p:nvSpPr>
        <p:spPr>
          <a:xfrm>
            <a:off x="9782175" y="6448425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30/10/2024</a:t>
            </a:r>
          </a:p>
        </p:txBody>
      </p:sp>
    </p:spTree>
    <p:extLst>
      <p:ext uri="{BB962C8B-B14F-4D97-AF65-F5344CB8AC3E}">
        <p14:creationId xmlns:p14="http://schemas.microsoft.com/office/powerpoint/2010/main" val="34288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1F255A-CE93-55C8-8670-E1B9347B29EF}"/>
              </a:ext>
            </a:extLst>
          </p:cNvPr>
          <p:cNvSpPr txBox="1"/>
          <p:nvPr/>
        </p:nvSpPr>
        <p:spPr>
          <a:xfrm>
            <a:off x="9782175" y="6448425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30/10/2024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EEDCCE-D37A-04A1-D45A-DB68C434BABF}"/>
              </a:ext>
            </a:extLst>
          </p:cNvPr>
          <p:cNvSpPr txBox="1"/>
          <p:nvPr/>
        </p:nvSpPr>
        <p:spPr>
          <a:xfrm>
            <a:off x="2428875" y="2952750"/>
            <a:ext cx="826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MERCI</a:t>
            </a:r>
          </a:p>
          <a:p>
            <a:endParaRPr lang="fr-FR" dirty="0"/>
          </a:p>
          <a:p>
            <a:r>
              <a:rPr lang="fr-FR" sz="1800" b="0" i="1" u="none" strike="noStrike" baseline="0" dirty="0">
                <a:solidFill>
                  <a:srgbClr val="000000"/>
                </a:solidFill>
                <a:latin typeface="Marianne" panose="02000000000000000000" pitchFamily="2" charset="0"/>
              </a:rPr>
              <a:t>CETTE PRÉSENTATION SERA MISE À VOTRE DISPOSITION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12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D379E-75CB-9E77-E126-25A876FC30D9}"/>
              </a:ext>
            </a:extLst>
          </p:cNvPr>
          <p:cNvSpPr txBox="1"/>
          <p:nvPr/>
        </p:nvSpPr>
        <p:spPr>
          <a:xfrm>
            <a:off x="4381500" y="1041916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365950"/>
                </a:solidFill>
                <a:cs typeface="Arial" panose="020B0604020202020204" pitchFamily="34" charset="0"/>
              </a:rPr>
              <a:t>ORDRE DU JOUR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90BB82-C370-C0C9-CD81-30D7B7FB7AC7}"/>
              </a:ext>
            </a:extLst>
          </p:cNvPr>
          <p:cNvSpPr txBox="1"/>
          <p:nvPr/>
        </p:nvSpPr>
        <p:spPr>
          <a:xfrm>
            <a:off x="1671637" y="2251758"/>
            <a:ext cx="8848725" cy="3139321"/>
          </a:xfrm>
          <a:prstGeom prst="rect">
            <a:avLst/>
          </a:prstGeom>
          <a:noFill/>
          <a:ln>
            <a:solidFill>
              <a:srgbClr val="3659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400050" indent="-400050">
              <a:buFont typeface="+mj-lt"/>
              <a:buAutoNum type="romanUcPeriod"/>
            </a:pPr>
            <a:r>
              <a:rPr lang="fr-FR" b="1" dirty="0"/>
              <a:t>Feuille de route INS avec </a:t>
            </a:r>
            <a:r>
              <a:rPr lang="fr-FR" b="1" dirty="0" err="1"/>
              <a:t>Econum</a:t>
            </a:r>
            <a:endParaRPr lang="fr-FR" b="1" dirty="0"/>
          </a:p>
          <a:p>
            <a:pPr marL="400050" indent="-400050">
              <a:buFont typeface="+mj-lt"/>
              <a:buAutoNum type="romanUcPeriod"/>
            </a:pPr>
            <a:endParaRPr lang="fr-FR" b="1" dirty="0"/>
          </a:p>
          <a:p>
            <a:pPr marL="400050" indent="-400050">
              <a:buFont typeface="+mj-lt"/>
              <a:buAutoNum type="romanUcPeriod"/>
            </a:pPr>
            <a:r>
              <a:rPr lang="fr-FR" b="1" dirty="0"/>
              <a:t>Evolution de la FDR Opérationnelle</a:t>
            </a:r>
          </a:p>
          <a:p>
            <a:pPr marL="400050" indent="-400050">
              <a:buFont typeface="+mj-lt"/>
              <a:buAutoNum type="romanUcPeriod"/>
            </a:pPr>
            <a:endParaRPr lang="fr-FR" b="1" dirty="0"/>
          </a:p>
          <a:p>
            <a:pPr marL="400050" indent="-400050">
              <a:buFont typeface="+mj-lt"/>
              <a:buAutoNum type="romanUcPeriod"/>
            </a:pPr>
            <a:r>
              <a:rPr lang="fr-FR" b="1" dirty="0"/>
              <a:t>Planification des actions à venir </a:t>
            </a:r>
          </a:p>
          <a:p>
            <a:pPr marL="400050" indent="-400050">
              <a:buFont typeface="+mj-lt"/>
              <a:buAutoNum type="romanUcPeriod"/>
            </a:pPr>
            <a:endParaRPr lang="fr-FR" b="1" dirty="0"/>
          </a:p>
          <a:p>
            <a:pPr marL="400050" indent="-400050">
              <a:buFont typeface="+mj-lt"/>
              <a:buAutoNum type="romanUcPeriod"/>
            </a:pPr>
            <a:r>
              <a:rPr lang="fr-FR" b="1" dirty="0"/>
              <a:t>Intervenants (à venir)</a:t>
            </a:r>
          </a:p>
          <a:p>
            <a:pPr marL="400050" indent="-400050">
              <a:buFont typeface="+mj-lt"/>
              <a:buAutoNum type="romanUcPeriod"/>
            </a:pPr>
            <a:endParaRPr lang="fr-FR" b="1" dirty="0"/>
          </a:p>
          <a:p>
            <a:pPr marL="400050" indent="-400050">
              <a:buFont typeface="+mj-lt"/>
              <a:buAutoNum type="romanUcPeriod"/>
            </a:pPr>
            <a:r>
              <a:rPr lang="fr-FR" b="1" dirty="0"/>
              <a:t>Outils du G7 (Point de situation)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0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0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4631D-40AA-1FED-0C91-F69EB10E0230}"/>
              </a:ext>
            </a:extLst>
          </p:cNvPr>
          <p:cNvSpPr/>
          <p:nvPr/>
        </p:nvSpPr>
        <p:spPr>
          <a:xfrm>
            <a:off x="3274" y="-1"/>
            <a:ext cx="5465274" cy="68580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135F83C2-6689-323E-55E5-076412D0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311" y="197718"/>
            <a:ext cx="868825" cy="4989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311" y="35324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 LA FEUILLE DE ROUTE NORMANDE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961EDC-D654-6067-EC84-4277CF7D8320}"/>
              </a:ext>
            </a:extLst>
          </p:cNvPr>
          <p:cNvCxnSpPr/>
          <p:nvPr/>
        </p:nvCxnSpPr>
        <p:spPr>
          <a:xfrm>
            <a:off x="1536700" y="3525715"/>
            <a:ext cx="3181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14E8112-3B2A-0A94-532B-565963A4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390" y="860336"/>
            <a:ext cx="6209746" cy="45271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38AF0-8BF3-23CA-32C5-45C5F29597D6}"/>
              </a:ext>
            </a:extLst>
          </p:cNvPr>
          <p:cNvSpPr/>
          <p:nvPr/>
        </p:nvSpPr>
        <p:spPr>
          <a:xfrm>
            <a:off x="8281358" y="4321969"/>
            <a:ext cx="1155935" cy="5422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BDA3FF8-8FC5-9716-2BFB-071620EC4453}"/>
              </a:ext>
            </a:extLst>
          </p:cNvPr>
          <p:cNvCxnSpPr>
            <a:cxnSpLocks/>
          </p:cNvCxnSpPr>
          <p:nvPr/>
        </p:nvCxnSpPr>
        <p:spPr>
          <a:xfrm flipV="1">
            <a:off x="6455508" y="4864199"/>
            <a:ext cx="1825851" cy="14428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3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DADA782-9CCC-E4BD-9881-D0C94E90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8216"/>
            <a:ext cx="9720072" cy="149961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365950"/>
                </a:solidFill>
                <a:latin typeface="+mn-lt"/>
              </a:rPr>
              <a:t>FDR 2024/2025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1D043F-8DE0-3360-92F3-EEB8BEA4CF27}"/>
              </a:ext>
            </a:extLst>
          </p:cNvPr>
          <p:cNvSpPr txBox="1"/>
          <p:nvPr/>
        </p:nvSpPr>
        <p:spPr>
          <a:xfrm>
            <a:off x="4158179" y="1082274"/>
            <a:ext cx="5726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0" u="sng" strike="noStrike" baseline="0" dirty="0">
                <a:solidFill>
                  <a:srgbClr val="7030A0"/>
                </a:solidFill>
              </a:rPr>
              <a:t>(DOMAINE 3.4 : ECOLOGIE NUMERIQUE) </a:t>
            </a:r>
          </a:p>
        </p:txBody>
      </p:sp>
      <p:pic>
        <p:nvPicPr>
          <p:cNvPr id="25" name="Image 24" descr="Une image contenant Graphique, logo, cercle, symbole&#10;&#10;Description générée automatiquement">
            <a:extLst>
              <a:ext uri="{FF2B5EF4-FFF2-40B4-BE49-F238E27FC236}">
                <a16:creationId xmlns:a16="http://schemas.microsoft.com/office/drawing/2014/main" id="{7A7CBB55-00F2-B575-5F33-7ABB5DBD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991" y="1295032"/>
            <a:ext cx="1438153" cy="143815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34F874-C9C7-060C-9A71-ED486DE7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24" y="1608824"/>
            <a:ext cx="7030905" cy="30160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132527D-CAF8-6D62-DE70-905947583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62" y="4707250"/>
            <a:ext cx="7030905" cy="20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080E3C-4831-1504-781E-5760F3420374}"/>
              </a:ext>
            </a:extLst>
          </p:cNvPr>
          <p:cNvSpPr txBox="1"/>
          <p:nvPr/>
        </p:nvSpPr>
        <p:spPr>
          <a:xfrm>
            <a:off x="1028700" y="1034534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365950"/>
                </a:solidFill>
                <a:latin typeface="+mn-lt"/>
              </a:rPr>
              <a:t>I</a:t>
            </a:r>
            <a:r>
              <a:rPr lang="fr-FR" sz="2800" dirty="0">
                <a:solidFill>
                  <a:srgbClr val="365950"/>
                </a:solidFill>
              </a:rPr>
              <a:t>I. Déclinaison opérationnelle</a:t>
            </a:r>
          </a:p>
          <a:p>
            <a:r>
              <a:rPr lang="fr-FR" sz="2800" dirty="0">
                <a:solidFill>
                  <a:srgbClr val="365950"/>
                </a:solidFill>
              </a:rPr>
              <a:t> </a:t>
            </a:r>
            <a:endParaRPr lang="fr-FR" sz="2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AFCA28-1D95-225D-3DD7-78E28A66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70" y="1721224"/>
            <a:ext cx="8039121" cy="421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431298-E40D-859A-C8F7-BA3E970DD9F8}"/>
              </a:ext>
            </a:extLst>
          </p:cNvPr>
          <p:cNvSpPr/>
          <p:nvPr/>
        </p:nvSpPr>
        <p:spPr>
          <a:xfrm>
            <a:off x="5917141" y="1721224"/>
            <a:ext cx="3895805" cy="4212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D24614-0929-6F28-2B52-5138369A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4" y="4986258"/>
            <a:ext cx="2595182" cy="1346613"/>
          </a:xfrm>
          <a:prstGeom prst="rect">
            <a:avLst/>
          </a:prstGeom>
        </p:spPr>
      </p:pic>
      <p:sp>
        <p:nvSpPr>
          <p:cNvPr id="15" name="Explosion : 14 points 14">
            <a:extLst>
              <a:ext uri="{FF2B5EF4-FFF2-40B4-BE49-F238E27FC236}">
                <a16:creationId xmlns:a16="http://schemas.microsoft.com/office/drawing/2014/main" id="{3FD9FF4D-1751-A960-D6F0-82AA797915B2}"/>
              </a:ext>
            </a:extLst>
          </p:cNvPr>
          <p:cNvSpPr/>
          <p:nvPr/>
        </p:nvSpPr>
        <p:spPr>
          <a:xfrm>
            <a:off x="9336100" y="4661636"/>
            <a:ext cx="2698499" cy="1585484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Revue</a:t>
            </a:r>
          </a:p>
        </p:txBody>
      </p:sp>
    </p:spTree>
    <p:extLst>
      <p:ext uri="{BB962C8B-B14F-4D97-AF65-F5344CB8AC3E}">
        <p14:creationId xmlns:p14="http://schemas.microsoft.com/office/powerpoint/2010/main" val="24432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080E3C-4831-1504-781E-5760F3420374}"/>
              </a:ext>
            </a:extLst>
          </p:cNvPr>
          <p:cNvSpPr txBox="1"/>
          <p:nvPr/>
        </p:nvSpPr>
        <p:spPr>
          <a:xfrm>
            <a:off x="1028699" y="1034534"/>
            <a:ext cx="8307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365950"/>
                </a:solidFill>
                <a:latin typeface="+mn-lt"/>
              </a:rPr>
              <a:t>I</a:t>
            </a:r>
            <a:r>
              <a:rPr lang="fr-FR" sz="2800" dirty="0">
                <a:solidFill>
                  <a:srgbClr val="365950"/>
                </a:solidFill>
              </a:rPr>
              <a:t>II. Prochaines actions</a:t>
            </a:r>
          </a:p>
          <a:p>
            <a:r>
              <a:rPr lang="fr-FR" sz="2800" dirty="0">
                <a:solidFill>
                  <a:srgbClr val="365950"/>
                </a:solidFill>
              </a:rPr>
              <a:t> 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5D8E80-E15D-19BD-560B-7C18C923A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1" y="1821116"/>
            <a:ext cx="8039121" cy="42122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8D4589-D955-5786-1C27-CF3F5CA86C45}"/>
              </a:ext>
            </a:extLst>
          </p:cNvPr>
          <p:cNvSpPr/>
          <p:nvPr/>
        </p:nvSpPr>
        <p:spPr>
          <a:xfrm>
            <a:off x="2989089" y="3765176"/>
            <a:ext cx="6157023" cy="368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9CF0C-FE16-B860-E78B-60C731F08393}"/>
              </a:ext>
            </a:extLst>
          </p:cNvPr>
          <p:cNvSpPr/>
          <p:nvPr/>
        </p:nvSpPr>
        <p:spPr>
          <a:xfrm>
            <a:off x="3014133" y="2165616"/>
            <a:ext cx="6131980" cy="53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9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080E3C-4831-1504-781E-5760F3420374}"/>
              </a:ext>
            </a:extLst>
          </p:cNvPr>
          <p:cNvSpPr txBox="1"/>
          <p:nvPr/>
        </p:nvSpPr>
        <p:spPr>
          <a:xfrm>
            <a:off x="1028700" y="1034534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365950"/>
                </a:solidFill>
                <a:latin typeface="+mn-lt"/>
              </a:rPr>
              <a:t>I</a:t>
            </a:r>
            <a:r>
              <a:rPr lang="fr-FR" sz="2800" dirty="0">
                <a:solidFill>
                  <a:srgbClr val="365950"/>
                </a:solidFill>
              </a:rPr>
              <a:t>II. Prochaines actions</a:t>
            </a:r>
          </a:p>
          <a:p>
            <a:r>
              <a:rPr lang="fr-FR" sz="2800" dirty="0">
                <a:solidFill>
                  <a:srgbClr val="365950"/>
                </a:solidFill>
              </a:rPr>
              <a:t> 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DD0492-E159-173E-BE87-A9C4E220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36676"/>
            <a:ext cx="8677813" cy="2269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2CC28C-06FB-08D5-1B18-BF569596DACC}"/>
              </a:ext>
            </a:extLst>
          </p:cNvPr>
          <p:cNvSpPr/>
          <p:nvPr/>
        </p:nvSpPr>
        <p:spPr>
          <a:xfrm>
            <a:off x="3065929" y="3834333"/>
            <a:ext cx="6640584" cy="572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1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10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rPr>
              <a:pPr defTabSz="914400">
                <a:spcAft>
                  <a:spcPts val="600"/>
                </a:spcAft>
              </a:pPr>
              <a:t>8</a:t>
            </a:fld>
            <a:endParaRPr lang="en-US" sz="10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4631D-40AA-1FED-0C91-F69EB10E0230}"/>
              </a:ext>
            </a:extLst>
          </p:cNvPr>
          <p:cNvSpPr/>
          <p:nvPr/>
        </p:nvSpPr>
        <p:spPr>
          <a:xfrm>
            <a:off x="3274" y="-1"/>
            <a:ext cx="5465274" cy="68580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135F83C2-6689-323E-55E5-076412D0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311" y="197718"/>
            <a:ext cx="868825" cy="4989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311" y="35324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IV. INTERVENTIONS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961EDC-D654-6067-EC84-4277CF7D8320}"/>
              </a:ext>
            </a:extLst>
          </p:cNvPr>
          <p:cNvCxnSpPr/>
          <p:nvPr/>
        </p:nvCxnSpPr>
        <p:spPr>
          <a:xfrm>
            <a:off x="1536700" y="3525715"/>
            <a:ext cx="3181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nférence sur le management : identifiez l'intervenant adapté ! - Simone  et Nelson">
            <a:extLst>
              <a:ext uri="{FF2B5EF4-FFF2-40B4-BE49-F238E27FC236}">
                <a16:creationId xmlns:a16="http://schemas.microsoft.com/office/drawing/2014/main" id="{2FDB0C4D-9785-1F2A-5D3A-76A5D0AD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48" y="1360073"/>
            <a:ext cx="3446204" cy="341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7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080E3C-4831-1504-781E-5760F3420374}"/>
              </a:ext>
            </a:extLst>
          </p:cNvPr>
          <p:cNvSpPr txBox="1"/>
          <p:nvPr/>
        </p:nvSpPr>
        <p:spPr>
          <a:xfrm>
            <a:off x="1028700" y="1034534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365950"/>
                </a:solidFill>
                <a:latin typeface="+mn-lt"/>
              </a:rPr>
              <a:t>V</a:t>
            </a:r>
            <a:r>
              <a:rPr lang="fr-FR" sz="2800" dirty="0">
                <a:solidFill>
                  <a:srgbClr val="365950"/>
                </a:solidFill>
              </a:rPr>
              <a:t>. Outils du G7</a:t>
            </a:r>
          </a:p>
          <a:p>
            <a:r>
              <a:rPr lang="fr-FR" sz="2800" dirty="0">
                <a:solidFill>
                  <a:srgbClr val="365950"/>
                </a:solidFill>
              </a:rPr>
              <a:t> 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C4FBCA-7B89-D35D-ABC9-586170F6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29" y="1739068"/>
            <a:ext cx="9607062" cy="4084398"/>
          </a:xfrm>
          <a:prstGeom prst="rect">
            <a:avLst/>
          </a:prstGeom>
        </p:spPr>
      </p:pic>
      <p:pic>
        <p:nvPicPr>
          <p:cNvPr id="2050" name="Picture 2" descr="Microsoft Teams • ManuDevil">
            <a:extLst>
              <a:ext uri="{FF2B5EF4-FFF2-40B4-BE49-F238E27FC236}">
                <a16:creationId xmlns:a16="http://schemas.microsoft.com/office/drawing/2014/main" id="{0DDD583B-56C9-0F19-CB63-417E16E0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06" y="4809391"/>
            <a:ext cx="1825235" cy="1160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9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1136</TotalTime>
  <Words>93</Words>
  <Application>Microsoft Office PowerPoint</Application>
  <PresentationFormat>Grand écran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Marianne</vt:lpstr>
      <vt:lpstr>Tw Cen MT</vt:lpstr>
      <vt:lpstr>Wingdings 3</vt:lpstr>
      <vt:lpstr>Intégral</vt:lpstr>
      <vt:lpstr>G7 écologie numérique</vt:lpstr>
      <vt:lpstr>Présentation PowerPoint</vt:lpstr>
      <vt:lpstr>I. LA FEUILLE DE ROUTE NORMANDE</vt:lpstr>
      <vt:lpstr>FDR 2024/2025</vt:lpstr>
      <vt:lpstr>Présentation PowerPoint</vt:lpstr>
      <vt:lpstr>Présentation PowerPoint</vt:lpstr>
      <vt:lpstr>Présentation PowerPoint</vt:lpstr>
      <vt:lpstr>IV. INTERVENTIONS</vt:lpstr>
      <vt:lpstr>Présentation PowerPoint</vt:lpstr>
      <vt:lpstr>Présentation PowerPoint</vt:lpstr>
    </vt:vector>
  </TitlesOfParts>
  <Company>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VERMEULEN, Emilie</dc:creator>
  <cp:lastModifiedBy>RICHARD, Fabian (ARS-NORMANDIE/DAMTN/ESANTE)</cp:lastModifiedBy>
  <cp:revision>50</cp:revision>
  <dcterms:created xsi:type="dcterms:W3CDTF">2021-03-24T15:24:54Z</dcterms:created>
  <dcterms:modified xsi:type="dcterms:W3CDTF">2024-10-29T18:56:27Z</dcterms:modified>
</cp:coreProperties>
</file>